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Lst>
  <p:sldSz cx="9144000" cy="5143500" type="screen16x9"/>
  <p:notesSz cx="6858000" cy="9144000"/>
  <p:embeddedFontLst>
    <p:embeddedFont>
      <p:font typeface="Roboto" panose="020B0604020202020204" charset="0"/>
      <p:regular r:id="rId136"/>
      <p:bold r:id="rId137"/>
      <p:italic r:id="rId138"/>
      <p:boldItalic r:id="rId139"/>
    </p:embeddedFont>
    <p:embeddedFont>
      <p:font typeface="Roboto Thin" panose="020B0604020202020204" charset="0"/>
      <p:regular r:id="rId140"/>
      <p:bold r:id="rId141"/>
      <p:italic r:id="rId142"/>
      <p:boldItalic r:id="rId143"/>
    </p:embeddedFont>
    <p:embeddedFont>
      <p:font typeface="Calibri" panose="020F0502020204030204" pitchFamily="34" charset="0"/>
      <p:regular r:id="rId144"/>
      <p:bold r:id="rId145"/>
      <p:italic r:id="rId146"/>
      <p:boldItalic r:id="rId147"/>
    </p:embeddedFont>
    <p:embeddedFont>
      <p:font typeface="Georgia" panose="02040502050405020303" pitchFamily="18" charset="0"/>
      <p:regular r:id="rId148"/>
      <p:bold r:id="rId149"/>
      <p:italic r:id="rId150"/>
      <p:boldItalic r:id="rId1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AA9A90-C5C9-4954-A26B-9F97DEE97429}">
  <a:tblStyle styleId="{C0AA9A90-C5C9-4954-A26B-9F97DEE9742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4.fntdata"/><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font" Target="fonts/font4.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15.fntdata"/><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5.fntdata"/><Relationship Id="rId14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51" Type="http://schemas.openxmlformats.org/officeDocument/2006/relationships/font" Target="fonts/font16.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6.fntdata"/><Relationship Id="rId14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8.fntdata"/><Relationship Id="rId148"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9.fntdata"/><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990f06a2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1990f06a2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79c4e5c36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179c4e5c363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3a931e623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4" name="Google Shape;824;g13a931e623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839d858813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1" name="Google Shape;831;g1839d858813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839d858813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Data Base Analist</a:t>
            </a:r>
            <a:endParaRPr/>
          </a:p>
        </p:txBody>
      </p:sp>
      <p:sp>
        <p:nvSpPr>
          <p:cNvPr id="838" name="Google Shape;838;g1839d858813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839d85881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4" name="Google Shape;844;g1839d85881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839d858813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1" name="Google Shape;851;g1839d858813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839d858813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8" name="Google Shape;858;g1839d858813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839d85881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6" name="Google Shape;866;g1839d85881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1839d858813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2" name="Google Shape;872;g1839d858813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1839d858813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9" name="Google Shape;879;g1839d858813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839d85881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5" name="Google Shape;885;g1839d85881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79c4e5c36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79c4e5c363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1839d858813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2" name="Google Shape;892;g1839d858813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839d8588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2200"/>
              <a:t> Herşeyin başlangıcı iyi bir</a:t>
            </a:r>
            <a:endParaRPr sz="2200"/>
          </a:p>
          <a:p>
            <a:pPr marL="0" lvl="0" indent="0" algn="l" rtl="0">
              <a:spcBef>
                <a:spcPts val="0"/>
              </a:spcBef>
              <a:spcAft>
                <a:spcPts val="0"/>
              </a:spcAft>
              <a:buClr>
                <a:schemeClr val="dk1"/>
              </a:buClr>
              <a:buSzPts val="1100"/>
              <a:buFont typeface="Arial"/>
              <a:buNone/>
            </a:pPr>
            <a:r>
              <a:rPr lang="tr-TR" sz="2200"/>
              <a:t>planlamadır. Sprint’e iyi başlarsanız</a:t>
            </a:r>
            <a:endParaRPr sz="2200"/>
          </a:p>
          <a:p>
            <a:pPr marL="0" lvl="0" indent="0" algn="l" rtl="0">
              <a:spcBef>
                <a:spcPts val="0"/>
              </a:spcBef>
              <a:spcAft>
                <a:spcPts val="0"/>
              </a:spcAft>
              <a:buClr>
                <a:schemeClr val="dk1"/>
              </a:buClr>
              <a:buSzPts val="1100"/>
              <a:buFont typeface="Arial"/>
              <a:buNone/>
            </a:pPr>
            <a:r>
              <a:rPr lang="tr-TR" sz="2200"/>
              <a:t>başarılı bir şekilde bitirme şansınız</a:t>
            </a:r>
            <a:endParaRPr sz="2200"/>
          </a:p>
          <a:p>
            <a:pPr marL="0" lvl="0" indent="0" algn="l" rtl="0">
              <a:spcBef>
                <a:spcPts val="0"/>
              </a:spcBef>
              <a:spcAft>
                <a:spcPts val="0"/>
              </a:spcAft>
              <a:buClr>
                <a:schemeClr val="dk1"/>
              </a:buClr>
              <a:buSzPts val="1100"/>
              <a:buFont typeface="Arial"/>
              <a:buNone/>
            </a:pPr>
            <a:r>
              <a:rPr lang="tr-TR" sz="2200"/>
              <a:t>yüksek olur. İyi Scrum Master,</a:t>
            </a:r>
            <a:endParaRPr sz="2200"/>
          </a:p>
          <a:p>
            <a:pPr marL="0" lvl="0" indent="0" algn="l" rtl="0">
              <a:spcBef>
                <a:spcPts val="0"/>
              </a:spcBef>
              <a:spcAft>
                <a:spcPts val="0"/>
              </a:spcAft>
              <a:buClr>
                <a:schemeClr val="dk1"/>
              </a:buClr>
              <a:buSzPts val="1100"/>
              <a:buFont typeface="Arial"/>
              <a:buNone/>
            </a:pPr>
            <a:r>
              <a:rPr lang="tr-TR" sz="2200"/>
              <a:t>Scrum Takımı’nın iyi planlama</a:t>
            </a:r>
            <a:endParaRPr sz="2200"/>
          </a:p>
          <a:p>
            <a:pPr marL="0" lvl="0" indent="0" algn="l" rtl="0">
              <a:spcBef>
                <a:spcPts val="0"/>
              </a:spcBef>
              <a:spcAft>
                <a:spcPts val="0"/>
              </a:spcAft>
              <a:buClr>
                <a:schemeClr val="dk1"/>
              </a:buClr>
              <a:buSzPts val="1100"/>
              <a:buFont typeface="Arial"/>
              <a:buNone/>
            </a:pPr>
            <a:r>
              <a:rPr lang="tr-TR" sz="2200"/>
              <a:t>yapmasını sağlar.</a:t>
            </a:r>
            <a:endParaRPr sz="2200"/>
          </a:p>
          <a:p>
            <a:pPr marL="0" lvl="0" indent="0" algn="l" rtl="0">
              <a:spcBef>
                <a:spcPts val="0"/>
              </a:spcBef>
              <a:spcAft>
                <a:spcPts val="0"/>
              </a:spcAft>
              <a:buNone/>
            </a:pPr>
            <a:endParaRPr sz="2200"/>
          </a:p>
        </p:txBody>
      </p:sp>
      <p:sp>
        <p:nvSpPr>
          <p:cNvPr id="899" name="Google Shape;899;g1839d8588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839d858813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6" name="Google Shape;906;g1839d858813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839d858813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1800"/>
              <a:t>İyi örnek:</a:t>
            </a:r>
            <a:endParaRPr sz="1800"/>
          </a:p>
          <a:p>
            <a:pPr marL="0" lvl="0" indent="0" algn="l" rtl="0">
              <a:spcBef>
                <a:spcPts val="0"/>
              </a:spcBef>
              <a:spcAft>
                <a:spcPts val="0"/>
              </a:spcAft>
              <a:buClr>
                <a:schemeClr val="dk1"/>
              </a:buClr>
              <a:buSzPts val="1100"/>
              <a:buFont typeface="Arial"/>
              <a:buNone/>
            </a:pPr>
            <a:r>
              <a:rPr lang="tr-TR" sz="1800"/>
              <a:t>Dün müşteri tanımlama ekranını test ettim, herhangi</a:t>
            </a:r>
            <a:endParaRPr sz="1800"/>
          </a:p>
          <a:p>
            <a:pPr marL="0" lvl="0" indent="0" algn="l" rtl="0">
              <a:spcBef>
                <a:spcPts val="0"/>
              </a:spcBef>
              <a:spcAft>
                <a:spcPts val="0"/>
              </a:spcAft>
              <a:buClr>
                <a:schemeClr val="dk1"/>
              </a:buClr>
              <a:buSzPts val="1100"/>
              <a:buFont typeface="Arial"/>
              <a:buNone/>
            </a:pPr>
            <a:r>
              <a:rPr lang="tr-TR" sz="1800"/>
              <a:t>bir sorunla karşılaşmadım.</a:t>
            </a:r>
            <a:endParaRPr sz="1800"/>
          </a:p>
          <a:p>
            <a:pPr marL="0" lvl="0" indent="0" algn="l" rtl="0">
              <a:spcBef>
                <a:spcPts val="0"/>
              </a:spcBef>
              <a:spcAft>
                <a:spcPts val="0"/>
              </a:spcAft>
              <a:buClr>
                <a:schemeClr val="dk1"/>
              </a:buClr>
              <a:buSzPts val="1100"/>
              <a:buFont typeface="Arial"/>
              <a:buNone/>
            </a:pPr>
            <a:r>
              <a:rPr lang="tr-TR" sz="1800"/>
              <a:t>Bugünse müşteri tanımlama ekranının, bireysel kredi</a:t>
            </a:r>
            <a:endParaRPr sz="1800"/>
          </a:p>
          <a:p>
            <a:pPr marL="0" lvl="0" indent="0" algn="l" rtl="0">
              <a:spcBef>
                <a:spcPts val="0"/>
              </a:spcBef>
              <a:spcAft>
                <a:spcPts val="0"/>
              </a:spcAft>
              <a:buClr>
                <a:schemeClr val="dk1"/>
              </a:buClr>
              <a:buSzPts val="1100"/>
              <a:buFont typeface="Arial"/>
              <a:buNone/>
            </a:pPr>
            <a:r>
              <a:rPr lang="tr-TR" sz="1800"/>
              <a:t>planı çıkarma ekranı arkasındaki bağlantıyı test</a:t>
            </a:r>
            <a:endParaRPr sz="1800"/>
          </a:p>
          <a:p>
            <a:pPr marL="0" lvl="0" indent="0" algn="l" rtl="0">
              <a:spcBef>
                <a:spcPts val="0"/>
              </a:spcBef>
              <a:spcAft>
                <a:spcPts val="0"/>
              </a:spcAft>
              <a:buClr>
                <a:schemeClr val="dk1"/>
              </a:buClr>
              <a:buSzPts val="1100"/>
              <a:buFont typeface="Arial"/>
              <a:buNone/>
            </a:pPr>
            <a:r>
              <a:rPr lang="tr-TR" sz="1800"/>
              <a:t>edeceğim eğer vaktim kalırsa da vadeli müşteri</a:t>
            </a:r>
            <a:endParaRPr sz="1800"/>
          </a:p>
          <a:p>
            <a:pPr marL="0" lvl="0" indent="0" algn="l" rtl="0">
              <a:spcBef>
                <a:spcPts val="0"/>
              </a:spcBef>
              <a:spcAft>
                <a:spcPts val="0"/>
              </a:spcAft>
              <a:buClr>
                <a:schemeClr val="dk1"/>
              </a:buClr>
              <a:buSzPts val="1100"/>
              <a:buFont typeface="Arial"/>
              <a:buNone/>
            </a:pPr>
            <a:r>
              <a:rPr lang="tr-TR" sz="1800"/>
              <a:t>hesap ekranını test edeceğim. Sonra da Zeynep ile</a:t>
            </a:r>
            <a:endParaRPr sz="1800"/>
          </a:p>
          <a:p>
            <a:pPr marL="0" lvl="0" indent="0" algn="l" rtl="0">
              <a:spcBef>
                <a:spcPts val="0"/>
              </a:spcBef>
              <a:spcAft>
                <a:spcPts val="0"/>
              </a:spcAft>
              <a:buClr>
                <a:schemeClr val="dk1"/>
              </a:buClr>
              <a:buSzPts val="1100"/>
              <a:buFont typeface="Arial"/>
              <a:buNone/>
            </a:pPr>
            <a:r>
              <a:rPr lang="tr-TR" sz="1800"/>
              <a:t>code review yapmayı planlıyorum.</a:t>
            </a:r>
            <a:endParaRPr sz="1800"/>
          </a:p>
          <a:p>
            <a:pPr marL="0" lvl="0" indent="0" algn="l" rtl="0">
              <a:spcBef>
                <a:spcPts val="0"/>
              </a:spcBef>
              <a:spcAft>
                <a:spcPts val="0"/>
              </a:spcAft>
              <a:buClr>
                <a:schemeClr val="dk1"/>
              </a:buClr>
              <a:buSzPts val="1100"/>
              <a:buFont typeface="Arial"/>
              <a:buNone/>
            </a:pPr>
            <a:r>
              <a:rPr lang="tr-TR" sz="1800"/>
              <a:t>Önümde veritabanı bağlantı hatası var. Sürekli aynı</a:t>
            </a:r>
            <a:endParaRPr sz="1800"/>
          </a:p>
          <a:p>
            <a:pPr marL="0" lvl="0" indent="0" algn="l" rtl="0">
              <a:spcBef>
                <a:spcPts val="0"/>
              </a:spcBef>
              <a:spcAft>
                <a:spcPts val="0"/>
              </a:spcAft>
              <a:buClr>
                <a:schemeClr val="dk1"/>
              </a:buClr>
              <a:buSzPts val="1100"/>
              <a:buFont typeface="Arial"/>
              <a:buNone/>
            </a:pPr>
            <a:r>
              <a:rPr lang="tr-TR" sz="1800"/>
              <a:t>hatayı alıyorum. Sizlerden biri karşılaştıysa beraber</a:t>
            </a:r>
            <a:endParaRPr sz="1800"/>
          </a:p>
          <a:p>
            <a:pPr marL="0" lvl="0" indent="0" algn="l" rtl="0">
              <a:spcBef>
                <a:spcPts val="0"/>
              </a:spcBef>
              <a:spcAft>
                <a:spcPts val="0"/>
              </a:spcAft>
              <a:buClr>
                <a:schemeClr val="dk1"/>
              </a:buClr>
              <a:buSzPts val="1100"/>
              <a:buFont typeface="Arial"/>
              <a:buNone/>
            </a:pPr>
            <a:r>
              <a:rPr lang="tr-TR" sz="1800"/>
              <a:t>bakabilir miyiz?</a:t>
            </a:r>
            <a:endParaRPr sz="1800"/>
          </a:p>
          <a:p>
            <a:pPr marL="0" lvl="0" indent="0" algn="l" rtl="0">
              <a:spcBef>
                <a:spcPts val="0"/>
              </a:spcBef>
              <a:spcAft>
                <a:spcPts val="0"/>
              </a:spcAft>
              <a:buNone/>
            </a:pPr>
            <a:endParaRPr/>
          </a:p>
        </p:txBody>
      </p:sp>
      <p:sp>
        <p:nvSpPr>
          <p:cNvPr id="913" name="Google Shape;913;g1839d858813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839d858813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1800"/>
              <a:t>İyi örnek:</a:t>
            </a:r>
            <a:endParaRPr sz="1800"/>
          </a:p>
          <a:p>
            <a:pPr marL="0" lvl="0" indent="0" algn="l" rtl="0">
              <a:spcBef>
                <a:spcPts val="0"/>
              </a:spcBef>
              <a:spcAft>
                <a:spcPts val="0"/>
              </a:spcAft>
              <a:buClr>
                <a:schemeClr val="dk1"/>
              </a:buClr>
              <a:buSzPts val="1100"/>
              <a:buFont typeface="Arial"/>
              <a:buNone/>
            </a:pPr>
            <a:r>
              <a:rPr lang="tr-TR" sz="1800"/>
              <a:t>Dün müşteri tanımlama ekranını test ettim, herhangi</a:t>
            </a:r>
            <a:endParaRPr sz="1800"/>
          </a:p>
          <a:p>
            <a:pPr marL="0" lvl="0" indent="0" algn="l" rtl="0">
              <a:spcBef>
                <a:spcPts val="0"/>
              </a:spcBef>
              <a:spcAft>
                <a:spcPts val="0"/>
              </a:spcAft>
              <a:buClr>
                <a:schemeClr val="dk1"/>
              </a:buClr>
              <a:buSzPts val="1100"/>
              <a:buFont typeface="Arial"/>
              <a:buNone/>
            </a:pPr>
            <a:r>
              <a:rPr lang="tr-TR" sz="1800"/>
              <a:t>bir sorunla karşılaşmadım.</a:t>
            </a:r>
            <a:endParaRPr sz="1800"/>
          </a:p>
          <a:p>
            <a:pPr marL="0" lvl="0" indent="0" algn="l" rtl="0">
              <a:spcBef>
                <a:spcPts val="0"/>
              </a:spcBef>
              <a:spcAft>
                <a:spcPts val="0"/>
              </a:spcAft>
              <a:buClr>
                <a:schemeClr val="dk1"/>
              </a:buClr>
              <a:buSzPts val="1100"/>
              <a:buFont typeface="Arial"/>
              <a:buNone/>
            </a:pPr>
            <a:r>
              <a:rPr lang="tr-TR" sz="1800"/>
              <a:t>Bugünse müşteri tanımlama ekranının, bireysel kredi</a:t>
            </a:r>
            <a:endParaRPr sz="1800"/>
          </a:p>
          <a:p>
            <a:pPr marL="0" lvl="0" indent="0" algn="l" rtl="0">
              <a:spcBef>
                <a:spcPts val="0"/>
              </a:spcBef>
              <a:spcAft>
                <a:spcPts val="0"/>
              </a:spcAft>
              <a:buClr>
                <a:schemeClr val="dk1"/>
              </a:buClr>
              <a:buSzPts val="1100"/>
              <a:buFont typeface="Arial"/>
              <a:buNone/>
            </a:pPr>
            <a:r>
              <a:rPr lang="tr-TR" sz="1800"/>
              <a:t>planı çıkarma ekranı arkasındaki bağlantıyı test</a:t>
            </a:r>
            <a:endParaRPr sz="1800"/>
          </a:p>
          <a:p>
            <a:pPr marL="0" lvl="0" indent="0" algn="l" rtl="0">
              <a:spcBef>
                <a:spcPts val="0"/>
              </a:spcBef>
              <a:spcAft>
                <a:spcPts val="0"/>
              </a:spcAft>
              <a:buClr>
                <a:schemeClr val="dk1"/>
              </a:buClr>
              <a:buSzPts val="1100"/>
              <a:buFont typeface="Arial"/>
              <a:buNone/>
            </a:pPr>
            <a:r>
              <a:rPr lang="tr-TR" sz="1800"/>
              <a:t>edeceğim eğer vaktim kalırsa da vadeli müşteri</a:t>
            </a:r>
            <a:endParaRPr sz="1800"/>
          </a:p>
          <a:p>
            <a:pPr marL="0" lvl="0" indent="0" algn="l" rtl="0">
              <a:spcBef>
                <a:spcPts val="0"/>
              </a:spcBef>
              <a:spcAft>
                <a:spcPts val="0"/>
              </a:spcAft>
              <a:buClr>
                <a:schemeClr val="dk1"/>
              </a:buClr>
              <a:buSzPts val="1100"/>
              <a:buFont typeface="Arial"/>
              <a:buNone/>
            </a:pPr>
            <a:r>
              <a:rPr lang="tr-TR" sz="1800"/>
              <a:t>hesap ekranını test edeceğim. Sonra da Zeynep ile</a:t>
            </a:r>
            <a:endParaRPr sz="1800"/>
          </a:p>
          <a:p>
            <a:pPr marL="0" lvl="0" indent="0" algn="l" rtl="0">
              <a:spcBef>
                <a:spcPts val="0"/>
              </a:spcBef>
              <a:spcAft>
                <a:spcPts val="0"/>
              </a:spcAft>
              <a:buClr>
                <a:schemeClr val="dk1"/>
              </a:buClr>
              <a:buSzPts val="1100"/>
              <a:buFont typeface="Arial"/>
              <a:buNone/>
            </a:pPr>
            <a:r>
              <a:rPr lang="tr-TR" sz="1800"/>
              <a:t>code review yapmayı planlıyorum.</a:t>
            </a:r>
            <a:endParaRPr sz="1800"/>
          </a:p>
          <a:p>
            <a:pPr marL="0" lvl="0" indent="0" algn="l" rtl="0">
              <a:spcBef>
                <a:spcPts val="0"/>
              </a:spcBef>
              <a:spcAft>
                <a:spcPts val="0"/>
              </a:spcAft>
              <a:buClr>
                <a:schemeClr val="dk1"/>
              </a:buClr>
              <a:buSzPts val="1100"/>
              <a:buFont typeface="Arial"/>
              <a:buNone/>
            </a:pPr>
            <a:r>
              <a:rPr lang="tr-TR" sz="1800"/>
              <a:t>Önümde veritabanı bağlantı hatası var. Sürekli aynı</a:t>
            </a:r>
            <a:endParaRPr sz="1800"/>
          </a:p>
          <a:p>
            <a:pPr marL="0" lvl="0" indent="0" algn="l" rtl="0">
              <a:spcBef>
                <a:spcPts val="0"/>
              </a:spcBef>
              <a:spcAft>
                <a:spcPts val="0"/>
              </a:spcAft>
              <a:buClr>
                <a:schemeClr val="dk1"/>
              </a:buClr>
              <a:buSzPts val="1100"/>
              <a:buFont typeface="Arial"/>
              <a:buNone/>
            </a:pPr>
            <a:r>
              <a:rPr lang="tr-TR" sz="1800"/>
              <a:t>hatayı alıyorum. Sizlerden biri karşılaştıysa beraber</a:t>
            </a:r>
            <a:endParaRPr sz="1800"/>
          </a:p>
          <a:p>
            <a:pPr marL="0" lvl="0" indent="0" algn="l" rtl="0">
              <a:spcBef>
                <a:spcPts val="0"/>
              </a:spcBef>
              <a:spcAft>
                <a:spcPts val="0"/>
              </a:spcAft>
              <a:buClr>
                <a:schemeClr val="dk1"/>
              </a:buClr>
              <a:buSzPts val="1100"/>
              <a:buFont typeface="Arial"/>
              <a:buNone/>
            </a:pPr>
            <a:r>
              <a:rPr lang="tr-TR" sz="1800"/>
              <a:t>bakabilir miyiz?</a:t>
            </a:r>
            <a:endParaRPr sz="1800"/>
          </a:p>
          <a:p>
            <a:pPr marL="0" lvl="0" indent="0" algn="l" rtl="0">
              <a:spcBef>
                <a:spcPts val="0"/>
              </a:spcBef>
              <a:spcAft>
                <a:spcPts val="0"/>
              </a:spcAft>
              <a:buNone/>
            </a:pPr>
            <a:endParaRPr/>
          </a:p>
        </p:txBody>
      </p:sp>
      <p:sp>
        <p:nvSpPr>
          <p:cNvPr id="920" name="Google Shape;920;g1839d858813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839d858813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7" name="Google Shape;927;g1839d858813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839d858813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4" name="Google Shape;934;g1839d858813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1839d858813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2300"/>
              <a:t>Ne tür engellerle karşılaştılar ve hangi</a:t>
            </a:r>
            <a:endParaRPr sz="2300"/>
          </a:p>
          <a:p>
            <a:pPr marL="0" lvl="0" indent="0" algn="l" rtl="0">
              <a:spcBef>
                <a:spcPts val="0"/>
              </a:spcBef>
              <a:spcAft>
                <a:spcPts val="0"/>
              </a:spcAft>
              <a:buClr>
                <a:schemeClr val="dk1"/>
              </a:buClr>
              <a:buSzPts val="1100"/>
              <a:buFont typeface="Arial"/>
              <a:buNone/>
            </a:pPr>
            <a:r>
              <a:rPr lang="tr-TR" sz="2300"/>
              <a:t>fikirlerin ve güncellemelerindaha fazla</a:t>
            </a:r>
            <a:endParaRPr sz="2300"/>
          </a:p>
          <a:p>
            <a:pPr marL="0" lvl="0" indent="0" algn="l" rtl="0">
              <a:spcBef>
                <a:spcPts val="0"/>
              </a:spcBef>
              <a:spcAft>
                <a:spcPts val="0"/>
              </a:spcAft>
              <a:buClr>
                <a:schemeClr val="dk1"/>
              </a:buClr>
              <a:buSzPts val="1100"/>
              <a:buFont typeface="Arial"/>
              <a:buNone/>
            </a:pPr>
            <a:r>
              <a:rPr lang="tr-TR" sz="2300"/>
              <a:t>gelişim sağlamalarına katkıda</a:t>
            </a:r>
            <a:endParaRPr sz="2300"/>
          </a:p>
          <a:p>
            <a:pPr marL="0" lvl="0" indent="0" algn="l" rtl="0">
              <a:spcBef>
                <a:spcPts val="0"/>
              </a:spcBef>
              <a:spcAft>
                <a:spcPts val="0"/>
              </a:spcAft>
              <a:buClr>
                <a:schemeClr val="dk1"/>
              </a:buClr>
              <a:buSzPts val="1100"/>
              <a:buFont typeface="Arial"/>
              <a:buNone/>
            </a:pPr>
            <a:r>
              <a:rPr lang="tr-TR" sz="2300"/>
              <a:t>bulunduğunu değerlendirirler.</a:t>
            </a:r>
            <a:endParaRPr sz="2300"/>
          </a:p>
          <a:p>
            <a:pPr marL="0" lvl="0" indent="0" algn="l" rtl="0">
              <a:spcBef>
                <a:spcPts val="0"/>
              </a:spcBef>
              <a:spcAft>
                <a:spcPts val="0"/>
              </a:spcAft>
              <a:buNone/>
            </a:pPr>
            <a:endParaRPr/>
          </a:p>
        </p:txBody>
      </p:sp>
      <p:sp>
        <p:nvSpPr>
          <p:cNvPr id="941" name="Google Shape;941;g1839d858813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13aa926a3d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8" name="Google Shape;948;g13aa926a3d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3aa926a3d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4" name="Google Shape;954;g13aa926a3d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79c4e5c36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g179c4e5c363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aa926a3d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PBI : Product Backlog Item</a:t>
            </a:r>
            <a:endParaRPr/>
          </a:p>
        </p:txBody>
      </p:sp>
      <p:sp>
        <p:nvSpPr>
          <p:cNvPr id="960" name="Google Shape;960;g13aa926a3d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13aa926a3d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6" name="Google Shape;966;g13aa926a3d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f4535bb01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3" name="Google Shape;973;gf4535bb01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c7f6d5ee0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9" name="Google Shape;979;g1c7f6d5ee0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179c4e5c36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bu suyu isteyin!</a:t>
            </a:r>
            <a:endParaRPr/>
          </a:p>
          <a:p>
            <a:pPr marL="0" lvl="0" indent="0" algn="l" rtl="0">
              <a:spcBef>
                <a:spcPts val="0"/>
              </a:spcBef>
              <a:spcAft>
                <a:spcPts val="0"/>
              </a:spcAft>
              <a:buNone/>
            </a:pPr>
            <a:r>
              <a:rPr lang="tr-TR"/>
              <a:t>nasil istersiniz</a:t>
            </a:r>
            <a:endParaRPr/>
          </a:p>
        </p:txBody>
      </p:sp>
      <p:sp>
        <p:nvSpPr>
          <p:cNvPr id="985" name="Google Shape;985;g179c4e5c363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79c4e5c3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1" name="Google Shape;991;g179c4e5c3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79c2b7e14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79c2b7e14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15920bc53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15920bc53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f4535bb01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78000"/>
              </a:lnSpc>
              <a:spcBef>
                <a:spcPts val="4800"/>
              </a:spcBef>
              <a:spcAft>
                <a:spcPts val="0"/>
              </a:spcAft>
              <a:buNone/>
            </a:pPr>
            <a:endParaRPr sz="1350">
              <a:solidFill>
                <a:srgbClr val="464646"/>
              </a:solidFill>
              <a:highlight>
                <a:srgbClr val="F7FAFC"/>
              </a:highlight>
              <a:latin typeface="Times New Roman"/>
              <a:ea typeface="Times New Roman"/>
              <a:cs typeface="Times New Roman"/>
              <a:sym typeface="Times New Roman"/>
            </a:endParaRPr>
          </a:p>
          <a:p>
            <a:pPr marL="0" lvl="0" indent="0" algn="l" rtl="0">
              <a:spcBef>
                <a:spcPts val="4800"/>
              </a:spcBef>
              <a:spcAft>
                <a:spcPts val="0"/>
              </a:spcAft>
              <a:buNone/>
            </a:pPr>
            <a:endParaRPr/>
          </a:p>
        </p:txBody>
      </p:sp>
      <p:sp>
        <p:nvSpPr>
          <p:cNvPr id="1009" name="Google Shape;1009;gf4535bb01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f4535bb01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5" name="Google Shape;1015;gf4535bb01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79c4e5c363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g179c4e5c363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f4535bb01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1" name="Google Shape;1021;gf4535bb01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f4535bb01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7" name="Google Shape;1027;gf4535bb01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f4535bb01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3" name="Google Shape;1033;gf4535bb01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f4535bb01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9" name="Google Shape;1039;gf4535bb01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tesla vs ford</a:t>
            </a:r>
            <a:endParaRPr/>
          </a:p>
        </p:txBody>
      </p:sp>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34a3e41778_2_1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34a3e41778_2_1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35e57c454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35e57c454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34a3e41778_2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34a3e41778_2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379669a6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379669a6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379669a66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379669a66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379669a66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379669a66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379669a66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379669a66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379669a66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1379669a66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3777ed7907_0_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3777ed7907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3777ed7907_0_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3777ed7907_0_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3777ed7907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3777ed7907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3777ed7907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3777ed7907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3777ed7907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3777ed7907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3777ed7907_0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3777ed7907_0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379669a6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379669a6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379669a66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g1379669a66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3" name="Google Shape;52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379669a66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0" name="Google Shape;530;g1379669a66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6" name="Google Shape;536;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2" name="Google Shape;542;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79669a66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g1379669a666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379669a66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379669a66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379669a66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0" name="Google Shape;560;g1379669a66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3" name="Google Shape;57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717ae6bdf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9" name="Google Shape;579;g1717ae6bdf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37b10fd476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5" name="Google Shape;585;g137b10fd476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717ae6bd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2" name="Google Shape;592;g1717ae6bd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717ae6bdf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717ae6bdf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37b10fd476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37b10fd476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37b10fd476_0_1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137b10fd476_0_1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37b10fd476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37b10fd476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37b10fd476_0_1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37b10fd476_0_1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1450">
                <a:solidFill>
                  <a:srgbClr val="666666"/>
                </a:solidFill>
                <a:highlight>
                  <a:srgbClr val="FFFFFF"/>
                </a:highlight>
              </a:rPr>
              <a:t>Neden Agile?</a:t>
            </a:r>
            <a:endParaRPr sz="1450">
              <a:solidFill>
                <a:srgbClr val="666666"/>
              </a:solidFill>
              <a:highlight>
                <a:srgbClr val="FFFFFF"/>
              </a:highlight>
            </a:endParaRPr>
          </a:p>
          <a:p>
            <a:pPr marL="0" lvl="0" indent="0" algn="l" rtl="0">
              <a:lnSpc>
                <a:spcPct val="165517"/>
              </a:lnSpc>
              <a:spcBef>
                <a:spcPts val="1100"/>
              </a:spcBef>
              <a:spcAft>
                <a:spcPts val="0"/>
              </a:spcAft>
              <a:buNone/>
            </a:pPr>
            <a:r>
              <a:rPr lang="tr-TR" sz="1450">
                <a:solidFill>
                  <a:srgbClr val="28313B"/>
                </a:solidFill>
                <a:highlight>
                  <a:srgbClr val="FFFFFF"/>
                </a:highlight>
                <a:latin typeface="Georgia"/>
                <a:ea typeface="Georgia"/>
                <a:cs typeface="Georgia"/>
                <a:sym typeface="Georgia"/>
              </a:rPr>
              <a:t>Günümüz dünyasını tanımlayan en önemli kavramlar olağanüstü değişim hızı, karmaşıklık ve geleceğe dair belirsizlik olarak öne çıkıyor. Dolayısıyla kuruluşların başarısını belirleyen temel faktörler; değişime sürekli uyum sergilemek, karmaşıklığı yalın çözümlerle adreslemek ve belirsizliği deneysel yaklaşımla elde edilecek öğrenimlerle en aza indirgemeye çalışmak olarak özetlenebilir.</a:t>
            </a:r>
            <a:endParaRPr sz="1450">
              <a:solidFill>
                <a:srgbClr val="28313B"/>
              </a:solidFill>
              <a:highlight>
                <a:srgbClr val="FFFFFF"/>
              </a:highlight>
              <a:latin typeface="Georgia"/>
              <a:ea typeface="Georgia"/>
              <a:cs typeface="Georgia"/>
              <a:sym typeface="Georgia"/>
            </a:endParaRPr>
          </a:p>
          <a:p>
            <a:pPr marL="0" lvl="0" indent="0" algn="l" rtl="0">
              <a:lnSpc>
                <a:spcPct val="165517"/>
              </a:lnSpc>
              <a:spcBef>
                <a:spcPts val="1100"/>
              </a:spcBef>
              <a:spcAft>
                <a:spcPts val="0"/>
              </a:spcAft>
              <a:buNone/>
            </a:pPr>
            <a:r>
              <a:rPr lang="tr-TR" sz="1450">
                <a:solidFill>
                  <a:srgbClr val="28313B"/>
                </a:solidFill>
                <a:highlight>
                  <a:srgbClr val="FFFFFF"/>
                </a:highlight>
                <a:latin typeface="Georgia"/>
                <a:ea typeface="Georgia"/>
                <a:cs typeface="Georgia"/>
                <a:sym typeface="Georgia"/>
              </a:rPr>
              <a:t>Agile Manifesto ve Çevik Yazılımın 12 Prensibi (Twelve Principles of Agile Software) 1990’larda yaşanan endüstri hüsranının sonucu olarak ortaya çıkmıştır. Bu dönemde iş gereksinimleri, müşterilerin istediği uygulamalar ve özellikler, ile müşterilerin isteklerine cevap veren teknolojilerin teslimi arasında önemli ölçüde bir gecikme oluşmuş ve bu gecikme çok fazla projenin iptal edilmesine sebep olmuştur. Bu gecikme süresinde, iş gereksinimleri ve müşterilerin istekleri değişmiş ve nihai ürün, güncel ihtiyaçları karşılamakta yetersiz kalmıştır.</a:t>
            </a:r>
            <a:endParaRPr sz="1450">
              <a:solidFill>
                <a:srgbClr val="28313B"/>
              </a:solidFill>
              <a:highlight>
                <a:srgbClr val="FFFFFF"/>
              </a:highlight>
              <a:latin typeface="Georgia"/>
              <a:ea typeface="Georgia"/>
              <a:cs typeface="Georgia"/>
              <a:sym typeface="Georgia"/>
            </a:endParaRPr>
          </a:p>
          <a:p>
            <a:pPr marL="0" lvl="0" indent="0" algn="l" rtl="0">
              <a:lnSpc>
                <a:spcPct val="165517"/>
              </a:lnSpc>
              <a:spcBef>
                <a:spcPts val="1100"/>
              </a:spcBef>
              <a:spcAft>
                <a:spcPts val="0"/>
              </a:spcAft>
              <a:buNone/>
            </a:pPr>
            <a:r>
              <a:rPr lang="tr-TR" sz="1450">
                <a:solidFill>
                  <a:srgbClr val="28313B"/>
                </a:solidFill>
                <a:highlight>
                  <a:srgbClr val="FFFFFF"/>
                </a:highlight>
                <a:latin typeface="Georgia"/>
                <a:ea typeface="Georgia"/>
                <a:cs typeface="Georgia"/>
                <a:sym typeface="Georgia"/>
              </a:rPr>
              <a:t>Bu dönemde, Waterfall modelinin öncülüğünü yaptığı günün yazılım geliştirme modelleri; hız talebini karşılamakta yetersiz kalmış ve yazılımların hızlı bir şekilde değiştirebilmesinin avantajlarından da yararlanamamıştır.</a:t>
            </a:r>
            <a:endParaRPr sz="1450">
              <a:solidFill>
                <a:srgbClr val="28313B"/>
              </a:solidFill>
              <a:highlight>
                <a:srgbClr val="FFFFFF"/>
              </a:highlight>
              <a:latin typeface="Georgia"/>
              <a:ea typeface="Georgia"/>
              <a:cs typeface="Georgia"/>
              <a:sym typeface="Georgia"/>
            </a:endParaRPr>
          </a:p>
          <a:p>
            <a:pPr marL="0" lvl="0" indent="0" algn="l" rtl="0">
              <a:lnSpc>
                <a:spcPct val="165517"/>
              </a:lnSpc>
              <a:spcBef>
                <a:spcPts val="1100"/>
              </a:spcBef>
              <a:spcAft>
                <a:spcPts val="0"/>
              </a:spcAft>
              <a:buNone/>
            </a:pPr>
            <a:r>
              <a:rPr lang="tr-TR" sz="1450">
                <a:solidFill>
                  <a:srgbClr val="28313B"/>
                </a:solidFill>
                <a:highlight>
                  <a:srgbClr val="FFFFFF"/>
                </a:highlight>
                <a:latin typeface="Georgia"/>
                <a:ea typeface="Georgia"/>
                <a:cs typeface="Georgia"/>
                <a:sym typeface="Georgia"/>
              </a:rPr>
              <a:t>İçlerinde Jon Kern, Kent Beck, Ward Cunningham, Arie van Bennekum, and Alistair Cockburn’unda bulunduğu 17 kişiden oluşan bir grup, “düşünce liderleri”, önce 2000 yılında Oregon’da bir otelde daha sonra da 2001 yılında Utah’da bir kayak merkezinde buluşarak yazılım geliştirme sürecinde daha üretken ve verimli işler sunabilmek adına beyin fırtınası yaptılar. Toplantılarının sonucunda fikir birliğine vararak Agile Manifesto’yu ve Çevik Yazılım’ın 12 Prensibini yazıya geçirdiler.</a:t>
            </a:r>
            <a:endParaRPr sz="1450">
              <a:solidFill>
                <a:srgbClr val="28313B"/>
              </a:solidFill>
              <a:highlight>
                <a:srgbClr val="FFFFFF"/>
              </a:highlight>
              <a:latin typeface="Georgia"/>
              <a:ea typeface="Georgia"/>
              <a:cs typeface="Georgia"/>
              <a:sym typeface="Georgia"/>
            </a:endParaRPr>
          </a:p>
          <a:p>
            <a:pPr marL="0" lvl="0" indent="0" algn="l" rtl="0">
              <a:lnSpc>
                <a:spcPct val="165517"/>
              </a:lnSpc>
              <a:spcBef>
                <a:spcPts val="1100"/>
              </a:spcBef>
              <a:spcAft>
                <a:spcPts val="0"/>
              </a:spcAft>
              <a:buClr>
                <a:schemeClr val="dk1"/>
              </a:buClr>
              <a:buSzPts val="1100"/>
              <a:buFont typeface="Arial"/>
              <a:buNone/>
            </a:pPr>
            <a:endParaRPr sz="1450">
              <a:solidFill>
                <a:srgbClr val="28313B"/>
              </a:solidFill>
              <a:highlight>
                <a:srgbClr val="FFFFFF"/>
              </a:highlight>
              <a:latin typeface="Georgia"/>
              <a:ea typeface="Georgia"/>
              <a:cs typeface="Georgia"/>
              <a:sym typeface="Georgia"/>
            </a:endParaRPr>
          </a:p>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37b10fd476_0_1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37b10fd476_0_1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37b10fd476_0_1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37b10fd476_0_1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37b10fd476_0_1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37b10fd476_0_1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37b10fd476_0_1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37b10fd476_0_1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37b10fd476_0_1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37b10fd476_0_1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2024a344ea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2024a344e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2024a344e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2024a344e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2024a344ea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2024a344ea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2024a344e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2024a344e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2024a344ea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2024a344e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2024a344e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2024a344e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2024a344ea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2024a344e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2024a344e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2024a344e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2024a344e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2024a344e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2024a344e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12024a344e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2024a344e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12024a344e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2024a344e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2024a344e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Manifestoda yer alan maddelerin ve prensiplerin pratikte tümüyle uygulanması ve yönetilmesi çok kolay olmasa da özellikle etkin iletişim yönetimi ve doğru iş planlaması sağlanarak bile çevik projelerde fark yaratılabilir, projelerin zaman, kapsam, maliyet temel çizgilerinde ciddi sapma azalışları ile performans artışları gözlenebilir.</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2024a344e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2024a344e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37ce05a10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37ce05a10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37ce05a10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37ce05a10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37ce05a10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37ce05a10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a:t>Yapilacak tum isler, Product Backlog</a:t>
            </a:r>
            <a:endParaRPr/>
          </a:p>
          <a:p>
            <a:pPr marL="0" lvl="0" indent="0" algn="l" rtl="0">
              <a:spcBef>
                <a:spcPts val="0"/>
              </a:spcBef>
              <a:spcAft>
                <a:spcPts val="0"/>
              </a:spcAft>
              <a:buClr>
                <a:schemeClr val="dk1"/>
              </a:buClr>
              <a:buSzPts val="1100"/>
              <a:buFont typeface="Arial"/>
              <a:buNone/>
            </a:pPr>
            <a:r>
              <a:rPr lang="tr-TR"/>
              <a:t>da biriktirilir, Product Owner (PO) nun</a:t>
            </a:r>
            <a:endParaRPr/>
          </a:p>
          <a:p>
            <a:pPr marL="0" lvl="0" indent="0" algn="l" rtl="0">
              <a:spcBef>
                <a:spcPts val="0"/>
              </a:spcBef>
              <a:spcAft>
                <a:spcPts val="0"/>
              </a:spcAft>
              <a:buClr>
                <a:schemeClr val="dk1"/>
              </a:buClr>
              <a:buSzPts val="1100"/>
              <a:buFont typeface="Arial"/>
              <a:buNone/>
            </a:pPr>
            <a:r>
              <a:rPr lang="tr-TR"/>
              <a:t>belirlediği önceliğe göre Sprint</a:t>
            </a:r>
            <a:endParaRPr/>
          </a:p>
          <a:p>
            <a:pPr marL="0" lvl="0" indent="0" algn="l" rtl="0">
              <a:spcBef>
                <a:spcPts val="0"/>
              </a:spcBef>
              <a:spcAft>
                <a:spcPts val="0"/>
              </a:spcAft>
              <a:buClr>
                <a:schemeClr val="dk1"/>
              </a:buClr>
              <a:buSzPts val="1100"/>
              <a:buFont typeface="Arial"/>
              <a:buNone/>
            </a:pPr>
            <a:r>
              <a:rPr lang="tr-TR"/>
              <a:t>Backloguna alınır ve bir sprintte</a:t>
            </a:r>
            <a:endParaRPr/>
          </a:p>
          <a:p>
            <a:pPr marL="0" lvl="0" indent="0" algn="l" rtl="0">
              <a:spcBef>
                <a:spcPts val="0"/>
              </a:spcBef>
              <a:spcAft>
                <a:spcPts val="0"/>
              </a:spcAft>
              <a:buClr>
                <a:schemeClr val="dk1"/>
              </a:buClr>
              <a:buSzPts val="1100"/>
              <a:buFont typeface="Arial"/>
              <a:buNone/>
            </a:pPr>
            <a:r>
              <a:rPr lang="tr-TR"/>
              <a:t>bitirilerek ürünün demosuna eklenir.</a:t>
            </a:r>
            <a:endParaRPr/>
          </a:p>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37ce05a10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37ce05a10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37ce05a10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37ce05a10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3a931e623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3a931e623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13a931e6237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tr-TR" sz="1300">
                <a:solidFill>
                  <a:srgbClr val="424242"/>
                </a:solidFill>
                <a:highlight>
                  <a:srgbClr val="FFFFFF"/>
                </a:highlight>
              </a:rPr>
              <a:t>Product Owner’lık tam zamanlı bir iştir. Product Owner’ın işinin parçası diyebileceğim aşağıdaki 37 göreve bir bakın. (☼ = geliştirme takımıyla mutlaka beraber yapılması gerekli).</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b="1">
                <a:solidFill>
                  <a:srgbClr val="005CE6"/>
                </a:solidFill>
                <a:highlight>
                  <a:srgbClr val="FFFFFF"/>
                </a:highlight>
              </a:rPr>
              <a:t>“Ne” Sorusu</a:t>
            </a:r>
            <a:endParaRPr sz="1300" b="1">
              <a:solidFill>
                <a:srgbClr val="005CE6"/>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Ürün vizyonunu geliştirmek ve adapte etmek</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Yeni kullanıcı hikayeleri yazmak (☼).</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Çok büyük olan kullanıcı hikayelerini bölmek (☼).</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Her kullanıcı hikayesi için kabul kriterlerini belirlemek (☼).</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Kabul testleri yazmak (☼).</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Product Backlog’u sıralamak (ROI, Kano modeli, maliyet-değer, MoSCoW metodu, vb. kriter ve yöntemleri ile.).</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Release planlaması yapmak. Product Backlog’u iyileştirmek (INVEST ve DEEP kriterlerini düşünün).</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b="1">
                <a:solidFill>
                  <a:srgbClr val="005CE6"/>
                </a:solidFill>
                <a:highlight>
                  <a:srgbClr val="FFFFFF"/>
                </a:highlight>
              </a:rPr>
              <a:t>Dışarda</a:t>
            </a:r>
            <a:endParaRPr sz="1300" b="1">
              <a:solidFill>
                <a:srgbClr val="005CE6"/>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Pazarı gözlemlemek, pazar hakkında daha çok şey öğrenmek ve analiz etmek.</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Ürünün müşterileri ve son kullanıcıları ile temasa geçmek, onları gözlemlemek, analiz etmek ve daha iyi tanımak.</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Ürünün her paydaşı ile düzenli olarak temasta olmak.</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Yönetime ve paydaşlara raporlamalar yapmak (örn. release burndown).</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Şirket genelinde ürünle ilgili fikir ve düşüncelerini paylaşmak (micro-bloglar, bloglar, dahili sunum ve konferanslar, vs.).</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b="1">
                <a:solidFill>
                  <a:srgbClr val="005CE6"/>
                </a:solidFill>
                <a:highlight>
                  <a:srgbClr val="FFFFFF"/>
                </a:highlight>
              </a:rPr>
              <a:t>Liderlik</a:t>
            </a:r>
            <a:endParaRPr sz="1300" b="1">
              <a:solidFill>
                <a:srgbClr val="005CE6"/>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Neyin geliştirilip neyin geliştirilmeyeceğine karar vermek (☼).</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Geliştirme takımına geribildirimlerde bulunmak: Sprint esnasında takım tarafından geliştirilen ürünle ilgili.</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Takımın süreçleri ve ilişkileri ile ilgili.</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Gemba Ziyaretleri yapmak.</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İşlem maliyetlerini düşük tutmak için tek-tıkla-dağıtımın önemini anlatmak ve bunu takımdan istemek.</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Hızlı geribildirimde bulunabilmek için 10-dakikada build etmenin önemini anlatmak ve bunu takımdan istemek.</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Esneklik için işlev ayraçlarının önemini anlatmak ve bunu takımdan istemek.</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İş ile ilgili her tür rakam, ölçümleme ve anket sonucunu geliştirme takımı ile paylaşmak ve böylece takım ile ürün arasında bağ oluşturup beraberce kararlar alınabilmesini sağlamak.</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 </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b="1">
                <a:solidFill>
                  <a:srgbClr val="005CE6"/>
                </a:solidFill>
                <a:highlight>
                  <a:srgbClr val="FFFFFF"/>
                </a:highlight>
              </a:rPr>
              <a:t>Katılım</a:t>
            </a:r>
            <a:endParaRPr sz="1300" b="1">
              <a:solidFill>
                <a:srgbClr val="005CE6"/>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Scrum toplantılarına katılmak:</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*Sprint Planning toplantılarında Sprint Goal’ü belirlemek ve yeni kullanıcı hikayeleri vermek.</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*Sprint Review toplantılarında Sprint Goal’e ulaşılmasına dair geribildirim vermek.</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*Sprint Retrospective toplantılarında Scrum Takımı’nın bir üyesi olarak sürece dair geribildirimler vermek ve aksiyonları almak.</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*Daily Scrum’larda gerekiyorsa bilgi vermek, yardımcı olmak ve Sprint’in gidişatı ile ilgili bilgilenmek. Takıma süreçlerini sürekli iyileştirmeleri için yardım etmek.</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b="1">
                <a:solidFill>
                  <a:srgbClr val="005CE6"/>
                </a:solidFill>
                <a:highlight>
                  <a:srgbClr val="FFFFFF"/>
                </a:highlight>
              </a:rPr>
              <a:t>Öğrenme</a:t>
            </a:r>
            <a:endParaRPr sz="1300" b="1">
              <a:solidFill>
                <a:srgbClr val="005CE6"/>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Agile ile ilgili her şeyi öğrenmeye devam etmek (Agile kullanıcı gruplarına, konferans, seminer ve sunumlara katılmak, kitaplar okumak, blog yazıları yazmak vb.).</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Kurumdaki diğer Product Owner’lar ile sürekli bilgi paylaşımında bulunmak (örn. deneyimlerin paylaşımı ortamı).</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Ürünü kullanmak, ürünle vakit geçirerek daha çok öğrenmek.</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Ürünün bütün olarak tüm değer akışını öğrenmek ve iyileştirmek. (Tedarik akışı, pazarlama ve satış akışı gibi).</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İlerlemeyi ölçümlemek (örn. her Sprint’te müşterilere sunulan değer).</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b="1">
                <a:solidFill>
                  <a:srgbClr val="005CE6"/>
                </a:solidFill>
                <a:highlight>
                  <a:srgbClr val="FFFFFF"/>
                </a:highlight>
              </a:rPr>
              <a:t>Diğer</a:t>
            </a:r>
            <a:endParaRPr sz="1300" b="1">
              <a:solidFill>
                <a:srgbClr val="005CE6"/>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Takıma bilgi yayıcılar yaratması için yardım etmek.</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Müşterileri memnun etmek.</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Uygun bir (☼) *definition of done (bitti tanımı) *definition of ready (hazır tanımı) bulmak</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a:solidFill>
                  <a:srgbClr val="424242"/>
                </a:solidFill>
                <a:highlight>
                  <a:srgbClr val="FFFFFF"/>
                </a:highlight>
              </a:rPr>
              <a:t>Ürünle ilgili tüm geribildirim döngülerini sıklaştırmak (örn. daha sık release, daha erken release, müşterilerle konuşmak, Minimal Pazarlanabilir Ürün, vs.).</a:t>
            </a:r>
            <a:endParaRPr sz="1300">
              <a:solidFill>
                <a:srgbClr val="424242"/>
              </a:solidFill>
              <a:highlight>
                <a:srgbClr val="FFFFFF"/>
              </a:highlight>
            </a:endParaRPr>
          </a:p>
          <a:p>
            <a:pPr marL="0" lvl="0" indent="0" algn="l" rtl="0">
              <a:lnSpc>
                <a:spcPct val="115000"/>
              </a:lnSpc>
              <a:spcBef>
                <a:spcPts val="1100"/>
              </a:spcBef>
              <a:spcAft>
                <a:spcPts val="0"/>
              </a:spcAft>
              <a:buNone/>
            </a:pPr>
            <a:r>
              <a:rPr lang="tr-TR" sz="1300">
                <a:solidFill>
                  <a:srgbClr val="424242"/>
                </a:solidFill>
                <a:highlight>
                  <a:srgbClr val="FFFFFF"/>
                </a:highlight>
              </a:rPr>
              <a:t>Fikirleri ürüne çevirmek, mümkünse MVP (Minimum Uygulanabilir Ürün).</a:t>
            </a:r>
            <a:endParaRPr sz="1300">
              <a:solidFill>
                <a:srgbClr val="424242"/>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tr-TR" sz="1300" i="1">
                <a:solidFill>
                  <a:srgbClr val="424242"/>
                </a:solidFill>
                <a:highlight>
                  <a:srgbClr val="FFFFFF"/>
                </a:highlight>
              </a:rPr>
              <a:t>“Product Owner, Geliştirme Takımı tarafından geliştirilen işin ve ürünlerin değerini maksimuma çıkarmaktan sorumludur.” – Scrum Guide</a:t>
            </a:r>
            <a:endParaRPr sz="1300">
              <a:solidFill>
                <a:srgbClr val="424242"/>
              </a:solidFill>
              <a:highlight>
                <a:srgbClr val="FFFFFF"/>
              </a:highlight>
            </a:endParaRPr>
          </a:p>
          <a:p>
            <a:pPr marL="0" lvl="0" indent="0" algn="l" rtl="0">
              <a:spcBef>
                <a:spcPts val="1100"/>
              </a:spcBef>
              <a:spcAft>
                <a:spcPts val="0"/>
              </a:spcAft>
              <a:buNone/>
            </a:pPr>
            <a:endParaRPr/>
          </a:p>
        </p:txBody>
      </p:sp>
      <p:sp>
        <p:nvSpPr>
          <p:cNvPr id="790" name="Google Shape;790;g13a931e6237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3a931e6237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6" name="Google Shape;796;g13a931e623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3a931e623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3" name="Google Shape;803;g13a931e623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13a931e623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0" name="Google Shape;810;g13a931e623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13a931e623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7" name="Google Shape;817;g13a931e623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şlık Slaydı"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şlık, Dikey Metin"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key Başlık ve Metin"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5463750" y="1371629"/>
            <a:ext cx="4388700"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şlık ve İçerik"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ölüm Üstbilgisi"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 name="Google Shape;26;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ki İçerik"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5"/>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Karşılaştırma"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6"/>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Yalnızca Başlık"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oş"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şlıklı İçerik"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şlıklı Resim"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459581"/>
            <a:ext cx="5486400" cy="3086100"/>
          </a:xfrm>
          <a:prstGeom prst="rect">
            <a:avLst/>
          </a:prstGeom>
          <a:noFill/>
          <a:ln>
            <a:noFill/>
          </a:ln>
        </p:spPr>
      </p:sp>
      <p:sp>
        <p:nvSpPr>
          <p:cNvPr id="64" name="Google Shape;64;p10"/>
          <p:cNvSpPr txBox="1">
            <a:spLocks noGrp="1"/>
          </p:cNvSpPr>
          <p:nvPr>
            <p:ph type="body" idx="1"/>
          </p:nvPr>
        </p:nvSpPr>
        <p:spPr>
          <a:xfrm>
            <a:off x="1792288" y="4025504"/>
            <a:ext cx="5486400" cy="6036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mt="98000"/>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86.jpg"/><Relationship Id="rId4" Type="http://schemas.openxmlformats.org/officeDocument/2006/relationships/hyperlink" Target="http://www.youtube.com/watch?v=xoqQKFtfzv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drive.google.com/file/d/1_D8L4DxO4HctCDANMihVq6jzXqWE74wD/view"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s://www.agilealliance.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7030A0"/>
              </a:buClr>
              <a:buSzPts val="7000"/>
              <a:buFont typeface="Calibri"/>
              <a:buNone/>
            </a:pPr>
            <a:r>
              <a:rPr lang="tr-TR" sz="7000" b="1">
                <a:solidFill>
                  <a:srgbClr val="7030A0"/>
                </a:solidFill>
              </a:rPr>
              <a:t>SDLC</a:t>
            </a:r>
            <a:endParaRPr sz="7000" b="1"/>
          </a:p>
        </p:txBody>
      </p:sp>
      <p:sp>
        <p:nvSpPr>
          <p:cNvPr id="85" name="Google Shape;85;p13"/>
          <p:cNvSpPr txBox="1">
            <a:spLocks noGrp="1"/>
          </p:cNvSpPr>
          <p:nvPr>
            <p:ph type="body" idx="1"/>
          </p:nvPr>
        </p:nvSpPr>
        <p:spPr>
          <a:xfrm>
            <a:off x="363975" y="731250"/>
            <a:ext cx="8467200" cy="4015800"/>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spcBef>
                <a:spcPts val="0"/>
              </a:spcBef>
              <a:spcAft>
                <a:spcPts val="0"/>
              </a:spcAft>
              <a:buClr>
                <a:schemeClr val="dk1"/>
              </a:buClr>
              <a:buSzPts val="3200"/>
              <a:buNone/>
            </a:pPr>
            <a:endParaRPr dirty="0">
              <a:solidFill>
                <a:srgbClr val="953734"/>
              </a:solidFill>
            </a:endParaRPr>
          </a:p>
          <a:p>
            <a:pPr marL="0" lvl="0" indent="0" algn="ctr" rtl="0">
              <a:spcBef>
                <a:spcPts val="940"/>
              </a:spcBef>
              <a:spcAft>
                <a:spcPts val="0"/>
              </a:spcAft>
              <a:buClr>
                <a:schemeClr val="accent6"/>
              </a:buClr>
              <a:buSzPts val="4700"/>
              <a:buNone/>
            </a:pPr>
            <a:r>
              <a:rPr lang="tr-TR" sz="4100" b="1" dirty="0">
                <a:solidFill>
                  <a:schemeClr val="accent6"/>
                </a:solidFill>
                <a:latin typeface="Arial"/>
                <a:ea typeface="Arial"/>
                <a:cs typeface="Arial"/>
                <a:sym typeface="Arial"/>
              </a:rPr>
              <a:t>software </a:t>
            </a:r>
            <a:r>
              <a:rPr lang="tr-TR" sz="4100" b="1" dirty="0" err="1">
                <a:solidFill>
                  <a:schemeClr val="accent6"/>
                </a:solidFill>
                <a:latin typeface="Arial"/>
                <a:ea typeface="Arial"/>
                <a:cs typeface="Arial"/>
                <a:sym typeface="Arial"/>
              </a:rPr>
              <a:t>development</a:t>
            </a:r>
            <a:r>
              <a:rPr lang="tr-TR" sz="4100" b="1" dirty="0">
                <a:solidFill>
                  <a:schemeClr val="accent6"/>
                </a:solidFill>
                <a:latin typeface="Arial"/>
                <a:ea typeface="Arial"/>
                <a:cs typeface="Arial"/>
                <a:sym typeface="Arial"/>
              </a:rPr>
              <a:t> life </a:t>
            </a:r>
            <a:r>
              <a:rPr lang="tr-TR" sz="4100" b="1" dirty="0" err="1">
                <a:solidFill>
                  <a:schemeClr val="accent6"/>
                </a:solidFill>
                <a:latin typeface="Arial"/>
                <a:ea typeface="Arial"/>
                <a:cs typeface="Arial"/>
                <a:sym typeface="Arial"/>
              </a:rPr>
              <a:t>cycle</a:t>
            </a:r>
            <a:endParaRPr sz="4100" dirty="0">
              <a:latin typeface="Arial"/>
              <a:ea typeface="Arial"/>
              <a:cs typeface="Arial"/>
              <a:sym typeface="Arial"/>
            </a:endParaRPr>
          </a:p>
          <a:p>
            <a:pPr marL="0" lvl="0" indent="0" algn="ctr" rtl="0">
              <a:spcBef>
                <a:spcPts val="800"/>
              </a:spcBef>
              <a:spcAft>
                <a:spcPts val="0"/>
              </a:spcAft>
              <a:buClr>
                <a:srgbClr val="366092"/>
              </a:buClr>
              <a:buSzPts val="4000"/>
              <a:buNone/>
            </a:pPr>
            <a:r>
              <a:rPr lang="tr-TR" sz="4000" dirty="0">
                <a:solidFill>
                  <a:srgbClr val="366092"/>
                </a:solidFill>
              </a:rPr>
              <a:t>(</a:t>
            </a:r>
            <a:r>
              <a:rPr lang="tr-TR" sz="4000" dirty="0">
                <a:solidFill>
                  <a:srgbClr val="366092"/>
                </a:solidFill>
                <a:latin typeface="Arial"/>
                <a:ea typeface="Arial"/>
                <a:cs typeface="Arial"/>
                <a:sym typeface="Arial"/>
              </a:rPr>
              <a:t>yazılım geliştirme yaşam döngüsü</a:t>
            </a:r>
            <a:r>
              <a:rPr lang="tr-TR" sz="4000" dirty="0">
                <a:solidFill>
                  <a:srgbClr val="366092"/>
                </a:solidFill>
              </a:rPr>
              <a:t>)</a:t>
            </a:r>
            <a:endParaRPr sz="4000" dirty="0">
              <a:solidFill>
                <a:srgbClr val="366092"/>
              </a:solidFill>
            </a:endParaRPr>
          </a:p>
          <a:p>
            <a:pPr marL="0" lvl="0" indent="0" algn="ctr" rtl="0">
              <a:spcBef>
                <a:spcPts val="800"/>
              </a:spcBef>
              <a:spcAft>
                <a:spcPts val="0"/>
              </a:spcAft>
              <a:buNone/>
            </a:pPr>
            <a:r>
              <a:rPr lang="tr-TR" sz="4000" b="1" dirty="0">
                <a:solidFill>
                  <a:srgbClr val="990000"/>
                </a:solidFill>
              </a:rPr>
              <a:t>1. Ders</a:t>
            </a:r>
            <a:endParaRPr sz="4000" b="1" dirty="0">
              <a:solidFill>
                <a:srgbClr val="990000"/>
              </a:solidFill>
            </a:endParaRPr>
          </a:p>
          <a:p>
            <a:pPr marL="0" lvl="0" indent="0" algn="l" rtl="0">
              <a:spcBef>
                <a:spcPts val="800"/>
              </a:spcBef>
              <a:spcAft>
                <a:spcPts val="0"/>
              </a:spcAft>
              <a:buClr>
                <a:schemeClr val="dk1"/>
              </a:buClr>
              <a:buSzPts val="4000"/>
              <a:buNone/>
            </a:pPr>
            <a:endParaRPr sz="4000" dirty="0">
              <a:solidFill>
                <a:srgbClr val="8E7CC3"/>
              </a:solidFill>
            </a:endParaRPr>
          </a:p>
          <a:p>
            <a:pPr marL="0" lvl="0" indent="0" algn="ctr" rtl="0">
              <a:spcBef>
                <a:spcPts val="660"/>
              </a:spcBef>
              <a:spcAft>
                <a:spcPts val="0"/>
              </a:spcAft>
              <a:buClr>
                <a:srgbClr val="7030A0"/>
              </a:buClr>
              <a:buSzPts val="3300"/>
              <a:buNone/>
            </a:pPr>
            <a:r>
              <a:rPr lang="tr-TR" sz="3300" b="1" dirty="0" smtClean="0">
                <a:solidFill>
                  <a:srgbClr val="351C75"/>
                </a:solidFill>
              </a:rPr>
              <a:t>Naz YILMAZ</a:t>
            </a:r>
            <a:endParaRPr sz="2500" b="1" dirty="0">
              <a:solidFill>
                <a:srgbClr val="351C75"/>
              </a:solidFill>
            </a:endParaRPr>
          </a:p>
          <a:p>
            <a:pPr marL="0" lvl="0" indent="0" algn="ctr" rtl="0">
              <a:spcBef>
                <a:spcPts val="660"/>
              </a:spcBef>
              <a:spcAft>
                <a:spcPts val="0"/>
              </a:spcAft>
              <a:buClr>
                <a:srgbClr val="7030A0"/>
              </a:buClr>
              <a:buSzPts val="3300"/>
              <a:buNone/>
            </a:pPr>
            <a:r>
              <a:rPr lang="tr-TR" sz="2500" b="1" dirty="0">
                <a:solidFill>
                  <a:srgbClr val="8E7CC3"/>
                </a:solidFill>
              </a:rPr>
              <a:t>Full-</a:t>
            </a:r>
            <a:r>
              <a:rPr lang="tr-TR" sz="2500" b="1" dirty="0" err="1">
                <a:solidFill>
                  <a:srgbClr val="8E7CC3"/>
                </a:solidFill>
              </a:rPr>
              <a:t>Stack</a:t>
            </a:r>
            <a:r>
              <a:rPr lang="tr-TR" sz="2500" b="1" dirty="0">
                <a:solidFill>
                  <a:srgbClr val="8E7CC3"/>
                </a:solidFill>
              </a:rPr>
              <a:t> </a:t>
            </a:r>
            <a:r>
              <a:rPr lang="tr-TR" sz="2500" b="1" dirty="0" err="1">
                <a:solidFill>
                  <a:srgbClr val="8E7CC3"/>
                </a:solidFill>
              </a:rPr>
              <a:t>Automation</a:t>
            </a:r>
            <a:r>
              <a:rPr lang="tr-TR" sz="2500" b="1" dirty="0">
                <a:solidFill>
                  <a:srgbClr val="8E7CC3"/>
                </a:solidFill>
              </a:rPr>
              <a:t> </a:t>
            </a:r>
            <a:r>
              <a:rPr lang="tr-TR" sz="2500" b="1" dirty="0" err="1">
                <a:solidFill>
                  <a:srgbClr val="8E7CC3"/>
                </a:solidFill>
              </a:rPr>
              <a:t>Engineer</a:t>
            </a:r>
            <a:endParaRPr sz="2500" b="1" dirty="0">
              <a:solidFill>
                <a:srgbClr val="8E7CC3"/>
              </a:solidFill>
            </a:endParaRPr>
          </a:p>
        </p:txBody>
      </p:sp>
      <p:sp>
        <p:nvSpPr>
          <p:cNvPr id="86" name="Google Shape;86;p13"/>
          <p:cNvSpPr txBox="1"/>
          <p:nvPr/>
        </p:nvSpPr>
        <p:spPr>
          <a:xfrm>
            <a:off x="9468544" y="245392"/>
            <a:ext cx="184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457200" y="541210"/>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7030A0"/>
                </a:solidFill>
              </a:rPr>
              <a:t>Software Hatalarının Sonuçları</a:t>
            </a:r>
            <a:endParaRPr b="1">
              <a:solidFill>
                <a:srgbClr val="7030A0"/>
              </a:solidFill>
            </a:endParaRPr>
          </a:p>
        </p:txBody>
      </p:sp>
      <p:sp>
        <p:nvSpPr>
          <p:cNvPr id="146" name="Google Shape;146;p22"/>
          <p:cNvSpPr txBox="1">
            <a:spLocks noGrp="1"/>
          </p:cNvSpPr>
          <p:nvPr>
            <p:ph type="body" idx="1"/>
          </p:nvPr>
        </p:nvSpPr>
        <p:spPr>
          <a:xfrm>
            <a:off x="363550" y="1200150"/>
            <a:ext cx="8444400" cy="3394500"/>
          </a:xfrm>
          <a:prstGeom prst="rect">
            <a:avLst/>
          </a:prstGeom>
          <a:noFill/>
          <a:ln>
            <a:noFill/>
          </a:ln>
        </p:spPr>
        <p:txBody>
          <a:bodyPr spcFirstLastPara="1" wrap="square" lIns="91425" tIns="45700" rIns="91425" bIns="45700" anchor="ctr" anchorCtr="0">
            <a:normAutofit/>
          </a:bodyPr>
          <a:lstStyle/>
          <a:p>
            <a:pPr marL="342900" lvl="0" indent="-139700" algn="just" rtl="0">
              <a:spcBef>
                <a:spcPts val="0"/>
              </a:spcBef>
              <a:spcAft>
                <a:spcPts val="0"/>
              </a:spcAft>
              <a:buClr>
                <a:schemeClr val="dk1"/>
              </a:buClr>
              <a:buSzPts val="1100"/>
              <a:buNone/>
            </a:pPr>
            <a:r>
              <a:rPr lang="tr-TR"/>
              <a:t>   </a:t>
            </a:r>
            <a:r>
              <a:rPr lang="tr-TR">
                <a:latin typeface="Arial"/>
                <a:ea typeface="Arial"/>
                <a:cs typeface="Arial"/>
                <a:sym typeface="Arial"/>
              </a:rPr>
              <a:t> </a:t>
            </a:r>
            <a:r>
              <a:rPr lang="tr-TR" sz="2300">
                <a:solidFill>
                  <a:srgbClr val="4151CE"/>
                </a:solidFill>
                <a:latin typeface="Arial"/>
                <a:ea typeface="Arial"/>
                <a:cs typeface="Arial"/>
                <a:sym typeface="Arial"/>
              </a:rPr>
              <a:t>Therac-25 makinesi, kanser hastalarının tedavisinde kullanılmak için tasarlanmıştı. Yapılan değişiklik Therac-20’de güvenlik önlemi olarak bulunan elektromekanik güvenlik kilitlerinin yazılımsal güvenlik önlemleriyle değiştirilmesiydi. Ne yazık ki gelişim olarak görülen bu güncelleme, Therac-20’nin kodlarında bulunan ancak fark edilemeyen hatanın, Therac-25’te ortaya çıkmasına sebep oldu. Bu bug yüzünden yaklaşık 5 hastanın ağır dozda radyasyon sebebiyle hayatını kaybettiği raporlandı.</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5"/>
        <p:cNvGrpSpPr/>
        <p:nvPr/>
      </p:nvGrpSpPr>
      <p:grpSpPr>
        <a:xfrm>
          <a:off x="0" y="0"/>
          <a:ext cx="0" cy="0"/>
          <a:chOff x="0" y="0"/>
          <a:chExt cx="0" cy="0"/>
        </a:xfrm>
      </p:grpSpPr>
      <p:sp>
        <p:nvSpPr>
          <p:cNvPr id="826" name="Google Shape;826;p112"/>
          <p:cNvSpPr txBox="1">
            <a:spLocks noGrp="1"/>
          </p:cNvSpPr>
          <p:nvPr>
            <p:ph type="body" idx="1"/>
          </p:nvPr>
        </p:nvSpPr>
        <p:spPr>
          <a:xfrm>
            <a:off x="110100" y="1348875"/>
            <a:ext cx="8923800" cy="3524700"/>
          </a:xfrm>
          <a:prstGeom prst="rect">
            <a:avLst/>
          </a:prstGeom>
          <a:noFill/>
          <a:ln>
            <a:noFill/>
          </a:ln>
        </p:spPr>
        <p:txBody>
          <a:bodyPr spcFirstLastPara="1" wrap="square" lIns="91425" tIns="45700" rIns="91425" bIns="45700" anchor="t" anchorCtr="0">
            <a:normAutofit fontScale="70000" lnSpcReduction="20000"/>
          </a:bodyPr>
          <a:lstStyle/>
          <a:p>
            <a:pPr marL="540000" marR="3971643" lvl="0" indent="-142875" algn="just" rtl="0">
              <a:spcBef>
                <a:spcPts val="0"/>
              </a:spcBef>
              <a:spcAft>
                <a:spcPts val="0"/>
              </a:spcAft>
              <a:buClr>
                <a:schemeClr val="dk1"/>
              </a:buClr>
              <a:buSzPct val="44715"/>
              <a:buFont typeface="Arial"/>
              <a:buNone/>
            </a:pPr>
            <a:r>
              <a:rPr lang="tr-TR" sz="2460">
                <a:solidFill>
                  <a:srgbClr val="E06666"/>
                </a:solidFill>
                <a:latin typeface="Arial"/>
                <a:ea typeface="Arial"/>
                <a:cs typeface="Arial"/>
                <a:sym typeface="Arial"/>
              </a:rPr>
              <a:t>●</a:t>
            </a:r>
            <a:r>
              <a:rPr lang="tr-TR" sz="2568">
                <a:solidFill>
                  <a:srgbClr val="E06666"/>
                </a:solidFill>
                <a:latin typeface="Arial"/>
                <a:ea typeface="Arial"/>
                <a:cs typeface="Arial"/>
                <a:sym typeface="Arial"/>
              </a:rPr>
              <a:t> </a:t>
            </a:r>
            <a:r>
              <a:rPr lang="tr-TR" sz="2460">
                <a:solidFill>
                  <a:srgbClr val="4151CE"/>
                </a:solidFill>
                <a:latin typeface="Arial"/>
                <a:ea typeface="Arial"/>
                <a:cs typeface="Arial"/>
                <a:sym typeface="Arial"/>
              </a:rPr>
              <a:t>Scrum Master, takıma rehberlik ve koçluk eder, karşılaşılan engelleri ortadan kaldırmalarına yardımcı olur.</a:t>
            </a:r>
            <a:endParaRPr sz="2460">
              <a:solidFill>
                <a:srgbClr val="4151CE"/>
              </a:solidFill>
              <a:latin typeface="Arial"/>
              <a:ea typeface="Arial"/>
              <a:cs typeface="Arial"/>
              <a:sym typeface="Arial"/>
            </a:endParaRPr>
          </a:p>
          <a:p>
            <a:pPr marL="540000" marR="3971643" lvl="0" indent="-142875" algn="just" rtl="0">
              <a:spcBef>
                <a:spcPts val="0"/>
              </a:spcBef>
              <a:spcAft>
                <a:spcPts val="0"/>
              </a:spcAft>
              <a:buClr>
                <a:schemeClr val="dk1"/>
              </a:buClr>
              <a:buSzPct val="75342"/>
              <a:buFont typeface="Arial"/>
              <a:buNone/>
            </a:pPr>
            <a:endParaRPr sz="1460">
              <a:solidFill>
                <a:srgbClr val="E06666"/>
              </a:solidFill>
              <a:latin typeface="Arial"/>
              <a:ea typeface="Arial"/>
              <a:cs typeface="Arial"/>
              <a:sym typeface="Arial"/>
            </a:endParaRPr>
          </a:p>
          <a:p>
            <a:pPr marL="540000" marR="3971643" lvl="0" indent="-142875" algn="just" rtl="0">
              <a:spcBef>
                <a:spcPts val="0"/>
              </a:spcBef>
              <a:spcAft>
                <a:spcPts val="0"/>
              </a:spcAft>
              <a:buClr>
                <a:schemeClr val="dk1"/>
              </a:buClr>
              <a:buSzPct val="44715"/>
              <a:buFont typeface="Arial"/>
              <a:buNone/>
            </a:pPr>
            <a:r>
              <a:rPr lang="tr-TR" sz="2460">
                <a:solidFill>
                  <a:srgbClr val="E06666"/>
                </a:solidFill>
                <a:latin typeface="Arial"/>
                <a:ea typeface="Arial"/>
                <a:cs typeface="Arial"/>
                <a:sym typeface="Arial"/>
              </a:rPr>
              <a:t>● </a:t>
            </a:r>
            <a:r>
              <a:rPr lang="tr-TR" sz="2460">
                <a:solidFill>
                  <a:srgbClr val="4151CE"/>
                </a:solidFill>
                <a:latin typeface="Arial"/>
                <a:ea typeface="Arial"/>
                <a:cs typeface="Arial"/>
                <a:sym typeface="Arial"/>
              </a:rPr>
              <a:t>Takım içi harmoniyi, ekip elemanları arasındaki uyumu, iletişimi arttırmak için çabalar.</a:t>
            </a:r>
            <a:endParaRPr sz="2460">
              <a:solidFill>
                <a:srgbClr val="4151CE"/>
              </a:solidFill>
              <a:latin typeface="Arial"/>
              <a:ea typeface="Arial"/>
              <a:cs typeface="Arial"/>
              <a:sym typeface="Arial"/>
            </a:endParaRPr>
          </a:p>
          <a:p>
            <a:pPr marL="540000" marR="3971643" lvl="0" indent="-142875" algn="just" rtl="0">
              <a:spcBef>
                <a:spcPts val="0"/>
              </a:spcBef>
              <a:spcAft>
                <a:spcPts val="0"/>
              </a:spcAft>
              <a:buClr>
                <a:schemeClr val="dk1"/>
              </a:buClr>
              <a:buSzPct val="75342"/>
              <a:buFont typeface="Arial"/>
              <a:buNone/>
            </a:pPr>
            <a:endParaRPr sz="1460">
              <a:solidFill>
                <a:srgbClr val="E06666"/>
              </a:solidFill>
              <a:latin typeface="Arial"/>
              <a:ea typeface="Arial"/>
              <a:cs typeface="Arial"/>
              <a:sym typeface="Arial"/>
            </a:endParaRPr>
          </a:p>
          <a:p>
            <a:pPr marL="540000" marR="3971643" lvl="0" indent="-142875" algn="just" rtl="0">
              <a:spcBef>
                <a:spcPts val="0"/>
              </a:spcBef>
              <a:spcAft>
                <a:spcPts val="0"/>
              </a:spcAft>
              <a:buClr>
                <a:schemeClr val="dk1"/>
              </a:buClr>
              <a:buSzPct val="44715"/>
              <a:buFont typeface="Arial"/>
              <a:buNone/>
            </a:pPr>
            <a:r>
              <a:rPr lang="tr-TR" sz="2460">
                <a:solidFill>
                  <a:srgbClr val="E06666"/>
                </a:solidFill>
                <a:latin typeface="Arial"/>
                <a:ea typeface="Arial"/>
                <a:cs typeface="Arial"/>
                <a:sym typeface="Arial"/>
              </a:rPr>
              <a:t>● </a:t>
            </a:r>
            <a:r>
              <a:rPr lang="tr-TR" sz="2460">
                <a:solidFill>
                  <a:srgbClr val="4151CE"/>
                </a:solidFill>
                <a:latin typeface="Arial"/>
                <a:ea typeface="Arial"/>
                <a:cs typeface="Arial"/>
                <a:sym typeface="Arial"/>
              </a:rPr>
              <a:t>Sprint Planlama, Sprint Retrospektif Günlük Scrum ve Sprint Review gibi Scrum ritüellerini ve toplantılarını kolaylaştırır.</a:t>
            </a:r>
            <a:endParaRPr sz="2460">
              <a:solidFill>
                <a:srgbClr val="4151CE"/>
              </a:solidFill>
              <a:latin typeface="Arial"/>
              <a:ea typeface="Arial"/>
              <a:cs typeface="Arial"/>
              <a:sym typeface="Arial"/>
            </a:endParaRPr>
          </a:p>
          <a:p>
            <a:pPr marL="540000" marR="3971643" lvl="0" indent="-142875" algn="just" rtl="0">
              <a:spcBef>
                <a:spcPts val="0"/>
              </a:spcBef>
              <a:spcAft>
                <a:spcPts val="0"/>
              </a:spcAft>
              <a:buClr>
                <a:schemeClr val="dk1"/>
              </a:buClr>
              <a:buSzPct val="75342"/>
              <a:buFont typeface="Arial"/>
              <a:buNone/>
            </a:pPr>
            <a:endParaRPr sz="1460">
              <a:solidFill>
                <a:srgbClr val="E06666"/>
              </a:solidFill>
              <a:latin typeface="Arial"/>
              <a:ea typeface="Arial"/>
              <a:cs typeface="Arial"/>
              <a:sym typeface="Arial"/>
            </a:endParaRPr>
          </a:p>
          <a:p>
            <a:pPr marL="540000" marR="3971643" lvl="0" indent="-142875" algn="just" rtl="0">
              <a:spcBef>
                <a:spcPts val="0"/>
              </a:spcBef>
              <a:spcAft>
                <a:spcPts val="0"/>
              </a:spcAft>
              <a:buClr>
                <a:schemeClr val="dk1"/>
              </a:buClr>
              <a:buSzPct val="44715"/>
              <a:buFont typeface="Arial"/>
              <a:buNone/>
            </a:pPr>
            <a:r>
              <a:rPr lang="tr-TR" sz="2460">
                <a:solidFill>
                  <a:srgbClr val="E06666"/>
                </a:solidFill>
                <a:latin typeface="Arial"/>
                <a:ea typeface="Arial"/>
                <a:cs typeface="Arial"/>
                <a:sym typeface="Arial"/>
              </a:rPr>
              <a:t>● </a:t>
            </a:r>
            <a:r>
              <a:rPr lang="tr-TR" sz="2460">
                <a:solidFill>
                  <a:srgbClr val="4151CE"/>
                </a:solidFill>
                <a:latin typeface="Arial"/>
                <a:ea typeface="Arial"/>
                <a:cs typeface="Arial"/>
                <a:sym typeface="Arial"/>
              </a:rPr>
              <a:t>Scrum Master takımın güvenli ve sorunsuz bir ortamda çalışabildiğinden emin olmalı, gerektiğinde takım elemanlarına bireysel koçluk da dahil olmak üzere birçok hizmeti sunmalıdır.</a:t>
            </a:r>
            <a:endParaRPr sz="2460">
              <a:solidFill>
                <a:srgbClr val="4151CE"/>
              </a:solidFill>
              <a:latin typeface="Arial"/>
              <a:ea typeface="Arial"/>
              <a:cs typeface="Arial"/>
              <a:sym typeface="Arial"/>
            </a:endParaRPr>
          </a:p>
        </p:txBody>
      </p:sp>
      <p:pic>
        <p:nvPicPr>
          <p:cNvPr id="827" name="Google Shape;827;p112"/>
          <p:cNvPicPr preferRelativeResize="0"/>
          <p:nvPr/>
        </p:nvPicPr>
        <p:blipFill>
          <a:blip r:embed="rId4">
            <a:alphaModFix/>
          </a:blip>
          <a:stretch>
            <a:fillRect/>
          </a:stretch>
        </p:blipFill>
        <p:spPr>
          <a:xfrm>
            <a:off x="5119175" y="1348875"/>
            <a:ext cx="3710100" cy="3373200"/>
          </a:xfrm>
          <a:prstGeom prst="roundRect">
            <a:avLst>
              <a:gd name="adj" fmla="val 16667"/>
            </a:avLst>
          </a:prstGeom>
          <a:noFill/>
          <a:ln>
            <a:noFill/>
          </a:ln>
        </p:spPr>
      </p:pic>
      <p:sp>
        <p:nvSpPr>
          <p:cNvPr id="828" name="Google Shape;828;p112"/>
          <p:cNvSpPr txBox="1">
            <a:spLocks noGrp="1"/>
          </p:cNvSpPr>
          <p:nvPr>
            <p:ph type="title"/>
          </p:nvPr>
        </p:nvSpPr>
        <p:spPr>
          <a:xfrm>
            <a:off x="0" y="0"/>
            <a:ext cx="9144000" cy="1465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4200" b="1">
                <a:solidFill>
                  <a:srgbClr val="9225A5"/>
                </a:solidFill>
                <a:latin typeface="Arial"/>
                <a:ea typeface="Arial"/>
                <a:cs typeface="Arial"/>
                <a:sym typeface="Arial"/>
              </a:rPr>
              <a:t>AGILE METHODOLOGY</a:t>
            </a:r>
            <a:r>
              <a:rPr lang="tr-TR" sz="4760"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E46C0A"/>
                </a:solidFill>
                <a:latin typeface="Arial"/>
                <a:ea typeface="Arial"/>
                <a:cs typeface="Arial"/>
                <a:sym typeface="Arial"/>
              </a:rPr>
              <a:t>SCRUM TEAM</a:t>
            </a:r>
            <a:endParaRPr sz="2500" b="1">
              <a:solidFill>
                <a:srgbClr val="E46C0A"/>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2"/>
        <p:cNvGrpSpPr/>
        <p:nvPr/>
      </p:nvGrpSpPr>
      <p:grpSpPr>
        <a:xfrm>
          <a:off x="0" y="0"/>
          <a:ext cx="0" cy="0"/>
          <a:chOff x="0" y="0"/>
          <a:chExt cx="0" cy="0"/>
        </a:xfrm>
      </p:grpSpPr>
      <p:sp>
        <p:nvSpPr>
          <p:cNvPr id="833" name="Google Shape;833;p113"/>
          <p:cNvSpPr txBox="1">
            <a:spLocks noGrp="1"/>
          </p:cNvSpPr>
          <p:nvPr>
            <p:ph type="body" idx="1"/>
          </p:nvPr>
        </p:nvSpPr>
        <p:spPr>
          <a:xfrm>
            <a:off x="115675" y="1430025"/>
            <a:ext cx="8923800" cy="3540000"/>
          </a:xfrm>
          <a:prstGeom prst="rect">
            <a:avLst/>
          </a:prstGeom>
          <a:noFill/>
          <a:ln>
            <a:noFill/>
          </a:ln>
        </p:spPr>
        <p:txBody>
          <a:bodyPr spcFirstLastPara="1" wrap="square" lIns="91425" tIns="45700" rIns="91425" bIns="45700" anchor="t" anchorCtr="0">
            <a:noAutofit/>
          </a:bodyPr>
          <a:lstStyle/>
          <a:p>
            <a:pPr marL="540000" marR="3971643" lvl="0" indent="-142875" algn="just" rtl="0">
              <a:lnSpc>
                <a:spcPct val="80000"/>
              </a:lnSpc>
              <a:spcBef>
                <a:spcPts val="0"/>
              </a:spcBef>
              <a:spcAft>
                <a:spcPts val="0"/>
              </a:spcAft>
              <a:buClr>
                <a:schemeClr val="dk1"/>
              </a:buClr>
              <a:buSzPts val="1018"/>
              <a:buFont typeface="Arial"/>
              <a:buNone/>
            </a:pPr>
            <a:r>
              <a:rPr lang="tr-TR" sz="2027">
                <a:solidFill>
                  <a:srgbClr val="E06666"/>
                </a:solidFill>
                <a:latin typeface="Arial"/>
                <a:ea typeface="Arial"/>
                <a:cs typeface="Arial"/>
                <a:sym typeface="Arial"/>
              </a:rPr>
              <a:t>● </a:t>
            </a:r>
            <a:r>
              <a:rPr lang="tr-TR" sz="2027" i="1">
                <a:solidFill>
                  <a:srgbClr val="E06666"/>
                </a:solidFill>
                <a:latin typeface="Arial"/>
                <a:ea typeface="Arial"/>
                <a:cs typeface="Arial"/>
                <a:sym typeface="Arial"/>
              </a:rPr>
              <a:t>Product Owner ile ilişkileri yönetir.</a:t>
            </a:r>
            <a:endParaRPr sz="2027" i="1">
              <a:solidFill>
                <a:srgbClr val="E06666"/>
              </a:solidFill>
              <a:latin typeface="Arial"/>
              <a:ea typeface="Arial"/>
              <a:cs typeface="Arial"/>
              <a:sym typeface="Arial"/>
            </a:endParaRPr>
          </a:p>
          <a:p>
            <a:pPr marL="540000" marR="3971643" lvl="0" indent="-142875" algn="just" rtl="0">
              <a:lnSpc>
                <a:spcPct val="80000"/>
              </a:lnSpc>
              <a:spcBef>
                <a:spcPts val="0"/>
              </a:spcBef>
              <a:spcAft>
                <a:spcPts val="0"/>
              </a:spcAft>
              <a:buClr>
                <a:schemeClr val="dk1"/>
              </a:buClr>
              <a:buSzPts val="1018"/>
              <a:buFont typeface="Arial"/>
              <a:buNone/>
            </a:pPr>
            <a:r>
              <a:rPr lang="tr-TR" sz="2027">
                <a:solidFill>
                  <a:srgbClr val="4151CE"/>
                </a:solidFill>
                <a:latin typeface="Arial"/>
                <a:ea typeface="Arial"/>
                <a:cs typeface="Arial"/>
                <a:sym typeface="Arial"/>
              </a:rPr>
              <a:t>Scrum Master, ürün sahibi tarafından</a:t>
            </a:r>
            <a:endParaRPr sz="2027">
              <a:solidFill>
                <a:srgbClr val="4151CE"/>
              </a:solidFill>
              <a:latin typeface="Arial"/>
              <a:ea typeface="Arial"/>
              <a:cs typeface="Arial"/>
              <a:sym typeface="Arial"/>
            </a:endParaRPr>
          </a:p>
          <a:p>
            <a:pPr marL="540000" marR="3971643" lvl="0" indent="-142875" algn="just" rtl="0">
              <a:lnSpc>
                <a:spcPct val="80000"/>
              </a:lnSpc>
              <a:spcBef>
                <a:spcPts val="0"/>
              </a:spcBef>
              <a:spcAft>
                <a:spcPts val="0"/>
              </a:spcAft>
              <a:buClr>
                <a:schemeClr val="dk1"/>
              </a:buClr>
              <a:buSzPts val="1018"/>
              <a:buFont typeface="Arial"/>
              <a:buNone/>
            </a:pPr>
            <a:r>
              <a:rPr lang="tr-TR" sz="2027">
                <a:solidFill>
                  <a:srgbClr val="4151CE"/>
                </a:solidFill>
                <a:latin typeface="Arial"/>
                <a:ea typeface="Arial"/>
                <a:cs typeface="Arial"/>
                <a:sym typeface="Arial"/>
              </a:rPr>
              <a:t>belirlenmiş işlerin takımdaki herkes</a:t>
            </a:r>
            <a:endParaRPr sz="2027">
              <a:solidFill>
                <a:srgbClr val="4151CE"/>
              </a:solidFill>
              <a:latin typeface="Arial"/>
              <a:ea typeface="Arial"/>
              <a:cs typeface="Arial"/>
              <a:sym typeface="Arial"/>
            </a:endParaRPr>
          </a:p>
          <a:p>
            <a:pPr marL="540000" marR="3971643" lvl="0" indent="-142875" algn="just" rtl="0">
              <a:lnSpc>
                <a:spcPct val="80000"/>
              </a:lnSpc>
              <a:spcBef>
                <a:spcPts val="0"/>
              </a:spcBef>
              <a:spcAft>
                <a:spcPts val="0"/>
              </a:spcAft>
              <a:buClr>
                <a:schemeClr val="dk1"/>
              </a:buClr>
              <a:buSzPts val="1018"/>
              <a:buFont typeface="Arial"/>
              <a:buNone/>
            </a:pPr>
            <a:r>
              <a:rPr lang="tr-TR" sz="2027">
                <a:solidFill>
                  <a:srgbClr val="4151CE"/>
                </a:solidFill>
                <a:latin typeface="Arial"/>
                <a:ea typeface="Arial"/>
                <a:cs typeface="Arial"/>
                <a:sym typeface="Arial"/>
              </a:rPr>
              <a:t>tarafından anlaşıldığından emin olur;</a:t>
            </a:r>
            <a:endParaRPr sz="2027">
              <a:solidFill>
                <a:srgbClr val="4151CE"/>
              </a:solidFill>
              <a:latin typeface="Arial"/>
              <a:ea typeface="Arial"/>
              <a:cs typeface="Arial"/>
              <a:sym typeface="Arial"/>
            </a:endParaRPr>
          </a:p>
          <a:p>
            <a:pPr marL="540000" marR="3971643" lvl="0" indent="-142875" algn="just" rtl="0">
              <a:lnSpc>
                <a:spcPct val="80000"/>
              </a:lnSpc>
              <a:spcBef>
                <a:spcPts val="0"/>
              </a:spcBef>
              <a:spcAft>
                <a:spcPts val="0"/>
              </a:spcAft>
              <a:buClr>
                <a:schemeClr val="dk1"/>
              </a:buClr>
              <a:buSzPts val="1018"/>
              <a:buFont typeface="Arial"/>
              <a:buNone/>
            </a:pPr>
            <a:r>
              <a:rPr lang="tr-TR" sz="2027">
                <a:solidFill>
                  <a:srgbClr val="4151CE"/>
                </a:solidFill>
                <a:latin typeface="Arial"/>
                <a:ea typeface="Arial"/>
                <a:cs typeface="Arial"/>
                <a:sym typeface="Arial"/>
              </a:rPr>
              <a:t>Product Owner iş listesini etkili bir</a:t>
            </a:r>
            <a:endParaRPr sz="2027">
              <a:solidFill>
                <a:srgbClr val="4151CE"/>
              </a:solidFill>
              <a:latin typeface="Arial"/>
              <a:ea typeface="Arial"/>
              <a:cs typeface="Arial"/>
              <a:sym typeface="Arial"/>
            </a:endParaRPr>
          </a:p>
          <a:p>
            <a:pPr marL="540000" marR="3971643" lvl="0" indent="-142875" algn="just" rtl="0">
              <a:lnSpc>
                <a:spcPct val="80000"/>
              </a:lnSpc>
              <a:spcBef>
                <a:spcPts val="0"/>
              </a:spcBef>
              <a:spcAft>
                <a:spcPts val="0"/>
              </a:spcAft>
              <a:buClr>
                <a:schemeClr val="dk1"/>
              </a:buClr>
              <a:buSzPts val="1018"/>
              <a:buFont typeface="Arial"/>
              <a:buNone/>
            </a:pPr>
            <a:r>
              <a:rPr lang="tr-TR" sz="2027">
                <a:solidFill>
                  <a:srgbClr val="4151CE"/>
                </a:solidFill>
                <a:latin typeface="Arial"/>
                <a:ea typeface="Arial"/>
                <a:cs typeface="Arial"/>
                <a:sym typeface="Arial"/>
              </a:rPr>
              <a:t>şekilde organize edebilmesi için</a:t>
            </a:r>
            <a:endParaRPr sz="2027">
              <a:solidFill>
                <a:srgbClr val="4151CE"/>
              </a:solidFill>
              <a:latin typeface="Arial"/>
              <a:ea typeface="Arial"/>
              <a:cs typeface="Arial"/>
              <a:sym typeface="Arial"/>
            </a:endParaRPr>
          </a:p>
          <a:p>
            <a:pPr marL="540000" marR="3971643" lvl="0" indent="-142875" algn="just" rtl="0">
              <a:lnSpc>
                <a:spcPct val="80000"/>
              </a:lnSpc>
              <a:spcBef>
                <a:spcPts val="0"/>
              </a:spcBef>
              <a:spcAft>
                <a:spcPts val="0"/>
              </a:spcAft>
              <a:buClr>
                <a:schemeClr val="dk1"/>
              </a:buClr>
              <a:buSzPts val="1018"/>
              <a:buFont typeface="Arial"/>
              <a:buNone/>
            </a:pPr>
            <a:r>
              <a:rPr lang="tr-TR" sz="2027">
                <a:solidFill>
                  <a:srgbClr val="4151CE"/>
                </a:solidFill>
                <a:latin typeface="Arial"/>
                <a:ea typeface="Arial"/>
                <a:cs typeface="Arial"/>
                <a:sym typeface="Arial"/>
              </a:rPr>
              <a:t>teknikler bularak ona yardımcı olur.</a:t>
            </a:r>
            <a:endParaRPr sz="2027">
              <a:solidFill>
                <a:srgbClr val="4151CE"/>
              </a:solidFill>
              <a:latin typeface="Arial"/>
              <a:ea typeface="Arial"/>
              <a:cs typeface="Arial"/>
              <a:sym typeface="Arial"/>
            </a:endParaRPr>
          </a:p>
          <a:p>
            <a:pPr marL="540000" marR="3971643" lvl="0" indent="-142875" algn="just" rtl="0">
              <a:lnSpc>
                <a:spcPct val="80000"/>
              </a:lnSpc>
              <a:spcBef>
                <a:spcPts val="0"/>
              </a:spcBef>
              <a:spcAft>
                <a:spcPts val="0"/>
              </a:spcAft>
              <a:buClr>
                <a:schemeClr val="dk1"/>
              </a:buClr>
              <a:buSzPts val="1018"/>
              <a:buFont typeface="Arial"/>
              <a:buNone/>
            </a:pPr>
            <a:r>
              <a:rPr lang="tr-TR" sz="2027">
                <a:solidFill>
                  <a:srgbClr val="E06666"/>
                </a:solidFill>
                <a:latin typeface="Arial"/>
                <a:ea typeface="Arial"/>
                <a:cs typeface="Arial"/>
                <a:sym typeface="Arial"/>
              </a:rPr>
              <a:t>● </a:t>
            </a:r>
            <a:r>
              <a:rPr lang="tr-TR" sz="2027" i="1">
                <a:solidFill>
                  <a:srgbClr val="E06666"/>
                </a:solidFill>
                <a:latin typeface="Arial"/>
                <a:ea typeface="Arial"/>
                <a:cs typeface="Arial"/>
                <a:sym typeface="Arial"/>
              </a:rPr>
              <a:t>Değişime liderlik eder.</a:t>
            </a:r>
            <a:r>
              <a:rPr lang="tr-TR" sz="2027">
                <a:solidFill>
                  <a:srgbClr val="4151CE"/>
                </a:solidFill>
                <a:latin typeface="Arial"/>
                <a:ea typeface="Arial"/>
                <a:cs typeface="Arial"/>
                <a:sym typeface="Arial"/>
              </a:rPr>
              <a:t> Tüm bu</a:t>
            </a:r>
            <a:endParaRPr sz="2027">
              <a:solidFill>
                <a:srgbClr val="4151CE"/>
              </a:solidFill>
              <a:latin typeface="Arial"/>
              <a:ea typeface="Arial"/>
              <a:cs typeface="Arial"/>
              <a:sym typeface="Arial"/>
            </a:endParaRPr>
          </a:p>
          <a:p>
            <a:pPr marL="540000" marR="3971643" lvl="0" indent="-142875" algn="just" rtl="0">
              <a:lnSpc>
                <a:spcPct val="80000"/>
              </a:lnSpc>
              <a:spcBef>
                <a:spcPts val="0"/>
              </a:spcBef>
              <a:spcAft>
                <a:spcPts val="0"/>
              </a:spcAft>
              <a:buClr>
                <a:schemeClr val="dk1"/>
              </a:buClr>
              <a:buSzPts val="1018"/>
              <a:buFont typeface="Arial"/>
              <a:buNone/>
            </a:pPr>
            <a:r>
              <a:rPr lang="tr-TR" sz="2027">
                <a:solidFill>
                  <a:srgbClr val="4151CE"/>
                </a:solidFill>
                <a:latin typeface="Arial"/>
                <a:ea typeface="Arial"/>
                <a:cs typeface="Arial"/>
                <a:sym typeface="Arial"/>
              </a:rPr>
              <a:t>görevlerin yanı sıra Scrum Master’lar</a:t>
            </a:r>
            <a:endParaRPr sz="2027">
              <a:solidFill>
                <a:srgbClr val="4151CE"/>
              </a:solidFill>
              <a:latin typeface="Arial"/>
              <a:ea typeface="Arial"/>
              <a:cs typeface="Arial"/>
              <a:sym typeface="Arial"/>
            </a:endParaRPr>
          </a:p>
          <a:p>
            <a:pPr marL="540000" marR="3971643" lvl="0" indent="-142875" algn="just" rtl="0">
              <a:lnSpc>
                <a:spcPct val="80000"/>
              </a:lnSpc>
              <a:spcBef>
                <a:spcPts val="0"/>
              </a:spcBef>
              <a:spcAft>
                <a:spcPts val="0"/>
              </a:spcAft>
              <a:buClr>
                <a:schemeClr val="dk1"/>
              </a:buClr>
              <a:buSzPts val="1018"/>
              <a:buFont typeface="Arial"/>
              <a:buNone/>
            </a:pPr>
            <a:r>
              <a:rPr lang="tr-TR" sz="2027">
                <a:solidFill>
                  <a:srgbClr val="4151CE"/>
                </a:solidFill>
                <a:latin typeface="Arial"/>
                <a:ea typeface="Arial"/>
                <a:cs typeface="Arial"/>
                <a:sym typeface="Arial"/>
              </a:rPr>
              <a:t>değişime liderlik ederler.</a:t>
            </a:r>
            <a:endParaRPr sz="2027">
              <a:solidFill>
                <a:srgbClr val="4151CE"/>
              </a:solidFill>
              <a:latin typeface="Arial"/>
              <a:ea typeface="Arial"/>
              <a:cs typeface="Arial"/>
              <a:sym typeface="Arial"/>
            </a:endParaRPr>
          </a:p>
          <a:p>
            <a:pPr marL="540000" marR="3971643" lvl="0" indent="-142875" algn="just" rtl="0">
              <a:lnSpc>
                <a:spcPct val="80000"/>
              </a:lnSpc>
              <a:spcBef>
                <a:spcPts val="0"/>
              </a:spcBef>
              <a:spcAft>
                <a:spcPts val="0"/>
              </a:spcAft>
              <a:buClr>
                <a:schemeClr val="dk1"/>
              </a:buClr>
              <a:buSzPts val="1018"/>
              <a:buFont typeface="Arial"/>
              <a:buNone/>
            </a:pPr>
            <a:r>
              <a:rPr lang="tr-TR" sz="2027">
                <a:solidFill>
                  <a:srgbClr val="E06666"/>
                </a:solidFill>
                <a:latin typeface="Arial"/>
                <a:ea typeface="Arial"/>
                <a:cs typeface="Arial"/>
                <a:sym typeface="Arial"/>
              </a:rPr>
              <a:t>● </a:t>
            </a:r>
            <a:r>
              <a:rPr lang="tr-TR" sz="2027">
                <a:solidFill>
                  <a:srgbClr val="4151CE"/>
                </a:solidFill>
                <a:latin typeface="Arial"/>
                <a:ea typeface="Arial"/>
                <a:cs typeface="Arial"/>
                <a:sym typeface="Arial"/>
              </a:rPr>
              <a:t>Scrum Master, Scrum’ın ve</a:t>
            </a:r>
            <a:endParaRPr sz="2027">
              <a:solidFill>
                <a:srgbClr val="4151CE"/>
              </a:solidFill>
              <a:latin typeface="Arial"/>
              <a:ea typeface="Arial"/>
              <a:cs typeface="Arial"/>
              <a:sym typeface="Arial"/>
            </a:endParaRPr>
          </a:p>
          <a:p>
            <a:pPr marL="540000" marR="3971643" lvl="0" indent="-142875" algn="just" rtl="0">
              <a:lnSpc>
                <a:spcPct val="80000"/>
              </a:lnSpc>
              <a:spcBef>
                <a:spcPts val="0"/>
              </a:spcBef>
              <a:spcAft>
                <a:spcPts val="0"/>
              </a:spcAft>
              <a:buClr>
                <a:schemeClr val="dk1"/>
              </a:buClr>
              <a:buSzPts val="1018"/>
              <a:buFont typeface="Arial"/>
              <a:buNone/>
            </a:pPr>
            <a:r>
              <a:rPr lang="tr-TR" sz="2027">
                <a:solidFill>
                  <a:srgbClr val="4151CE"/>
                </a:solidFill>
                <a:latin typeface="Arial"/>
                <a:ea typeface="Arial"/>
                <a:cs typeface="Arial"/>
                <a:sym typeface="Arial"/>
              </a:rPr>
              <a:t>organizasyondaki çevik değişimin</a:t>
            </a:r>
            <a:endParaRPr sz="2027">
              <a:solidFill>
                <a:srgbClr val="4151CE"/>
              </a:solidFill>
              <a:latin typeface="Arial"/>
              <a:ea typeface="Arial"/>
              <a:cs typeface="Arial"/>
              <a:sym typeface="Arial"/>
            </a:endParaRPr>
          </a:p>
          <a:p>
            <a:pPr marL="540000" marR="3971643" lvl="0" indent="-142875" algn="just" rtl="0">
              <a:lnSpc>
                <a:spcPct val="80000"/>
              </a:lnSpc>
              <a:spcBef>
                <a:spcPts val="0"/>
              </a:spcBef>
              <a:spcAft>
                <a:spcPts val="0"/>
              </a:spcAft>
              <a:buClr>
                <a:schemeClr val="dk1"/>
              </a:buClr>
              <a:buSzPts val="1018"/>
              <a:buNone/>
            </a:pPr>
            <a:r>
              <a:rPr lang="tr-TR" sz="2027">
                <a:solidFill>
                  <a:srgbClr val="4151CE"/>
                </a:solidFill>
                <a:latin typeface="Arial"/>
                <a:ea typeface="Arial"/>
                <a:cs typeface="Arial"/>
                <a:sym typeface="Arial"/>
              </a:rPr>
              <a:t>vücut bulmuş halidir.</a:t>
            </a:r>
            <a:endParaRPr sz="2027">
              <a:solidFill>
                <a:srgbClr val="4151CE"/>
              </a:solidFill>
              <a:latin typeface="Arial"/>
              <a:ea typeface="Arial"/>
              <a:cs typeface="Arial"/>
              <a:sym typeface="Arial"/>
            </a:endParaRPr>
          </a:p>
        </p:txBody>
      </p:sp>
      <p:pic>
        <p:nvPicPr>
          <p:cNvPr id="834" name="Google Shape;834;p113"/>
          <p:cNvPicPr preferRelativeResize="0"/>
          <p:nvPr/>
        </p:nvPicPr>
        <p:blipFill>
          <a:blip r:embed="rId4">
            <a:alphaModFix/>
          </a:blip>
          <a:stretch>
            <a:fillRect/>
          </a:stretch>
        </p:blipFill>
        <p:spPr>
          <a:xfrm>
            <a:off x="5097375" y="1348875"/>
            <a:ext cx="3690300" cy="3373200"/>
          </a:xfrm>
          <a:prstGeom prst="roundRect">
            <a:avLst>
              <a:gd name="adj" fmla="val 16667"/>
            </a:avLst>
          </a:prstGeom>
          <a:noFill/>
          <a:ln>
            <a:noFill/>
          </a:ln>
        </p:spPr>
      </p:pic>
      <p:sp>
        <p:nvSpPr>
          <p:cNvPr id="835" name="Google Shape;835;p113"/>
          <p:cNvSpPr txBox="1">
            <a:spLocks noGrp="1"/>
          </p:cNvSpPr>
          <p:nvPr>
            <p:ph type="title"/>
          </p:nvPr>
        </p:nvSpPr>
        <p:spPr>
          <a:xfrm>
            <a:off x="0" y="0"/>
            <a:ext cx="9144000" cy="1465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4200" b="1">
                <a:solidFill>
                  <a:srgbClr val="9225A5"/>
                </a:solidFill>
                <a:latin typeface="Arial"/>
                <a:ea typeface="Arial"/>
                <a:cs typeface="Arial"/>
                <a:sym typeface="Arial"/>
              </a:rPr>
              <a:t>AGILE METHODOLOGY</a:t>
            </a:r>
            <a:r>
              <a:rPr lang="tr-TR" sz="4760"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E46C0A"/>
                </a:solidFill>
                <a:latin typeface="Arial"/>
                <a:ea typeface="Arial"/>
                <a:cs typeface="Arial"/>
                <a:sym typeface="Arial"/>
              </a:rPr>
              <a:t>SCRUM TEAM</a:t>
            </a:r>
            <a:endParaRPr sz="2500" b="1">
              <a:solidFill>
                <a:srgbClr val="E46C0A"/>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9"/>
        <p:cNvGrpSpPr/>
        <p:nvPr/>
      </p:nvGrpSpPr>
      <p:grpSpPr>
        <a:xfrm>
          <a:off x="0" y="0"/>
          <a:ext cx="0" cy="0"/>
          <a:chOff x="0" y="0"/>
          <a:chExt cx="0" cy="0"/>
        </a:xfrm>
      </p:grpSpPr>
      <p:sp>
        <p:nvSpPr>
          <p:cNvPr id="840" name="Google Shape;840;p114"/>
          <p:cNvSpPr txBox="1">
            <a:spLocks noGrp="1"/>
          </p:cNvSpPr>
          <p:nvPr>
            <p:ph type="body" idx="1"/>
          </p:nvPr>
        </p:nvSpPr>
        <p:spPr>
          <a:xfrm>
            <a:off x="115675" y="1453100"/>
            <a:ext cx="8923800" cy="3479700"/>
          </a:xfrm>
          <a:prstGeom prst="rect">
            <a:avLst/>
          </a:prstGeom>
          <a:noFill/>
          <a:ln>
            <a:noFill/>
          </a:ln>
        </p:spPr>
        <p:txBody>
          <a:bodyPr spcFirstLastPara="1" wrap="square" lIns="91425" tIns="45700" rIns="91425" bIns="45700" anchor="t" anchorCtr="0">
            <a:normAutofit fontScale="85000" lnSpcReduction="20000"/>
          </a:bodyPr>
          <a:lstStyle/>
          <a:p>
            <a:pPr marL="540000" marR="461643" lvl="0" indent="0" algn="l" rtl="0">
              <a:spcBef>
                <a:spcPts val="0"/>
              </a:spcBef>
              <a:spcAft>
                <a:spcPts val="0"/>
              </a:spcAft>
              <a:buClr>
                <a:schemeClr val="dk1"/>
              </a:buClr>
              <a:buSzPct val="44000"/>
              <a:buFont typeface="Arial"/>
              <a:buNone/>
            </a:pPr>
            <a:r>
              <a:rPr lang="tr-TR" sz="2500" b="1">
                <a:solidFill>
                  <a:srgbClr val="E46C0A"/>
                </a:solidFill>
                <a:latin typeface="Arial"/>
                <a:ea typeface="Arial"/>
                <a:cs typeface="Arial"/>
                <a:sym typeface="Arial"/>
              </a:rPr>
              <a:t>3) Development Team</a:t>
            </a:r>
            <a:r>
              <a:rPr lang="tr-TR" sz="2300" b="1">
                <a:solidFill>
                  <a:srgbClr val="4151CE"/>
                </a:solidFill>
                <a:latin typeface="Arial"/>
                <a:ea typeface="Arial"/>
                <a:cs typeface="Arial"/>
                <a:sym typeface="Arial"/>
              </a:rPr>
              <a:t>:</a:t>
            </a:r>
            <a:r>
              <a:rPr lang="tr-TR" sz="2300">
                <a:solidFill>
                  <a:srgbClr val="4151CE"/>
                </a:solidFill>
                <a:latin typeface="Arial"/>
                <a:ea typeface="Arial"/>
                <a:cs typeface="Arial"/>
                <a:sym typeface="Arial"/>
              </a:rPr>
              <a:t> </a:t>
            </a:r>
            <a:r>
              <a:rPr lang="tr-TR" sz="2200">
                <a:solidFill>
                  <a:srgbClr val="4151CE"/>
                </a:solidFill>
                <a:latin typeface="Arial"/>
                <a:ea typeface="Arial"/>
                <a:cs typeface="Arial"/>
                <a:sym typeface="Arial"/>
              </a:rPr>
              <a:t>Geliştirme Ekibi, Front-End Developer, Back-End Developer, Dev-Ops, QA (Tester),İş Analisti (BA), Data Base Analisti (DBA) vb. gibi özel becerilere sahip kişilerden oluşabilir.</a:t>
            </a:r>
            <a:endParaRPr sz="2200">
              <a:solidFill>
                <a:srgbClr val="4151CE"/>
              </a:solidFill>
              <a:latin typeface="Arial"/>
              <a:ea typeface="Arial"/>
              <a:cs typeface="Arial"/>
              <a:sym typeface="Arial"/>
            </a:endParaRPr>
          </a:p>
          <a:p>
            <a:pPr marL="540000" marR="461643" lvl="0" indent="0" algn="l" rtl="0">
              <a:spcBef>
                <a:spcPts val="0"/>
              </a:spcBef>
              <a:spcAft>
                <a:spcPts val="0"/>
              </a:spcAft>
              <a:buClr>
                <a:schemeClr val="dk1"/>
              </a:buClr>
              <a:buSzPct val="89047"/>
              <a:buFont typeface="Arial"/>
              <a:buNone/>
            </a:pPr>
            <a:endParaRPr sz="1235">
              <a:solidFill>
                <a:srgbClr val="E06666"/>
              </a:solidFill>
              <a:latin typeface="Arial"/>
              <a:ea typeface="Arial"/>
              <a:cs typeface="Arial"/>
              <a:sym typeface="Arial"/>
            </a:endParaRPr>
          </a:p>
          <a:p>
            <a:pPr marL="540000" marR="461643" lvl="0" indent="0" algn="l" rtl="0">
              <a:spcBef>
                <a:spcPts val="0"/>
              </a:spcBef>
              <a:spcAft>
                <a:spcPts val="0"/>
              </a:spcAft>
              <a:buClr>
                <a:schemeClr val="dk1"/>
              </a:buClr>
              <a:buSzPct val="47826"/>
              <a:buFont typeface="Arial"/>
              <a:buNone/>
            </a:pPr>
            <a:r>
              <a:rPr lang="tr-TR" sz="2300">
                <a:solidFill>
                  <a:srgbClr val="E06666"/>
                </a:solidFill>
                <a:latin typeface="Arial"/>
                <a:ea typeface="Arial"/>
                <a:cs typeface="Arial"/>
                <a:sym typeface="Arial"/>
              </a:rPr>
              <a:t>● </a:t>
            </a:r>
            <a:r>
              <a:rPr lang="tr-TR" sz="2300">
                <a:solidFill>
                  <a:srgbClr val="4151CE"/>
                </a:solidFill>
                <a:latin typeface="Arial"/>
                <a:ea typeface="Arial"/>
                <a:cs typeface="Arial"/>
                <a:sym typeface="Arial"/>
              </a:rPr>
              <a:t>Product Owner’ın yapılacak işler listesi olan Product Backlog’tan, belli bir sürede (Sprint) yapabileceği kadar işi, Product Owner’ın belirlediği önceliğe göre yapan geliştirme takımıdır.</a:t>
            </a:r>
            <a:endParaRPr sz="2300">
              <a:solidFill>
                <a:srgbClr val="4151CE"/>
              </a:solidFill>
              <a:latin typeface="Arial"/>
              <a:ea typeface="Arial"/>
              <a:cs typeface="Arial"/>
              <a:sym typeface="Arial"/>
            </a:endParaRPr>
          </a:p>
          <a:p>
            <a:pPr marL="540000" marR="461643" lvl="0" indent="0" algn="l" rtl="0">
              <a:spcBef>
                <a:spcPts val="0"/>
              </a:spcBef>
              <a:spcAft>
                <a:spcPts val="0"/>
              </a:spcAft>
              <a:buClr>
                <a:schemeClr val="dk1"/>
              </a:buClr>
              <a:buSzPct val="92000"/>
              <a:buFont typeface="Arial"/>
              <a:buNone/>
            </a:pPr>
            <a:endParaRPr sz="1195">
              <a:solidFill>
                <a:srgbClr val="E06666"/>
              </a:solidFill>
              <a:latin typeface="Arial"/>
              <a:ea typeface="Arial"/>
              <a:cs typeface="Arial"/>
              <a:sym typeface="Arial"/>
            </a:endParaRPr>
          </a:p>
          <a:p>
            <a:pPr marL="540000" marR="461643" lvl="0" indent="0" algn="l" rtl="0">
              <a:spcBef>
                <a:spcPts val="0"/>
              </a:spcBef>
              <a:spcAft>
                <a:spcPts val="0"/>
              </a:spcAft>
              <a:buClr>
                <a:schemeClr val="dk1"/>
              </a:buClr>
              <a:buSzPct val="47826"/>
              <a:buFont typeface="Arial"/>
              <a:buNone/>
            </a:pPr>
            <a:r>
              <a:rPr lang="tr-TR" sz="2300">
                <a:solidFill>
                  <a:srgbClr val="E06666"/>
                </a:solidFill>
                <a:latin typeface="Arial"/>
                <a:ea typeface="Arial"/>
                <a:cs typeface="Arial"/>
                <a:sym typeface="Arial"/>
              </a:rPr>
              <a:t>● </a:t>
            </a:r>
            <a:r>
              <a:rPr lang="tr-TR" sz="2300">
                <a:solidFill>
                  <a:srgbClr val="4151CE"/>
                </a:solidFill>
                <a:latin typeface="Arial"/>
                <a:ea typeface="Arial"/>
                <a:cs typeface="Arial"/>
                <a:sym typeface="Arial"/>
              </a:rPr>
              <a:t>Teknik konularda sorumluluk Development Team’e aittir.</a:t>
            </a:r>
            <a:endParaRPr sz="2300">
              <a:solidFill>
                <a:srgbClr val="4151CE"/>
              </a:solidFill>
              <a:latin typeface="Arial"/>
              <a:ea typeface="Arial"/>
              <a:cs typeface="Arial"/>
              <a:sym typeface="Arial"/>
            </a:endParaRPr>
          </a:p>
          <a:p>
            <a:pPr marL="540000" marR="461643" lvl="0" indent="0" algn="l" rtl="0">
              <a:spcBef>
                <a:spcPts val="0"/>
              </a:spcBef>
              <a:spcAft>
                <a:spcPts val="0"/>
              </a:spcAft>
              <a:buClr>
                <a:schemeClr val="dk1"/>
              </a:buClr>
              <a:buSzPct val="95652"/>
              <a:buFont typeface="Arial"/>
              <a:buNone/>
            </a:pPr>
            <a:endParaRPr sz="1150">
              <a:solidFill>
                <a:srgbClr val="E06666"/>
              </a:solidFill>
              <a:latin typeface="Arial"/>
              <a:ea typeface="Arial"/>
              <a:cs typeface="Arial"/>
              <a:sym typeface="Arial"/>
            </a:endParaRPr>
          </a:p>
          <a:p>
            <a:pPr marL="540000" marR="461643" lvl="0" indent="0" algn="l" rtl="0">
              <a:spcBef>
                <a:spcPts val="0"/>
              </a:spcBef>
              <a:spcAft>
                <a:spcPts val="0"/>
              </a:spcAft>
              <a:buClr>
                <a:schemeClr val="dk1"/>
              </a:buClr>
              <a:buSzPct val="47826"/>
              <a:buFont typeface="Arial"/>
              <a:buNone/>
            </a:pPr>
            <a:r>
              <a:rPr lang="tr-TR" sz="2300">
                <a:solidFill>
                  <a:srgbClr val="E06666"/>
                </a:solidFill>
                <a:latin typeface="Arial"/>
                <a:ea typeface="Arial"/>
                <a:cs typeface="Arial"/>
                <a:sym typeface="Arial"/>
              </a:rPr>
              <a:t>● </a:t>
            </a:r>
            <a:r>
              <a:rPr lang="tr-TR" sz="2300">
                <a:solidFill>
                  <a:srgbClr val="4151CE"/>
                </a:solidFill>
                <a:latin typeface="Arial"/>
                <a:ea typeface="Arial"/>
                <a:cs typeface="Arial"/>
                <a:sym typeface="Arial"/>
              </a:rPr>
              <a:t>PO ve SM Development Team’in yapacağı işlerin önceliğini belirleyebilir ama neyi nasıl yapacaklarına karışmazlar.</a:t>
            </a:r>
            <a:endParaRPr sz="2300">
              <a:solidFill>
                <a:srgbClr val="4151CE"/>
              </a:solidFill>
              <a:latin typeface="Arial"/>
              <a:ea typeface="Arial"/>
              <a:cs typeface="Arial"/>
              <a:sym typeface="Arial"/>
            </a:endParaRPr>
          </a:p>
          <a:p>
            <a:pPr marL="540000" marR="461643" lvl="0" indent="0" algn="l" rtl="0">
              <a:spcBef>
                <a:spcPts val="0"/>
              </a:spcBef>
              <a:spcAft>
                <a:spcPts val="0"/>
              </a:spcAft>
              <a:buClr>
                <a:schemeClr val="dk1"/>
              </a:buClr>
              <a:buSzPct val="95652"/>
              <a:buNone/>
            </a:pPr>
            <a:endParaRPr sz="1150">
              <a:solidFill>
                <a:srgbClr val="E06666"/>
              </a:solidFill>
              <a:latin typeface="Arial"/>
              <a:ea typeface="Arial"/>
              <a:cs typeface="Arial"/>
              <a:sym typeface="Arial"/>
            </a:endParaRPr>
          </a:p>
          <a:p>
            <a:pPr marL="540000" marR="461643" lvl="0" indent="0" algn="l" rtl="0">
              <a:spcBef>
                <a:spcPts val="0"/>
              </a:spcBef>
              <a:spcAft>
                <a:spcPts val="0"/>
              </a:spcAft>
              <a:buClr>
                <a:schemeClr val="dk1"/>
              </a:buClr>
              <a:buSzPct val="47826"/>
              <a:buNone/>
            </a:pPr>
            <a:r>
              <a:rPr lang="tr-TR" sz="2300">
                <a:solidFill>
                  <a:srgbClr val="E06666"/>
                </a:solidFill>
                <a:latin typeface="Arial"/>
                <a:ea typeface="Arial"/>
                <a:cs typeface="Arial"/>
                <a:sym typeface="Arial"/>
              </a:rPr>
              <a:t>● </a:t>
            </a:r>
            <a:r>
              <a:rPr lang="tr-TR" sz="2300">
                <a:solidFill>
                  <a:srgbClr val="4151CE"/>
                </a:solidFill>
                <a:latin typeface="Arial"/>
                <a:ea typeface="Arial"/>
                <a:cs typeface="Arial"/>
                <a:sym typeface="Arial"/>
              </a:rPr>
              <a:t>Takım içerisindeki kişilerin rolleri ve yetenekleri ne olursa olsun, dışarıya karşı bir işin tamamlanmasından tüm takım sorumludur.</a:t>
            </a:r>
            <a:endParaRPr sz="2300">
              <a:solidFill>
                <a:srgbClr val="4151CE"/>
              </a:solidFill>
              <a:latin typeface="Arial"/>
              <a:ea typeface="Arial"/>
              <a:cs typeface="Arial"/>
              <a:sym typeface="Arial"/>
            </a:endParaRPr>
          </a:p>
        </p:txBody>
      </p:sp>
      <p:sp>
        <p:nvSpPr>
          <p:cNvPr id="841" name="Google Shape;841;p114"/>
          <p:cNvSpPr txBox="1">
            <a:spLocks noGrp="1"/>
          </p:cNvSpPr>
          <p:nvPr>
            <p:ph type="title"/>
          </p:nvPr>
        </p:nvSpPr>
        <p:spPr>
          <a:xfrm>
            <a:off x="0" y="0"/>
            <a:ext cx="9144000" cy="1465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4200" b="1">
                <a:solidFill>
                  <a:srgbClr val="9225A5"/>
                </a:solidFill>
                <a:latin typeface="Arial"/>
                <a:ea typeface="Arial"/>
                <a:cs typeface="Arial"/>
                <a:sym typeface="Arial"/>
              </a:rPr>
              <a:t>AGILE METHODOLOGY</a:t>
            </a:r>
            <a:r>
              <a:rPr lang="tr-TR" sz="4760"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E46C0A"/>
                </a:solidFill>
                <a:latin typeface="Arial"/>
                <a:ea typeface="Arial"/>
                <a:cs typeface="Arial"/>
                <a:sym typeface="Arial"/>
              </a:rPr>
              <a:t>SCRUM TEAM</a:t>
            </a:r>
            <a:endParaRPr sz="2500" b="1">
              <a:solidFill>
                <a:srgbClr val="E46C0A"/>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5"/>
        <p:cNvGrpSpPr/>
        <p:nvPr/>
      </p:nvGrpSpPr>
      <p:grpSpPr>
        <a:xfrm>
          <a:off x="0" y="0"/>
          <a:ext cx="0" cy="0"/>
          <a:chOff x="0" y="0"/>
          <a:chExt cx="0" cy="0"/>
        </a:xfrm>
      </p:grpSpPr>
      <p:sp>
        <p:nvSpPr>
          <p:cNvPr id="846" name="Google Shape;846;p115"/>
          <p:cNvSpPr txBox="1">
            <a:spLocks noGrp="1"/>
          </p:cNvSpPr>
          <p:nvPr>
            <p:ph type="body" idx="1"/>
          </p:nvPr>
        </p:nvSpPr>
        <p:spPr>
          <a:xfrm>
            <a:off x="115675" y="1430025"/>
            <a:ext cx="8923800" cy="3477900"/>
          </a:xfrm>
          <a:prstGeom prst="rect">
            <a:avLst/>
          </a:prstGeom>
          <a:noFill/>
          <a:ln>
            <a:noFill/>
          </a:ln>
        </p:spPr>
        <p:txBody>
          <a:bodyPr spcFirstLastPara="1" wrap="square" lIns="91425" tIns="45700" rIns="91425" bIns="45700" anchor="t" anchorCtr="0">
            <a:noAutofit/>
          </a:bodyPr>
          <a:lstStyle/>
          <a:p>
            <a:pPr marL="540000" marR="461643" lvl="0" indent="-142875" algn="l" rtl="0">
              <a:lnSpc>
                <a:spcPct val="80000"/>
              </a:lnSpc>
              <a:spcBef>
                <a:spcPts val="0"/>
              </a:spcBef>
              <a:spcAft>
                <a:spcPts val="0"/>
              </a:spcAft>
              <a:buClr>
                <a:schemeClr val="dk1"/>
              </a:buClr>
              <a:buSzPts val="852"/>
              <a:buFont typeface="Arial"/>
              <a:buNone/>
            </a:pPr>
            <a:r>
              <a:rPr lang="tr-TR" sz="1982">
                <a:solidFill>
                  <a:srgbClr val="E06666"/>
                </a:solidFill>
                <a:latin typeface="Arial"/>
                <a:ea typeface="Arial"/>
                <a:cs typeface="Arial"/>
                <a:sym typeface="Arial"/>
              </a:rPr>
              <a:t>● </a:t>
            </a:r>
            <a:r>
              <a:rPr lang="tr-TR" sz="1982">
                <a:solidFill>
                  <a:srgbClr val="4151CE"/>
                </a:solidFill>
                <a:latin typeface="Arial"/>
                <a:ea typeface="Arial"/>
                <a:cs typeface="Arial"/>
                <a:sym typeface="Arial"/>
              </a:rPr>
              <a:t>Bir Sprint’e alınan bütün işleri tamamlayacak özelliklere sahip kişilerdir. Sprint Backlog’u oluştururlar. Kendi kendini yönetir. İşin verilmesini beklemezler, işi kendileri alır ve geliştirirler.</a:t>
            </a:r>
            <a:endParaRPr sz="1982">
              <a:solidFill>
                <a:srgbClr val="4151CE"/>
              </a:solidFill>
              <a:latin typeface="Arial"/>
              <a:ea typeface="Arial"/>
              <a:cs typeface="Arial"/>
              <a:sym typeface="Arial"/>
            </a:endParaRPr>
          </a:p>
          <a:p>
            <a:pPr marL="540000" marR="461643" lvl="0" indent="-142875" algn="l" rtl="0">
              <a:lnSpc>
                <a:spcPct val="80000"/>
              </a:lnSpc>
              <a:spcBef>
                <a:spcPts val="0"/>
              </a:spcBef>
              <a:spcAft>
                <a:spcPts val="0"/>
              </a:spcAft>
              <a:buClr>
                <a:schemeClr val="dk1"/>
              </a:buClr>
              <a:buSzPts val="852"/>
              <a:buNone/>
            </a:pPr>
            <a:endParaRPr sz="1100">
              <a:solidFill>
                <a:srgbClr val="E06666"/>
              </a:solidFill>
              <a:latin typeface="Arial"/>
              <a:ea typeface="Arial"/>
              <a:cs typeface="Arial"/>
              <a:sym typeface="Arial"/>
            </a:endParaRPr>
          </a:p>
          <a:p>
            <a:pPr marL="540000" marR="461643" lvl="0" indent="-142875" algn="l" rtl="0">
              <a:lnSpc>
                <a:spcPct val="80000"/>
              </a:lnSpc>
              <a:spcBef>
                <a:spcPts val="0"/>
              </a:spcBef>
              <a:spcAft>
                <a:spcPts val="0"/>
              </a:spcAft>
              <a:buClr>
                <a:schemeClr val="dk1"/>
              </a:buClr>
              <a:buSzPts val="852"/>
              <a:buFont typeface="Arial"/>
              <a:buNone/>
            </a:pPr>
            <a:r>
              <a:rPr lang="tr-TR" sz="1982">
                <a:solidFill>
                  <a:srgbClr val="E06666"/>
                </a:solidFill>
                <a:latin typeface="Arial"/>
                <a:ea typeface="Arial"/>
                <a:cs typeface="Arial"/>
                <a:sym typeface="Arial"/>
              </a:rPr>
              <a:t>● </a:t>
            </a:r>
            <a:r>
              <a:rPr lang="tr-TR" sz="1982">
                <a:solidFill>
                  <a:srgbClr val="4151CE"/>
                </a:solidFill>
                <a:latin typeface="Arial"/>
                <a:ea typeface="Arial"/>
                <a:cs typeface="Arial"/>
                <a:sym typeface="Arial"/>
              </a:rPr>
              <a:t>Development Team, Product Backlog’tan çektiği bir Product Backlog</a:t>
            </a:r>
            <a:endParaRPr sz="1982">
              <a:solidFill>
                <a:srgbClr val="4151CE"/>
              </a:solidFill>
              <a:latin typeface="Arial"/>
              <a:ea typeface="Arial"/>
              <a:cs typeface="Arial"/>
              <a:sym typeface="Arial"/>
            </a:endParaRPr>
          </a:p>
          <a:p>
            <a:pPr marL="540000" marR="461643" lvl="0" indent="0" algn="l" rtl="0">
              <a:lnSpc>
                <a:spcPct val="80000"/>
              </a:lnSpc>
              <a:spcBef>
                <a:spcPts val="0"/>
              </a:spcBef>
              <a:spcAft>
                <a:spcPts val="0"/>
              </a:spcAft>
              <a:buClr>
                <a:schemeClr val="dk1"/>
              </a:buClr>
              <a:buSzPts val="852"/>
              <a:buFont typeface="Arial"/>
              <a:buNone/>
            </a:pPr>
            <a:r>
              <a:rPr lang="tr-TR" sz="1982">
                <a:solidFill>
                  <a:srgbClr val="4151CE"/>
                </a:solidFill>
                <a:latin typeface="Arial"/>
                <a:ea typeface="Arial"/>
                <a:cs typeface="Arial"/>
                <a:sym typeface="Arial"/>
              </a:rPr>
              <a:t>Item’ı, Product Owner’ın önüne, çalışan bir kod parçacığı olarak koymakla yükümlüdür.</a:t>
            </a:r>
            <a:endParaRPr sz="1982">
              <a:solidFill>
                <a:srgbClr val="4151CE"/>
              </a:solidFill>
              <a:latin typeface="Arial"/>
              <a:ea typeface="Arial"/>
              <a:cs typeface="Arial"/>
              <a:sym typeface="Arial"/>
            </a:endParaRPr>
          </a:p>
          <a:p>
            <a:pPr marL="540000" marR="461643" lvl="0" indent="-142875" algn="l" rtl="0">
              <a:lnSpc>
                <a:spcPct val="80000"/>
              </a:lnSpc>
              <a:spcBef>
                <a:spcPts val="0"/>
              </a:spcBef>
              <a:spcAft>
                <a:spcPts val="0"/>
              </a:spcAft>
              <a:buClr>
                <a:schemeClr val="dk1"/>
              </a:buClr>
              <a:buSzPts val="852"/>
              <a:buNone/>
            </a:pPr>
            <a:endParaRPr sz="1100">
              <a:solidFill>
                <a:srgbClr val="E06666"/>
              </a:solidFill>
              <a:latin typeface="Arial"/>
              <a:ea typeface="Arial"/>
              <a:cs typeface="Arial"/>
              <a:sym typeface="Arial"/>
            </a:endParaRPr>
          </a:p>
          <a:p>
            <a:pPr marL="540000" marR="461643" lvl="0" indent="-142875" algn="l" rtl="0">
              <a:lnSpc>
                <a:spcPct val="80000"/>
              </a:lnSpc>
              <a:spcBef>
                <a:spcPts val="0"/>
              </a:spcBef>
              <a:spcAft>
                <a:spcPts val="0"/>
              </a:spcAft>
              <a:buClr>
                <a:schemeClr val="dk1"/>
              </a:buClr>
              <a:buSzPts val="852"/>
              <a:buNone/>
            </a:pPr>
            <a:r>
              <a:rPr lang="tr-TR" sz="1982">
                <a:solidFill>
                  <a:srgbClr val="E06666"/>
                </a:solidFill>
                <a:latin typeface="Arial"/>
                <a:ea typeface="Arial"/>
                <a:cs typeface="Arial"/>
                <a:sym typeface="Arial"/>
              </a:rPr>
              <a:t>● </a:t>
            </a:r>
            <a:r>
              <a:rPr lang="tr-TR" sz="1982">
                <a:solidFill>
                  <a:srgbClr val="4151CE"/>
                </a:solidFill>
                <a:latin typeface="Arial"/>
                <a:ea typeface="Arial"/>
                <a:cs typeface="Arial"/>
                <a:sym typeface="Arial"/>
              </a:rPr>
              <a:t>“Self Organize” olmalıdır. </a:t>
            </a:r>
            <a:endParaRPr sz="1982">
              <a:solidFill>
                <a:srgbClr val="4151CE"/>
              </a:solidFill>
              <a:latin typeface="Arial"/>
              <a:ea typeface="Arial"/>
              <a:cs typeface="Arial"/>
              <a:sym typeface="Arial"/>
            </a:endParaRPr>
          </a:p>
          <a:p>
            <a:pPr marL="540000" marR="461643" lvl="0" indent="-142875" algn="l" rtl="0">
              <a:lnSpc>
                <a:spcPct val="80000"/>
              </a:lnSpc>
              <a:spcBef>
                <a:spcPts val="0"/>
              </a:spcBef>
              <a:spcAft>
                <a:spcPts val="0"/>
              </a:spcAft>
              <a:buClr>
                <a:schemeClr val="dk1"/>
              </a:buClr>
              <a:buSzPts val="852"/>
              <a:buNone/>
            </a:pPr>
            <a:r>
              <a:rPr lang="tr-TR" sz="1982">
                <a:solidFill>
                  <a:srgbClr val="4151CE"/>
                </a:solidFill>
                <a:latin typeface="Arial"/>
                <a:ea typeface="Arial"/>
                <a:cs typeface="Arial"/>
                <a:sym typeface="Arial"/>
              </a:rPr>
              <a:t>Development Team, sorumlulu-</a:t>
            </a:r>
            <a:endParaRPr sz="1982">
              <a:solidFill>
                <a:srgbClr val="4151CE"/>
              </a:solidFill>
              <a:latin typeface="Arial"/>
              <a:ea typeface="Arial"/>
              <a:cs typeface="Arial"/>
              <a:sym typeface="Arial"/>
            </a:endParaRPr>
          </a:p>
          <a:p>
            <a:pPr marL="540000" marR="461643" lvl="0" indent="-142875" algn="l" rtl="0">
              <a:lnSpc>
                <a:spcPct val="80000"/>
              </a:lnSpc>
              <a:spcBef>
                <a:spcPts val="0"/>
              </a:spcBef>
              <a:spcAft>
                <a:spcPts val="0"/>
              </a:spcAft>
              <a:buClr>
                <a:schemeClr val="dk1"/>
              </a:buClr>
              <a:buSzPts val="852"/>
              <a:buNone/>
            </a:pPr>
            <a:r>
              <a:rPr lang="tr-TR" sz="1982">
                <a:solidFill>
                  <a:srgbClr val="4151CE"/>
                </a:solidFill>
                <a:latin typeface="Arial"/>
                <a:ea typeface="Arial"/>
                <a:cs typeface="Arial"/>
                <a:sym typeface="Arial"/>
              </a:rPr>
              <a:t>ğunu aldığı işlerin yapılması için</a:t>
            </a:r>
            <a:endParaRPr sz="1982">
              <a:solidFill>
                <a:srgbClr val="4151CE"/>
              </a:solidFill>
              <a:latin typeface="Arial"/>
              <a:ea typeface="Arial"/>
              <a:cs typeface="Arial"/>
              <a:sym typeface="Arial"/>
            </a:endParaRPr>
          </a:p>
          <a:p>
            <a:pPr marL="540000" marR="461643" lvl="0" indent="-142875" algn="l" rtl="0">
              <a:lnSpc>
                <a:spcPct val="80000"/>
              </a:lnSpc>
              <a:spcBef>
                <a:spcPts val="0"/>
              </a:spcBef>
              <a:spcAft>
                <a:spcPts val="0"/>
              </a:spcAft>
              <a:buClr>
                <a:schemeClr val="dk1"/>
              </a:buClr>
              <a:buSzPts val="852"/>
              <a:buNone/>
            </a:pPr>
            <a:r>
              <a:rPr lang="tr-TR" sz="1982">
                <a:solidFill>
                  <a:srgbClr val="4151CE"/>
                </a:solidFill>
                <a:latin typeface="Arial"/>
                <a:ea typeface="Arial"/>
                <a:cs typeface="Arial"/>
                <a:sym typeface="Arial"/>
              </a:rPr>
              <a:t>bir iş tanımlamasına veya bir iş</a:t>
            </a:r>
            <a:endParaRPr sz="1982">
              <a:solidFill>
                <a:srgbClr val="4151CE"/>
              </a:solidFill>
              <a:latin typeface="Arial"/>
              <a:ea typeface="Arial"/>
              <a:cs typeface="Arial"/>
              <a:sym typeface="Arial"/>
            </a:endParaRPr>
          </a:p>
          <a:p>
            <a:pPr marL="540000" marR="461643" lvl="0" indent="-142875" algn="l" rtl="0">
              <a:lnSpc>
                <a:spcPct val="80000"/>
              </a:lnSpc>
              <a:spcBef>
                <a:spcPts val="0"/>
              </a:spcBef>
              <a:spcAft>
                <a:spcPts val="0"/>
              </a:spcAft>
              <a:buClr>
                <a:schemeClr val="dk1"/>
              </a:buClr>
              <a:buSzPts val="852"/>
              <a:buNone/>
            </a:pPr>
            <a:r>
              <a:rPr lang="tr-TR" sz="1982">
                <a:solidFill>
                  <a:srgbClr val="4151CE"/>
                </a:solidFill>
                <a:latin typeface="Arial"/>
                <a:ea typeface="Arial"/>
                <a:cs typeface="Arial"/>
                <a:sym typeface="Arial"/>
              </a:rPr>
              <a:t>takipçisine ihtiyaç duymaz.</a:t>
            </a:r>
            <a:endParaRPr sz="1882">
              <a:solidFill>
                <a:srgbClr val="4151CE"/>
              </a:solidFill>
              <a:latin typeface="Arial"/>
              <a:ea typeface="Arial"/>
              <a:cs typeface="Arial"/>
              <a:sym typeface="Arial"/>
            </a:endParaRPr>
          </a:p>
        </p:txBody>
      </p:sp>
      <p:pic>
        <p:nvPicPr>
          <p:cNvPr id="847" name="Google Shape;847;p115"/>
          <p:cNvPicPr preferRelativeResize="0"/>
          <p:nvPr/>
        </p:nvPicPr>
        <p:blipFill>
          <a:blip r:embed="rId4">
            <a:alphaModFix/>
          </a:blip>
          <a:stretch>
            <a:fillRect/>
          </a:stretch>
        </p:blipFill>
        <p:spPr>
          <a:xfrm>
            <a:off x="4248500" y="2906200"/>
            <a:ext cx="4320900" cy="2001600"/>
          </a:xfrm>
          <a:prstGeom prst="roundRect">
            <a:avLst>
              <a:gd name="adj" fmla="val 16667"/>
            </a:avLst>
          </a:prstGeom>
          <a:noFill/>
          <a:ln>
            <a:noFill/>
          </a:ln>
        </p:spPr>
      </p:pic>
      <p:sp>
        <p:nvSpPr>
          <p:cNvPr id="848" name="Google Shape;848;p115"/>
          <p:cNvSpPr txBox="1">
            <a:spLocks noGrp="1"/>
          </p:cNvSpPr>
          <p:nvPr>
            <p:ph type="title"/>
          </p:nvPr>
        </p:nvSpPr>
        <p:spPr>
          <a:xfrm>
            <a:off x="0" y="0"/>
            <a:ext cx="9144000" cy="1465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4200" b="1">
                <a:solidFill>
                  <a:srgbClr val="9225A5"/>
                </a:solidFill>
                <a:latin typeface="Arial"/>
                <a:ea typeface="Arial"/>
                <a:cs typeface="Arial"/>
                <a:sym typeface="Arial"/>
              </a:rPr>
              <a:t>AGILE METHODOLOGY</a:t>
            </a:r>
            <a:r>
              <a:rPr lang="tr-TR" sz="4760"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E46C0A"/>
                </a:solidFill>
                <a:latin typeface="Arial"/>
                <a:ea typeface="Arial"/>
                <a:cs typeface="Arial"/>
                <a:sym typeface="Arial"/>
              </a:rPr>
              <a:t>SCRUM TEAM</a:t>
            </a:r>
            <a:endParaRPr sz="2500" b="1">
              <a:solidFill>
                <a:srgbClr val="E46C0A"/>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2"/>
        <p:cNvGrpSpPr/>
        <p:nvPr/>
      </p:nvGrpSpPr>
      <p:grpSpPr>
        <a:xfrm>
          <a:off x="0" y="0"/>
          <a:ext cx="0" cy="0"/>
          <a:chOff x="0" y="0"/>
          <a:chExt cx="0" cy="0"/>
        </a:xfrm>
      </p:grpSpPr>
      <p:sp>
        <p:nvSpPr>
          <p:cNvPr id="853" name="Google Shape;853;p116"/>
          <p:cNvSpPr txBox="1">
            <a:spLocks noGrp="1"/>
          </p:cNvSpPr>
          <p:nvPr>
            <p:ph type="body" idx="1"/>
          </p:nvPr>
        </p:nvSpPr>
        <p:spPr>
          <a:xfrm>
            <a:off x="115675" y="1464625"/>
            <a:ext cx="8923800" cy="3257400"/>
          </a:xfrm>
          <a:prstGeom prst="rect">
            <a:avLst/>
          </a:prstGeom>
          <a:noFill/>
          <a:ln>
            <a:noFill/>
          </a:ln>
        </p:spPr>
        <p:txBody>
          <a:bodyPr spcFirstLastPara="1" wrap="square" lIns="91425" tIns="45700" rIns="91425" bIns="45700" anchor="t" anchorCtr="0">
            <a:normAutofit fontScale="92500"/>
          </a:bodyPr>
          <a:lstStyle/>
          <a:p>
            <a:pPr marL="540000" lvl="0" indent="-142875" algn="l" rtl="0">
              <a:spcBef>
                <a:spcPts val="0"/>
              </a:spcBef>
              <a:spcAft>
                <a:spcPts val="0"/>
              </a:spcAft>
              <a:buClr>
                <a:schemeClr val="dk1"/>
              </a:buClr>
              <a:buSzPts val="1100"/>
              <a:buNone/>
            </a:pPr>
            <a:r>
              <a:rPr lang="tr-TR" sz="2300">
                <a:solidFill>
                  <a:srgbClr val="E06666"/>
                </a:solidFill>
                <a:latin typeface="Arial"/>
                <a:ea typeface="Arial"/>
                <a:cs typeface="Arial"/>
                <a:sym typeface="Arial"/>
              </a:rPr>
              <a:t>  </a:t>
            </a:r>
            <a:r>
              <a:rPr lang="tr-TR" sz="2500" b="1">
                <a:solidFill>
                  <a:srgbClr val="7030A0"/>
                </a:solidFill>
                <a:latin typeface="Arial"/>
                <a:ea typeface="Arial"/>
                <a:cs typeface="Arial"/>
                <a:sym typeface="Arial"/>
              </a:rPr>
              <a:t>Development Team Kimdir?</a:t>
            </a:r>
            <a:endParaRPr sz="2500" b="1">
              <a:solidFill>
                <a:srgbClr val="7030A0"/>
              </a:solidFill>
              <a:latin typeface="Arial"/>
              <a:ea typeface="Arial"/>
              <a:cs typeface="Arial"/>
              <a:sym typeface="Arial"/>
            </a:endParaRPr>
          </a:p>
          <a:p>
            <a:pPr marL="540000" lvl="0" indent="-142875" algn="l" rtl="0">
              <a:spcBef>
                <a:spcPts val="0"/>
              </a:spcBef>
              <a:spcAft>
                <a:spcPts val="0"/>
              </a:spcAft>
              <a:buClr>
                <a:schemeClr val="dk1"/>
              </a:buClr>
              <a:buSzPts val="1100"/>
              <a:buFont typeface="Arial"/>
              <a:buNone/>
            </a:pPr>
            <a:r>
              <a:rPr lang="tr-TR" sz="2300">
                <a:solidFill>
                  <a:srgbClr val="E06666"/>
                </a:solidFill>
                <a:latin typeface="Arial"/>
                <a:ea typeface="Arial"/>
                <a:cs typeface="Arial"/>
                <a:sym typeface="Arial"/>
              </a:rPr>
              <a:t> ●  </a:t>
            </a:r>
            <a:r>
              <a:rPr lang="tr-TR" sz="2300">
                <a:solidFill>
                  <a:srgbClr val="4151CE"/>
                </a:solidFill>
                <a:latin typeface="Arial"/>
                <a:ea typeface="Arial"/>
                <a:cs typeface="Arial"/>
                <a:sym typeface="Arial"/>
              </a:rPr>
              <a:t>Scrum takımının üyesidir.</a:t>
            </a:r>
            <a:endParaRPr sz="2300">
              <a:solidFill>
                <a:srgbClr val="4151CE"/>
              </a:solidFill>
              <a:latin typeface="Arial"/>
              <a:ea typeface="Arial"/>
              <a:cs typeface="Arial"/>
              <a:sym typeface="Arial"/>
            </a:endParaRPr>
          </a:p>
          <a:p>
            <a:pPr marL="540000" lvl="0" indent="-142875" algn="l" rtl="0">
              <a:spcBef>
                <a:spcPts val="0"/>
              </a:spcBef>
              <a:spcAft>
                <a:spcPts val="0"/>
              </a:spcAft>
              <a:buClr>
                <a:schemeClr val="dk1"/>
              </a:buClr>
              <a:buSzPts val="1100"/>
              <a:buFont typeface="Arial"/>
              <a:buNone/>
            </a:pPr>
            <a:r>
              <a:rPr lang="tr-TR" sz="2300">
                <a:solidFill>
                  <a:srgbClr val="E06666"/>
                </a:solidFill>
                <a:latin typeface="Arial"/>
                <a:ea typeface="Arial"/>
                <a:cs typeface="Arial"/>
                <a:sym typeface="Arial"/>
              </a:rPr>
              <a:t> ● </a:t>
            </a:r>
            <a:r>
              <a:rPr lang="tr-TR" sz="2300">
                <a:solidFill>
                  <a:srgbClr val="4151CE"/>
                </a:solidFill>
                <a:latin typeface="Arial"/>
                <a:ea typeface="Arial"/>
                <a:cs typeface="Arial"/>
                <a:sym typeface="Arial"/>
              </a:rPr>
              <a:t>Dışarıdan herhangi bir yardıma </a:t>
            </a:r>
            <a:endParaRPr sz="2300">
              <a:solidFill>
                <a:srgbClr val="4151CE"/>
              </a:solidFill>
              <a:latin typeface="Arial"/>
              <a:ea typeface="Arial"/>
              <a:cs typeface="Arial"/>
              <a:sym typeface="Arial"/>
            </a:endParaRPr>
          </a:p>
          <a:p>
            <a:pPr marL="540000" lvl="0" indent="-142875" algn="l" rtl="0">
              <a:spcBef>
                <a:spcPts val="0"/>
              </a:spcBef>
              <a:spcAft>
                <a:spcPts val="0"/>
              </a:spcAft>
              <a:buClr>
                <a:schemeClr val="dk1"/>
              </a:buClr>
              <a:buSzPts val="1100"/>
              <a:buFont typeface="Arial"/>
              <a:buNone/>
            </a:pPr>
            <a:r>
              <a:rPr lang="tr-TR" sz="2300">
                <a:solidFill>
                  <a:srgbClr val="4151CE"/>
                </a:solidFill>
                <a:latin typeface="Arial"/>
                <a:ea typeface="Arial"/>
                <a:cs typeface="Arial"/>
                <a:sym typeface="Arial"/>
              </a:rPr>
              <a:t>ihtiyaç duymadan çalışmalarını </a:t>
            </a:r>
            <a:endParaRPr sz="2300">
              <a:solidFill>
                <a:srgbClr val="4151CE"/>
              </a:solidFill>
              <a:latin typeface="Arial"/>
              <a:ea typeface="Arial"/>
              <a:cs typeface="Arial"/>
              <a:sym typeface="Arial"/>
            </a:endParaRPr>
          </a:p>
          <a:p>
            <a:pPr marL="540000" lvl="0" indent="-142875" algn="l" rtl="0">
              <a:spcBef>
                <a:spcPts val="0"/>
              </a:spcBef>
              <a:spcAft>
                <a:spcPts val="0"/>
              </a:spcAft>
              <a:buClr>
                <a:schemeClr val="dk1"/>
              </a:buClr>
              <a:buSzPts val="1100"/>
              <a:buFont typeface="Arial"/>
              <a:buNone/>
            </a:pPr>
            <a:r>
              <a:rPr lang="tr-TR" sz="2300">
                <a:solidFill>
                  <a:srgbClr val="4151CE"/>
                </a:solidFill>
                <a:latin typeface="Arial"/>
                <a:ea typeface="Arial"/>
                <a:cs typeface="Arial"/>
                <a:sym typeface="Arial"/>
              </a:rPr>
              <a:t>tamamlamak için gerekli tüm beceri </a:t>
            </a:r>
            <a:endParaRPr sz="2300">
              <a:solidFill>
                <a:srgbClr val="4151CE"/>
              </a:solidFill>
              <a:latin typeface="Arial"/>
              <a:ea typeface="Arial"/>
              <a:cs typeface="Arial"/>
              <a:sym typeface="Arial"/>
            </a:endParaRPr>
          </a:p>
          <a:p>
            <a:pPr marL="540000" lvl="0" indent="-142875" algn="l" rtl="0">
              <a:spcBef>
                <a:spcPts val="0"/>
              </a:spcBef>
              <a:spcAft>
                <a:spcPts val="0"/>
              </a:spcAft>
              <a:buClr>
                <a:schemeClr val="dk1"/>
              </a:buClr>
              <a:buSzPts val="1100"/>
              <a:buFont typeface="Arial"/>
              <a:buNone/>
            </a:pPr>
            <a:r>
              <a:rPr lang="tr-TR" sz="2300">
                <a:solidFill>
                  <a:srgbClr val="4151CE"/>
                </a:solidFill>
                <a:latin typeface="Arial"/>
                <a:ea typeface="Arial"/>
                <a:cs typeface="Arial"/>
                <a:sym typeface="Arial"/>
              </a:rPr>
              <a:t>setlerine sahiptir..</a:t>
            </a:r>
            <a:endParaRPr sz="2300">
              <a:solidFill>
                <a:srgbClr val="4151CE"/>
              </a:solidFill>
              <a:latin typeface="Arial"/>
              <a:ea typeface="Arial"/>
              <a:cs typeface="Arial"/>
              <a:sym typeface="Arial"/>
            </a:endParaRPr>
          </a:p>
          <a:p>
            <a:pPr marL="540000" lvl="0" indent="-142875" algn="l" rtl="0">
              <a:spcBef>
                <a:spcPts val="0"/>
              </a:spcBef>
              <a:spcAft>
                <a:spcPts val="0"/>
              </a:spcAft>
              <a:buClr>
                <a:schemeClr val="dk1"/>
              </a:buClr>
              <a:buSzPts val="1100"/>
              <a:buFont typeface="Arial"/>
              <a:buNone/>
            </a:pPr>
            <a:r>
              <a:rPr lang="tr-TR" sz="2300">
                <a:solidFill>
                  <a:srgbClr val="E06666"/>
                </a:solidFill>
                <a:latin typeface="Arial"/>
                <a:ea typeface="Arial"/>
                <a:cs typeface="Arial"/>
                <a:sym typeface="Arial"/>
              </a:rPr>
              <a:t> ● </a:t>
            </a:r>
            <a:r>
              <a:rPr lang="tr-TR" sz="2300">
                <a:solidFill>
                  <a:srgbClr val="4151CE"/>
                </a:solidFill>
                <a:latin typeface="Arial"/>
                <a:ea typeface="Arial"/>
                <a:cs typeface="Arial"/>
                <a:sym typeface="Arial"/>
              </a:rPr>
              <a:t>Kendi kendine yeterlidir.</a:t>
            </a:r>
            <a:endParaRPr sz="2300">
              <a:solidFill>
                <a:srgbClr val="4151CE"/>
              </a:solidFill>
              <a:latin typeface="Arial"/>
              <a:ea typeface="Arial"/>
              <a:cs typeface="Arial"/>
              <a:sym typeface="Arial"/>
            </a:endParaRPr>
          </a:p>
          <a:p>
            <a:pPr marL="540000" lvl="0" indent="-142875" algn="l" rtl="0">
              <a:spcBef>
                <a:spcPts val="0"/>
              </a:spcBef>
              <a:spcAft>
                <a:spcPts val="0"/>
              </a:spcAft>
              <a:buClr>
                <a:schemeClr val="dk1"/>
              </a:buClr>
              <a:buSzPts val="1100"/>
              <a:buFont typeface="Arial"/>
              <a:buNone/>
            </a:pPr>
            <a:r>
              <a:rPr lang="tr-TR" sz="2300">
                <a:solidFill>
                  <a:srgbClr val="E06666"/>
                </a:solidFill>
                <a:latin typeface="Arial"/>
                <a:ea typeface="Arial"/>
                <a:cs typeface="Arial"/>
                <a:sym typeface="Arial"/>
              </a:rPr>
              <a:t> ● </a:t>
            </a:r>
            <a:r>
              <a:rPr lang="tr-TR" sz="2300">
                <a:solidFill>
                  <a:srgbClr val="4151CE"/>
                </a:solidFill>
                <a:latin typeface="Arial"/>
                <a:ea typeface="Arial"/>
                <a:cs typeface="Arial"/>
                <a:sym typeface="Arial"/>
              </a:rPr>
              <a:t>Kendi kendine organizedir.</a:t>
            </a:r>
            <a:endParaRPr sz="2300">
              <a:solidFill>
                <a:srgbClr val="4151CE"/>
              </a:solidFill>
              <a:latin typeface="Arial"/>
              <a:ea typeface="Arial"/>
              <a:cs typeface="Arial"/>
              <a:sym typeface="Arial"/>
            </a:endParaRPr>
          </a:p>
          <a:p>
            <a:pPr marL="540000" lvl="0" indent="-142875" algn="l" rtl="0">
              <a:spcBef>
                <a:spcPts val="0"/>
              </a:spcBef>
              <a:spcAft>
                <a:spcPts val="0"/>
              </a:spcAft>
              <a:buClr>
                <a:schemeClr val="dk1"/>
              </a:buClr>
              <a:buSzPts val="1100"/>
              <a:buFont typeface="Arial"/>
              <a:buNone/>
            </a:pPr>
            <a:r>
              <a:rPr lang="tr-TR" sz="2300">
                <a:solidFill>
                  <a:srgbClr val="E06666"/>
                </a:solidFill>
                <a:latin typeface="Arial"/>
                <a:ea typeface="Arial"/>
                <a:cs typeface="Arial"/>
                <a:sym typeface="Arial"/>
              </a:rPr>
              <a:t> ● </a:t>
            </a:r>
            <a:r>
              <a:rPr lang="tr-TR" sz="2300">
                <a:solidFill>
                  <a:srgbClr val="4151CE"/>
                </a:solidFill>
                <a:latin typeface="Arial"/>
                <a:ea typeface="Arial"/>
                <a:cs typeface="Arial"/>
                <a:sym typeface="Arial"/>
              </a:rPr>
              <a:t>Yeteneklidir.</a:t>
            </a:r>
            <a:endParaRPr sz="2300">
              <a:solidFill>
                <a:srgbClr val="4151CE"/>
              </a:solidFill>
              <a:latin typeface="Arial"/>
              <a:ea typeface="Arial"/>
              <a:cs typeface="Arial"/>
              <a:sym typeface="Arial"/>
            </a:endParaRPr>
          </a:p>
          <a:p>
            <a:pPr marL="540000" lvl="0" indent="-142875" algn="l" rtl="0">
              <a:spcBef>
                <a:spcPts val="0"/>
              </a:spcBef>
              <a:spcAft>
                <a:spcPts val="0"/>
              </a:spcAft>
              <a:buClr>
                <a:schemeClr val="dk1"/>
              </a:buClr>
              <a:buSzPts val="1100"/>
              <a:buFont typeface="Arial"/>
              <a:buNone/>
            </a:pPr>
            <a:r>
              <a:rPr lang="tr-TR" sz="2300">
                <a:solidFill>
                  <a:srgbClr val="E06666"/>
                </a:solidFill>
                <a:latin typeface="Arial"/>
                <a:ea typeface="Arial"/>
                <a:cs typeface="Arial"/>
                <a:sym typeface="Arial"/>
              </a:rPr>
              <a:t> ● </a:t>
            </a:r>
            <a:r>
              <a:rPr lang="tr-TR" sz="2300">
                <a:solidFill>
                  <a:srgbClr val="4151CE"/>
                </a:solidFill>
                <a:latin typeface="Arial"/>
                <a:ea typeface="Arial"/>
                <a:cs typeface="Arial"/>
                <a:sym typeface="Arial"/>
              </a:rPr>
              <a:t>Kararlı ve ulaşılabilirdir.</a:t>
            </a:r>
            <a:endParaRPr sz="2300">
              <a:solidFill>
                <a:srgbClr val="4151CE"/>
              </a:solidFill>
              <a:latin typeface="Arial"/>
              <a:ea typeface="Arial"/>
              <a:cs typeface="Arial"/>
              <a:sym typeface="Arial"/>
            </a:endParaRPr>
          </a:p>
          <a:p>
            <a:pPr marL="540000" lvl="0" indent="-142875" algn="l" rtl="0">
              <a:spcBef>
                <a:spcPts val="0"/>
              </a:spcBef>
              <a:spcAft>
                <a:spcPts val="0"/>
              </a:spcAft>
              <a:buClr>
                <a:schemeClr val="dk1"/>
              </a:buClr>
              <a:buSzPts val="1100"/>
              <a:buFont typeface="Arial"/>
              <a:buNone/>
            </a:pPr>
            <a:r>
              <a:rPr lang="tr-TR" sz="2300">
                <a:solidFill>
                  <a:srgbClr val="E06666"/>
                </a:solidFill>
                <a:latin typeface="Arial"/>
                <a:ea typeface="Arial"/>
                <a:cs typeface="Arial"/>
                <a:sym typeface="Arial"/>
              </a:rPr>
              <a:t> ● </a:t>
            </a:r>
            <a:r>
              <a:rPr lang="tr-TR" sz="2300">
                <a:solidFill>
                  <a:srgbClr val="4151CE"/>
                </a:solidFill>
                <a:latin typeface="Arial"/>
                <a:ea typeface="Arial"/>
                <a:cs typeface="Arial"/>
                <a:sym typeface="Arial"/>
              </a:rPr>
              <a:t>Sorumludur.</a:t>
            </a:r>
            <a:endParaRPr sz="2300">
              <a:latin typeface="Arial"/>
              <a:ea typeface="Arial"/>
              <a:cs typeface="Arial"/>
              <a:sym typeface="Arial"/>
            </a:endParaRPr>
          </a:p>
        </p:txBody>
      </p:sp>
      <p:pic>
        <p:nvPicPr>
          <p:cNvPr id="854" name="Google Shape;854;p116"/>
          <p:cNvPicPr preferRelativeResize="0"/>
          <p:nvPr/>
        </p:nvPicPr>
        <p:blipFill>
          <a:blip r:embed="rId4">
            <a:alphaModFix/>
          </a:blip>
          <a:stretch>
            <a:fillRect/>
          </a:stretch>
        </p:blipFill>
        <p:spPr>
          <a:xfrm>
            <a:off x="5321025" y="2102050"/>
            <a:ext cx="3316800" cy="2028600"/>
          </a:xfrm>
          <a:prstGeom prst="roundRect">
            <a:avLst>
              <a:gd name="adj" fmla="val 16667"/>
            </a:avLst>
          </a:prstGeom>
          <a:noFill/>
          <a:ln>
            <a:noFill/>
          </a:ln>
        </p:spPr>
      </p:pic>
      <p:sp>
        <p:nvSpPr>
          <p:cNvPr id="855" name="Google Shape;855;p116"/>
          <p:cNvSpPr txBox="1">
            <a:spLocks noGrp="1"/>
          </p:cNvSpPr>
          <p:nvPr>
            <p:ph type="title"/>
          </p:nvPr>
        </p:nvSpPr>
        <p:spPr>
          <a:xfrm>
            <a:off x="0" y="0"/>
            <a:ext cx="9144000" cy="1465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4200" b="1">
                <a:solidFill>
                  <a:srgbClr val="9225A5"/>
                </a:solidFill>
                <a:latin typeface="Arial"/>
                <a:ea typeface="Arial"/>
                <a:cs typeface="Arial"/>
                <a:sym typeface="Arial"/>
              </a:rPr>
              <a:t>AGILE METHODOLOGY</a:t>
            </a:r>
            <a:r>
              <a:rPr lang="tr-TR" sz="4760"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E46C0A"/>
                </a:solidFill>
                <a:latin typeface="Arial"/>
                <a:ea typeface="Arial"/>
                <a:cs typeface="Arial"/>
                <a:sym typeface="Arial"/>
              </a:rPr>
              <a:t>SCRUM TEAM</a:t>
            </a:r>
            <a:endParaRPr sz="2500" b="1">
              <a:solidFill>
                <a:srgbClr val="E46C0A"/>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9"/>
        <p:cNvGrpSpPr/>
        <p:nvPr/>
      </p:nvGrpSpPr>
      <p:grpSpPr>
        <a:xfrm>
          <a:off x="0" y="0"/>
          <a:ext cx="0" cy="0"/>
          <a:chOff x="0" y="0"/>
          <a:chExt cx="0" cy="0"/>
        </a:xfrm>
      </p:grpSpPr>
      <p:sp>
        <p:nvSpPr>
          <p:cNvPr id="860" name="Google Shape;860;p117"/>
          <p:cNvSpPr txBox="1">
            <a:spLocks noGrp="1"/>
          </p:cNvSpPr>
          <p:nvPr>
            <p:ph type="body" idx="1"/>
          </p:nvPr>
        </p:nvSpPr>
        <p:spPr>
          <a:xfrm>
            <a:off x="148725" y="1311625"/>
            <a:ext cx="8857500" cy="3451200"/>
          </a:xfrm>
          <a:prstGeom prst="rect">
            <a:avLst/>
          </a:prstGeom>
          <a:noFill/>
          <a:ln>
            <a:noFill/>
          </a:ln>
        </p:spPr>
        <p:txBody>
          <a:bodyPr spcFirstLastPara="1" wrap="square" lIns="91425" tIns="45700" rIns="91425" bIns="45700" anchor="t" anchorCtr="0">
            <a:normAutofit/>
          </a:bodyPr>
          <a:lstStyle/>
          <a:p>
            <a:pPr marL="0" lvl="0" indent="457200" algn="l" rtl="0">
              <a:spcBef>
                <a:spcPts val="0"/>
              </a:spcBef>
              <a:spcAft>
                <a:spcPts val="0"/>
              </a:spcAft>
              <a:buClr>
                <a:schemeClr val="dk1"/>
              </a:buClr>
              <a:buSzPts val="1100"/>
              <a:buFont typeface="Arial"/>
              <a:buNone/>
            </a:pPr>
            <a:r>
              <a:rPr lang="tr-TR" sz="2300" b="1">
                <a:solidFill>
                  <a:srgbClr val="990000"/>
                </a:solidFill>
                <a:latin typeface="Arial"/>
                <a:ea typeface="Arial"/>
                <a:cs typeface="Arial"/>
                <a:sym typeface="Arial"/>
              </a:rPr>
              <a:t>Süreci Oluşturan Parçalar</a:t>
            </a:r>
            <a:r>
              <a:rPr lang="tr-TR" sz="2300">
                <a:solidFill>
                  <a:srgbClr val="E46C0A"/>
                </a:solidFill>
                <a:latin typeface="Arial"/>
                <a:ea typeface="Arial"/>
                <a:cs typeface="Arial"/>
                <a:sym typeface="Arial"/>
              </a:rPr>
              <a:t>				   </a:t>
            </a:r>
            <a:endParaRPr sz="2300">
              <a:solidFill>
                <a:srgbClr val="7030A0"/>
              </a:solidFill>
              <a:latin typeface="Arial"/>
              <a:ea typeface="Arial"/>
              <a:cs typeface="Arial"/>
              <a:sym typeface="Arial"/>
            </a:endParaRPr>
          </a:p>
          <a:p>
            <a:pPr marL="269999" lvl="0" indent="187200" algn="l" rtl="0">
              <a:spcBef>
                <a:spcPts val="0"/>
              </a:spcBef>
              <a:spcAft>
                <a:spcPts val="0"/>
              </a:spcAft>
              <a:buNone/>
            </a:pPr>
            <a:r>
              <a:rPr lang="tr-TR" sz="2300">
                <a:solidFill>
                  <a:srgbClr val="E06666"/>
                </a:solidFill>
                <a:latin typeface="Arial"/>
                <a:ea typeface="Arial"/>
                <a:cs typeface="Arial"/>
                <a:sym typeface="Arial"/>
              </a:rPr>
              <a:t>● </a:t>
            </a:r>
            <a:r>
              <a:rPr lang="tr-TR" sz="2300">
                <a:solidFill>
                  <a:srgbClr val="4151CE"/>
                </a:solidFill>
                <a:latin typeface="Arial"/>
                <a:ea typeface="Arial"/>
                <a:cs typeface="Arial"/>
                <a:sym typeface="Arial"/>
              </a:rPr>
              <a:t>Scrum										 	</a:t>
            </a:r>
            <a:endParaRPr sz="2300">
              <a:solidFill>
                <a:srgbClr val="4151CE"/>
              </a:solidFill>
              <a:latin typeface="Arial"/>
              <a:ea typeface="Arial"/>
              <a:cs typeface="Arial"/>
              <a:sym typeface="Arial"/>
            </a:endParaRPr>
          </a:p>
          <a:p>
            <a:pPr marL="269999" lvl="0" indent="187200" algn="l" rtl="0">
              <a:spcBef>
                <a:spcPts val="0"/>
              </a:spcBef>
              <a:spcAft>
                <a:spcPts val="0"/>
              </a:spcAft>
              <a:buNone/>
            </a:pPr>
            <a:r>
              <a:rPr lang="tr-TR" sz="2300">
                <a:solidFill>
                  <a:srgbClr val="E06666"/>
                </a:solidFill>
                <a:latin typeface="Arial"/>
                <a:ea typeface="Arial"/>
                <a:cs typeface="Arial"/>
                <a:sym typeface="Arial"/>
              </a:rPr>
              <a:t>● </a:t>
            </a:r>
            <a:r>
              <a:rPr lang="tr-TR" sz="2300">
                <a:solidFill>
                  <a:srgbClr val="4151CE"/>
                </a:solidFill>
                <a:latin typeface="Arial"/>
                <a:ea typeface="Arial"/>
                <a:cs typeface="Arial"/>
                <a:sym typeface="Arial"/>
              </a:rPr>
              <a:t>Sprint</a:t>
            </a:r>
            <a:endParaRPr sz="2300">
              <a:solidFill>
                <a:srgbClr val="4151CE"/>
              </a:solidFill>
              <a:latin typeface="Arial"/>
              <a:ea typeface="Arial"/>
              <a:cs typeface="Arial"/>
              <a:sym typeface="Arial"/>
            </a:endParaRPr>
          </a:p>
          <a:p>
            <a:pPr marL="269999" lvl="0" indent="187200" algn="l" rtl="0">
              <a:spcBef>
                <a:spcPts val="0"/>
              </a:spcBef>
              <a:spcAft>
                <a:spcPts val="0"/>
              </a:spcAft>
              <a:buNone/>
            </a:pPr>
            <a:r>
              <a:rPr lang="tr-TR" sz="2300">
                <a:solidFill>
                  <a:srgbClr val="E06666"/>
                </a:solidFill>
                <a:latin typeface="Arial"/>
                <a:ea typeface="Arial"/>
                <a:cs typeface="Arial"/>
                <a:sym typeface="Arial"/>
              </a:rPr>
              <a:t>● </a:t>
            </a:r>
            <a:r>
              <a:rPr lang="tr-TR" sz="2300">
                <a:solidFill>
                  <a:srgbClr val="4151CE"/>
                </a:solidFill>
                <a:latin typeface="Arial"/>
                <a:ea typeface="Arial"/>
                <a:cs typeface="Arial"/>
                <a:sym typeface="Arial"/>
              </a:rPr>
              <a:t>Toplantılar</a:t>
            </a:r>
            <a:endParaRPr sz="2300">
              <a:solidFill>
                <a:srgbClr val="4151CE"/>
              </a:solidFill>
              <a:latin typeface="Arial"/>
              <a:ea typeface="Arial"/>
              <a:cs typeface="Arial"/>
              <a:sym typeface="Arial"/>
            </a:endParaRPr>
          </a:p>
        </p:txBody>
      </p:sp>
      <p:pic>
        <p:nvPicPr>
          <p:cNvPr id="861" name="Google Shape;861;p117"/>
          <p:cNvPicPr preferRelativeResize="0"/>
          <p:nvPr/>
        </p:nvPicPr>
        <p:blipFill>
          <a:blip r:embed="rId4">
            <a:alphaModFix/>
          </a:blip>
          <a:stretch>
            <a:fillRect/>
          </a:stretch>
        </p:blipFill>
        <p:spPr>
          <a:xfrm>
            <a:off x="1124051" y="2338575"/>
            <a:ext cx="7098650" cy="2500601"/>
          </a:xfrm>
          <a:prstGeom prst="rect">
            <a:avLst/>
          </a:prstGeom>
          <a:noFill/>
          <a:ln>
            <a:noFill/>
          </a:ln>
        </p:spPr>
      </p:pic>
      <p:sp>
        <p:nvSpPr>
          <p:cNvPr id="862" name="Google Shape;862;p117"/>
          <p:cNvSpPr txBox="1"/>
          <p:nvPr/>
        </p:nvSpPr>
        <p:spPr>
          <a:xfrm>
            <a:off x="5293425" y="1260150"/>
            <a:ext cx="4005900" cy="266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2300">
                <a:solidFill>
                  <a:srgbClr val="E46C0A"/>
                </a:solidFill>
              </a:rPr>
              <a:t> </a:t>
            </a:r>
            <a:r>
              <a:rPr lang="tr-TR" sz="2300" b="1">
                <a:solidFill>
                  <a:srgbClr val="990000"/>
                </a:solidFill>
              </a:rPr>
              <a:t>Ürünü Oluşturan Parçalar</a:t>
            </a:r>
            <a:endParaRPr sz="2300" b="1">
              <a:solidFill>
                <a:srgbClr val="990000"/>
              </a:solidFill>
            </a:endParaRPr>
          </a:p>
          <a:p>
            <a:pPr marL="1170000" lvl="0" indent="0" algn="l" rtl="0">
              <a:spcBef>
                <a:spcPts val="0"/>
              </a:spcBef>
              <a:spcAft>
                <a:spcPts val="0"/>
              </a:spcAft>
              <a:buClr>
                <a:schemeClr val="dk1"/>
              </a:buClr>
              <a:buSzPts val="1100"/>
              <a:buFont typeface="Arial"/>
              <a:buNone/>
            </a:pPr>
            <a:r>
              <a:rPr lang="tr-TR" sz="2300">
                <a:solidFill>
                  <a:srgbClr val="E06666"/>
                </a:solidFill>
              </a:rPr>
              <a:t>● </a:t>
            </a:r>
            <a:r>
              <a:rPr lang="tr-TR" sz="2300">
                <a:solidFill>
                  <a:srgbClr val="4151CE"/>
                </a:solidFill>
              </a:rPr>
              <a:t>Product Backlog</a:t>
            </a:r>
            <a:endParaRPr sz="2300">
              <a:solidFill>
                <a:srgbClr val="4151CE"/>
              </a:solidFill>
            </a:endParaRPr>
          </a:p>
          <a:p>
            <a:pPr marL="1170000" lvl="0" indent="0" algn="l" rtl="0">
              <a:spcBef>
                <a:spcPts val="0"/>
              </a:spcBef>
              <a:spcAft>
                <a:spcPts val="0"/>
              </a:spcAft>
              <a:buClr>
                <a:schemeClr val="dk1"/>
              </a:buClr>
              <a:buSzPts val="1100"/>
              <a:buFont typeface="Arial"/>
              <a:buNone/>
            </a:pPr>
            <a:r>
              <a:rPr lang="tr-TR" sz="2300">
                <a:solidFill>
                  <a:srgbClr val="E06666"/>
                </a:solidFill>
              </a:rPr>
              <a:t>● </a:t>
            </a:r>
            <a:r>
              <a:rPr lang="tr-TR" sz="2300">
                <a:solidFill>
                  <a:srgbClr val="4151CE"/>
                </a:solidFill>
              </a:rPr>
              <a:t>Sprint Backlog</a:t>
            </a:r>
            <a:endParaRPr sz="2300">
              <a:solidFill>
                <a:srgbClr val="4151CE"/>
              </a:solidFill>
            </a:endParaRPr>
          </a:p>
          <a:p>
            <a:pPr marL="1170000" lvl="0" indent="0" algn="l" rtl="0">
              <a:spcBef>
                <a:spcPts val="0"/>
              </a:spcBef>
              <a:spcAft>
                <a:spcPts val="0"/>
              </a:spcAft>
              <a:buClr>
                <a:schemeClr val="dk1"/>
              </a:buClr>
              <a:buSzPts val="1100"/>
              <a:buFont typeface="Arial"/>
              <a:buNone/>
            </a:pPr>
            <a:r>
              <a:rPr lang="tr-TR" sz="2300">
                <a:solidFill>
                  <a:srgbClr val="E06666"/>
                </a:solidFill>
              </a:rPr>
              <a:t>● </a:t>
            </a:r>
            <a:r>
              <a:rPr lang="tr-TR" sz="2300">
                <a:solidFill>
                  <a:srgbClr val="4151CE"/>
                </a:solidFill>
              </a:rPr>
              <a:t>Feature</a:t>
            </a:r>
            <a:endParaRPr sz="2300">
              <a:solidFill>
                <a:srgbClr val="4151CE"/>
              </a:solidFill>
            </a:endParaRPr>
          </a:p>
          <a:p>
            <a:pPr marL="1170000" lvl="0" indent="0" algn="l" rtl="0">
              <a:spcBef>
                <a:spcPts val="0"/>
              </a:spcBef>
              <a:spcAft>
                <a:spcPts val="0"/>
              </a:spcAft>
              <a:buClr>
                <a:schemeClr val="dk1"/>
              </a:buClr>
              <a:buSzPts val="1100"/>
              <a:buFont typeface="Arial"/>
              <a:buNone/>
            </a:pPr>
            <a:r>
              <a:rPr lang="tr-TR" sz="2300">
                <a:solidFill>
                  <a:srgbClr val="E06666"/>
                </a:solidFill>
              </a:rPr>
              <a:t>● </a:t>
            </a:r>
            <a:r>
              <a:rPr lang="tr-TR" sz="2300">
                <a:solidFill>
                  <a:srgbClr val="4151CE"/>
                </a:solidFill>
              </a:rPr>
              <a:t>Epic</a:t>
            </a:r>
            <a:endParaRPr sz="2300">
              <a:solidFill>
                <a:srgbClr val="4151CE"/>
              </a:solidFill>
            </a:endParaRPr>
          </a:p>
          <a:p>
            <a:pPr marL="1170000" lvl="0" indent="0" algn="l" rtl="0">
              <a:spcBef>
                <a:spcPts val="0"/>
              </a:spcBef>
              <a:spcAft>
                <a:spcPts val="0"/>
              </a:spcAft>
              <a:buClr>
                <a:schemeClr val="dk1"/>
              </a:buClr>
              <a:buSzPts val="1100"/>
              <a:buFont typeface="Arial"/>
              <a:buNone/>
            </a:pPr>
            <a:r>
              <a:rPr lang="tr-TR" sz="2300">
                <a:solidFill>
                  <a:srgbClr val="E06666"/>
                </a:solidFill>
              </a:rPr>
              <a:t>● </a:t>
            </a:r>
            <a:r>
              <a:rPr lang="tr-TR" sz="2300">
                <a:solidFill>
                  <a:srgbClr val="4151CE"/>
                </a:solidFill>
              </a:rPr>
              <a:t>User Story</a:t>
            </a:r>
            <a:endParaRPr sz="2300">
              <a:solidFill>
                <a:srgbClr val="4151CE"/>
              </a:solidFill>
            </a:endParaRPr>
          </a:p>
          <a:p>
            <a:pPr marL="914400" lvl="0" indent="0" algn="l" rtl="0">
              <a:spcBef>
                <a:spcPts val="0"/>
              </a:spcBef>
              <a:spcAft>
                <a:spcPts val="0"/>
              </a:spcAft>
              <a:buNone/>
            </a:pPr>
            <a:endParaRPr sz="2300"/>
          </a:p>
        </p:txBody>
      </p:sp>
      <p:sp>
        <p:nvSpPr>
          <p:cNvPr id="863" name="Google Shape;863;p117"/>
          <p:cNvSpPr txBox="1">
            <a:spLocks noGrp="1"/>
          </p:cNvSpPr>
          <p:nvPr>
            <p:ph type="title"/>
          </p:nvPr>
        </p:nvSpPr>
        <p:spPr>
          <a:xfrm>
            <a:off x="0" y="0"/>
            <a:ext cx="9144000" cy="151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3000" b="1">
                <a:solidFill>
                  <a:srgbClr val="9225A5"/>
                </a:solidFill>
                <a:latin typeface="Arial"/>
                <a:ea typeface="Arial"/>
                <a:cs typeface="Arial"/>
                <a:sym typeface="Arial"/>
              </a:rPr>
              <a:t>SCRUM PROJE YÖNETİM SÜRECİ</a:t>
            </a:r>
            <a:endParaRPr sz="3000" b="1">
              <a:solidFill>
                <a:srgbClr val="9225A5"/>
              </a:solidFill>
              <a:latin typeface="Arial"/>
              <a:ea typeface="Arial"/>
              <a:cs typeface="Arial"/>
              <a:sym typeface="Arial"/>
            </a:endParaRPr>
          </a:p>
          <a:p>
            <a:pPr marL="0" lvl="0" indent="0" algn="ctr" rtl="0">
              <a:lnSpc>
                <a:spcPct val="120000"/>
              </a:lnSpc>
              <a:spcBef>
                <a:spcPts val="0"/>
              </a:spcBef>
              <a:spcAft>
                <a:spcPts val="0"/>
              </a:spcAft>
              <a:buClr>
                <a:schemeClr val="dk1"/>
              </a:buClr>
              <a:buSzPts val="1100"/>
              <a:buFont typeface="Arial"/>
              <a:buNone/>
            </a:pPr>
            <a:r>
              <a:rPr lang="tr-TR" sz="2500" b="1">
                <a:solidFill>
                  <a:srgbClr val="E46C0A"/>
                </a:solidFill>
                <a:latin typeface="Arial"/>
                <a:ea typeface="Arial"/>
                <a:cs typeface="Arial"/>
                <a:sym typeface="Arial"/>
              </a:rPr>
              <a:t>Bütünü Oluşturan Parçalar</a:t>
            </a:r>
            <a:r>
              <a:rPr lang="tr-TR" sz="2300">
                <a:solidFill>
                  <a:srgbClr val="E46C0A"/>
                </a:solidFill>
                <a:latin typeface="Arial"/>
                <a:ea typeface="Arial"/>
                <a:cs typeface="Arial"/>
                <a:sym typeface="Arial"/>
              </a:rPr>
              <a:t>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7"/>
        <p:cNvGrpSpPr/>
        <p:nvPr/>
      </p:nvGrpSpPr>
      <p:grpSpPr>
        <a:xfrm>
          <a:off x="0" y="0"/>
          <a:ext cx="0" cy="0"/>
          <a:chOff x="0" y="0"/>
          <a:chExt cx="0" cy="0"/>
        </a:xfrm>
      </p:grpSpPr>
      <p:sp>
        <p:nvSpPr>
          <p:cNvPr id="868" name="Google Shape;868;p118"/>
          <p:cNvSpPr txBox="1">
            <a:spLocks noGrp="1"/>
          </p:cNvSpPr>
          <p:nvPr>
            <p:ph type="body" idx="1"/>
          </p:nvPr>
        </p:nvSpPr>
        <p:spPr>
          <a:xfrm>
            <a:off x="143250" y="1144425"/>
            <a:ext cx="8857500" cy="3618300"/>
          </a:xfrm>
          <a:prstGeom prst="rect">
            <a:avLst/>
          </a:prstGeom>
          <a:noFill/>
          <a:ln>
            <a:noFill/>
          </a:ln>
        </p:spPr>
        <p:txBody>
          <a:bodyPr spcFirstLastPara="1" wrap="square" lIns="91425" tIns="45700" rIns="91425" bIns="45700" anchor="t" anchorCtr="0">
            <a:normAutofit fontScale="92500"/>
          </a:bodyPr>
          <a:lstStyle/>
          <a:p>
            <a:pPr marL="3380399" lvl="0" indent="-142874" algn="l" rtl="0">
              <a:spcBef>
                <a:spcPts val="0"/>
              </a:spcBef>
              <a:spcAft>
                <a:spcPts val="0"/>
              </a:spcAft>
              <a:buClr>
                <a:schemeClr val="dk1"/>
              </a:buClr>
              <a:buSzPts val="3200"/>
              <a:buNone/>
            </a:pPr>
            <a:r>
              <a:rPr lang="tr-TR" sz="2659" b="1">
                <a:solidFill>
                  <a:srgbClr val="E46C0A"/>
                </a:solidFill>
                <a:latin typeface="Arial"/>
                <a:ea typeface="Arial"/>
                <a:cs typeface="Arial"/>
                <a:sym typeface="Arial"/>
              </a:rPr>
              <a:t>     </a:t>
            </a:r>
            <a:endParaRPr sz="2659" b="1">
              <a:solidFill>
                <a:srgbClr val="E46C0A"/>
              </a:solidFill>
              <a:latin typeface="Arial"/>
              <a:ea typeface="Arial"/>
              <a:cs typeface="Arial"/>
              <a:sym typeface="Arial"/>
            </a:endParaRPr>
          </a:p>
          <a:p>
            <a:pPr marL="540000" marR="392449" lvl="0" indent="-142875" algn="l" rtl="0">
              <a:spcBef>
                <a:spcPts val="0"/>
              </a:spcBef>
              <a:spcAft>
                <a:spcPts val="0"/>
              </a:spcAft>
              <a:buClr>
                <a:schemeClr val="dk1"/>
              </a:buClr>
              <a:buSzPts val="1100"/>
              <a:buFont typeface="Arial"/>
              <a:buNone/>
            </a:pPr>
            <a:r>
              <a:rPr lang="tr-TR" sz="2300">
                <a:solidFill>
                  <a:srgbClr val="E06666"/>
                </a:solidFill>
                <a:latin typeface="Arial"/>
                <a:ea typeface="Arial"/>
                <a:cs typeface="Arial"/>
                <a:sym typeface="Arial"/>
              </a:rPr>
              <a:t>● </a:t>
            </a:r>
            <a:r>
              <a:rPr lang="tr-TR" sz="2300">
                <a:solidFill>
                  <a:srgbClr val="4151CE"/>
                </a:solidFill>
                <a:latin typeface="Arial"/>
                <a:ea typeface="Arial"/>
                <a:cs typeface="Arial"/>
                <a:sym typeface="Arial"/>
              </a:rPr>
              <a:t>Projenin açık ve net olması hem zaman kazandırır hem de projenin başarılı sonuçlanmasını sağlar.</a:t>
            </a:r>
            <a:endParaRPr sz="2300">
              <a:solidFill>
                <a:srgbClr val="4151CE"/>
              </a:solidFill>
              <a:latin typeface="Arial"/>
              <a:ea typeface="Arial"/>
              <a:cs typeface="Arial"/>
              <a:sym typeface="Arial"/>
            </a:endParaRPr>
          </a:p>
          <a:p>
            <a:pPr marL="540000" marR="392449" lvl="0" indent="-142875" algn="l" rtl="0">
              <a:spcBef>
                <a:spcPts val="0"/>
              </a:spcBef>
              <a:spcAft>
                <a:spcPts val="0"/>
              </a:spcAft>
              <a:buClr>
                <a:schemeClr val="dk1"/>
              </a:buClr>
              <a:buSzPts val="1100"/>
              <a:buFont typeface="Arial"/>
              <a:buNone/>
            </a:pPr>
            <a:r>
              <a:rPr lang="tr-TR" sz="2300">
                <a:solidFill>
                  <a:srgbClr val="E06666"/>
                </a:solidFill>
                <a:latin typeface="Arial"/>
                <a:ea typeface="Arial"/>
                <a:cs typeface="Arial"/>
                <a:sym typeface="Arial"/>
              </a:rPr>
              <a:t>● </a:t>
            </a:r>
            <a:r>
              <a:rPr lang="tr-TR" sz="2300">
                <a:solidFill>
                  <a:srgbClr val="4151CE"/>
                </a:solidFill>
                <a:latin typeface="Arial"/>
                <a:ea typeface="Arial"/>
                <a:cs typeface="Arial"/>
                <a:sym typeface="Arial"/>
              </a:rPr>
              <a:t>Projenin anlaşılabilir ve yönetilebilir parçalara ayrılması olası sorunları hızlı bir şekilde tespit etmekte ve düzeltmekte zaman kazandırır.</a:t>
            </a:r>
            <a:endParaRPr sz="2300">
              <a:solidFill>
                <a:srgbClr val="4151CE"/>
              </a:solidFill>
              <a:latin typeface="Arial"/>
              <a:ea typeface="Arial"/>
              <a:cs typeface="Arial"/>
              <a:sym typeface="Arial"/>
            </a:endParaRPr>
          </a:p>
          <a:p>
            <a:pPr marL="540000" marR="392449" lvl="0" indent="-142875" algn="l" rtl="0">
              <a:spcBef>
                <a:spcPts val="0"/>
              </a:spcBef>
              <a:spcAft>
                <a:spcPts val="0"/>
              </a:spcAft>
              <a:buClr>
                <a:schemeClr val="dk1"/>
              </a:buClr>
              <a:buSzPts val="1100"/>
              <a:buFont typeface="Arial"/>
              <a:buNone/>
            </a:pPr>
            <a:r>
              <a:rPr lang="tr-TR" sz="2300">
                <a:solidFill>
                  <a:srgbClr val="E06666"/>
                </a:solidFill>
                <a:latin typeface="Arial"/>
                <a:ea typeface="Arial"/>
                <a:cs typeface="Arial"/>
                <a:sym typeface="Arial"/>
              </a:rPr>
              <a:t>● </a:t>
            </a:r>
            <a:r>
              <a:rPr lang="tr-TR" sz="2300">
                <a:solidFill>
                  <a:srgbClr val="4151CE"/>
                </a:solidFill>
                <a:latin typeface="Arial"/>
                <a:ea typeface="Arial"/>
                <a:cs typeface="Arial"/>
                <a:sym typeface="Arial"/>
              </a:rPr>
              <a:t>Bütün ekibin, projenin tüm akışından haberdar olması takım içindeki iletişimi artırır.</a:t>
            </a:r>
            <a:endParaRPr sz="2300">
              <a:solidFill>
                <a:srgbClr val="4151CE"/>
              </a:solidFill>
              <a:latin typeface="Arial"/>
              <a:ea typeface="Arial"/>
              <a:cs typeface="Arial"/>
              <a:sym typeface="Arial"/>
            </a:endParaRPr>
          </a:p>
          <a:p>
            <a:pPr marL="540000" marR="392449" lvl="0" indent="-142875" algn="l" rtl="0">
              <a:spcBef>
                <a:spcPts val="0"/>
              </a:spcBef>
              <a:spcAft>
                <a:spcPts val="0"/>
              </a:spcAft>
              <a:buClr>
                <a:schemeClr val="dk1"/>
              </a:buClr>
              <a:buSzPts val="1100"/>
              <a:buFont typeface="Arial"/>
              <a:buNone/>
            </a:pPr>
            <a:r>
              <a:rPr lang="tr-TR" sz="2300">
                <a:solidFill>
                  <a:srgbClr val="E06666"/>
                </a:solidFill>
                <a:latin typeface="Arial"/>
                <a:ea typeface="Arial"/>
                <a:cs typeface="Arial"/>
                <a:sym typeface="Arial"/>
              </a:rPr>
              <a:t>● </a:t>
            </a:r>
            <a:r>
              <a:rPr lang="tr-TR" sz="2300">
                <a:solidFill>
                  <a:srgbClr val="4151CE"/>
                </a:solidFill>
                <a:latin typeface="Arial"/>
                <a:ea typeface="Arial"/>
                <a:cs typeface="Arial"/>
                <a:sym typeface="Arial"/>
              </a:rPr>
              <a:t>Müşteri ile geliştiriciler arasında güven oluşur ve böylelikle projenin başarılı sonuçlanması beklenir.</a:t>
            </a:r>
            <a:endParaRPr sz="2300">
              <a:solidFill>
                <a:srgbClr val="4151CE"/>
              </a:solidFill>
              <a:latin typeface="Arial"/>
              <a:ea typeface="Arial"/>
              <a:cs typeface="Arial"/>
              <a:sym typeface="Arial"/>
            </a:endParaRPr>
          </a:p>
          <a:p>
            <a:pPr marL="540000" marR="392449" lvl="0" indent="-142875" algn="l" rtl="0">
              <a:spcBef>
                <a:spcPts val="0"/>
              </a:spcBef>
              <a:spcAft>
                <a:spcPts val="0"/>
              </a:spcAft>
              <a:buClr>
                <a:schemeClr val="dk1"/>
              </a:buClr>
              <a:buSzPts val="1100"/>
              <a:buFont typeface="Arial"/>
              <a:buNone/>
            </a:pPr>
            <a:r>
              <a:rPr lang="tr-TR" sz="2300">
                <a:solidFill>
                  <a:srgbClr val="E06666"/>
                </a:solidFill>
                <a:latin typeface="Arial"/>
                <a:ea typeface="Arial"/>
                <a:cs typeface="Arial"/>
                <a:sym typeface="Arial"/>
              </a:rPr>
              <a:t>● </a:t>
            </a:r>
            <a:r>
              <a:rPr lang="tr-TR" sz="2300">
                <a:solidFill>
                  <a:srgbClr val="4151CE"/>
                </a:solidFill>
                <a:latin typeface="Arial"/>
                <a:ea typeface="Arial"/>
                <a:cs typeface="Arial"/>
                <a:sym typeface="Arial"/>
              </a:rPr>
              <a:t>Scrum mantığının doğru ve anlaşılır bir şekilde uygulanmasını sağlayan kişi </a:t>
            </a:r>
            <a:r>
              <a:rPr lang="tr-TR" sz="2300" b="1">
                <a:solidFill>
                  <a:srgbClr val="E46C0A"/>
                </a:solidFill>
                <a:latin typeface="Arial"/>
                <a:ea typeface="Arial"/>
                <a:cs typeface="Arial"/>
                <a:sym typeface="Arial"/>
              </a:rPr>
              <a:t>Scrum Master</a:t>
            </a:r>
            <a:r>
              <a:rPr lang="tr-TR" sz="2300">
                <a:solidFill>
                  <a:srgbClr val="4151CE"/>
                </a:solidFill>
                <a:latin typeface="Arial"/>
                <a:ea typeface="Arial"/>
                <a:cs typeface="Arial"/>
                <a:sym typeface="Arial"/>
              </a:rPr>
              <a:t>’dir.</a:t>
            </a:r>
            <a:endParaRPr sz="2300" b="1">
              <a:solidFill>
                <a:srgbClr val="4151CE"/>
              </a:solidFill>
              <a:latin typeface="Arial"/>
              <a:ea typeface="Arial"/>
              <a:cs typeface="Arial"/>
              <a:sym typeface="Arial"/>
            </a:endParaRPr>
          </a:p>
        </p:txBody>
      </p:sp>
      <p:sp>
        <p:nvSpPr>
          <p:cNvPr id="869" name="Google Shape;869;p118"/>
          <p:cNvSpPr txBox="1">
            <a:spLocks noGrp="1"/>
          </p:cNvSpPr>
          <p:nvPr>
            <p:ph type="title"/>
          </p:nvPr>
        </p:nvSpPr>
        <p:spPr>
          <a:xfrm>
            <a:off x="0" y="0"/>
            <a:ext cx="9144000" cy="1890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3000" b="1">
                <a:solidFill>
                  <a:srgbClr val="9225A5"/>
                </a:solidFill>
                <a:latin typeface="Arial"/>
                <a:ea typeface="Arial"/>
                <a:cs typeface="Arial"/>
                <a:sym typeface="Arial"/>
              </a:rPr>
              <a:t>SCRUM PROJE YÖNETİM SÜRECİ</a:t>
            </a:r>
            <a:endParaRPr sz="3000" b="1">
              <a:solidFill>
                <a:srgbClr val="9225A5"/>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300" b="1">
                <a:solidFill>
                  <a:srgbClr val="990000"/>
                </a:solidFill>
                <a:latin typeface="Arial"/>
                <a:ea typeface="Arial"/>
                <a:cs typeface="Arial"/>
                <a:sym typeface="Arial"/>
              </a:rPr>
              <a:t>Süreci Oluşturan Parçalar</a:t>
            </a:r>
            <a:endParaRPr sz="2300" b="1">
              <a:solidFill>
                <a:srgbClr val="990000"/>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500" b="1">
                <a:solidFill>
                  <a:srgbClr val="E46C0A"/>
                </a:solidFill>
                <a:latin typeface="Arial"/>
                <a:ea typeface="Arial"/>
                <a:cs typeface="Arial"/>
                <a:sym typeface="Arial"/>
              </a:rPr>
              <a:t>SCRUM</a:t>
            </a:r>
            <a:r>
              <a:rPr lang="tr-TR" sz="2300">
                <a:solidFill>
                  <a:srgbClr val="E46C0A"/>
                </a:solidFill>
                <a:latin typeface="Arial"/>
                <a:ea typeface="Arial"/>
                <a:cs typeface="Arial"/>
                <a:sym typeface="Arial"/>
              </a:rPr>
              <a:t>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3"/>
        <p:cNvGrpSpPr/>
        <p:nvPr/>
      </p:nvGrpSpPr>
      <p:grpSpPr>
        <a:xfrm>
          <a:off x="0" y="0"/>
          <a:ext cx="0" cy="0"/>
          <a:chOff x="0" y="0"/>
          <a:chExt cx="0" cy="0"/>
        </a:xfrm>
      </p:grpSpPr>
      <p:sp>
        <p:nvSpPr>
          <p:cNvPr id="874" name="Google Shape;874;p119"/>
          <p:cNvSpPr txBox="1">
            <a:spLocks noGrp="1"/>
          </p:cNvSpPr>
          <p:nvPr>
            <p:ph type="body" idx="1"/>
          </p:nvPr>
        </p:nvSpPr>
        <p:spPr>
          <a:xfrm>
            <a:off x="148725" y="1210925"/>
            <a:ext cx="8857500" cy="3817200"/>
          </a:xfrm>
          <a:prstGeom prst="rect">
            <a:avLst/>
          </a:prstGeom>
          <a:noFill/>
          <a:ln>
            <a:noFill/>
          </a:ln>
        </p:spPr>
        <p:txBody>
          <a:bodyPr spcFirstLastPara="1" wrap="square" lIns="91425" tIns="45700" rIns="91425" bIns="45700" anchor="t" anchorCtr="0">
            <a:normAutofit lnSpcReduction="10000"/>
          </a:bodyPr>
          <a:lstStyle/>
          <a:p>
            <a:pPr marL="0" lvl="0" indent="0" algn="ctr" rtl="0">
              <a:spcBef>
                <a:spcPts val="0"/>
              </a:spcBef>
              <a:spcAft>
                <a:spcPts val="0"/>
              </a:spcAft>
              <a:buClr>
                <a:schemeClr val="dk1"/>
              </a:buClr>
              <a:buSzPts val="3200"/>
              <a:buNone/>
            </a:pPr>
            <a:endParaRPr sz="2650" b="1">
              <a:solidFill>
                <a:srgbClr val="E46C0A"/>
              </a:solidFill>
              <a:latin typeface="Arial"/>
              <a:ea typeface="Arial"/>
              <a:cs typeface="Arial"/>
              <a:sym typeface="Arial"/>
            </a:endParaRPr>
          </a:p>
          <a:p>
            <a:pPr marL="0" lvl="0" indent="0" algn="ctr" rtl="0">
              <a:spcBef>
                <a:spcPts val="0"/>
              </a:spcBef>
              <a:spcAft>
                <a:spcPts val="0"/>
              </a:spcAft>
              <a:buClr>
                <a:schemeClr val="dk1"/>
              </a:buClr>
              <a:buSzPts val="3200"/>
              <a:buNone/>
            </a:pPr>
            <a:endParaRPr sz="100" b="1">
              <a:solidFill>
                <a:srgbClr val="E46C0A"/>
              </a:solidFill>
              <a:latin typeface="Arial"/>
              <a:ea typeface="Arial"/>
              <a:cs typeface="Arial"/>
              <a:sym typeface="Arial"/>
            </a:endParaRPr>
          </a:p>
          <a:p>
            <a:pPr marL="360000" lvl="0" indent="0" algn="l" rtl="0">
              <a:spcBef>
                <a:spcPts val="0"/>
              </a:spcBef>
              <a:spcAft>
                <a:spcPts val="0"/>
              </a:spcAft>
              <a:buClr>
                <a:schemeClr val="dk1"/>
              </a:buClr>
              <a:buSzPts val="1100"/>
              <a:buFont typeface="Arial"/>
              <a:buNone/>
            </a:pPr>
            <a:r>
              <a:rPr lang="tr-TR" sz="2100">
                <a:solidFill>
                  <a:srgbClr val="E06666"/>
                </a:solidFill>
                <a:latin typeface="Arial"/>
                <a:ea typeface="Arial"/>
                <a:cs typeface="Arial"/>
                <a:sym typeface="Arial"/>
              </a:rPr>
              <a:t>● </a:t>
            </a:r>
            <a:r>
              <a:rPr lang="tr-TR" sz="2100">
                <a:solidFill>
                  <a:srgbClr val="4151CE"/>
                </a:solidFill>
                <a:latin typeface="Arial"/>
                <a:ea typeface="Arial"/>
                <a:cs typeface="Arial"/>
                <a:sym typeface="Arial"/>
              </a:rPr>
              <a:t>Scrum süreci 2-4 hafta uzunlukta, ara vermeksizin birbirini takip eden Sprint’lerden (koşulardan) oluşmaktadır.</a:t>
            </a:r>
            <a:endParaRPr sz="2100">
              <a:solidFill>
                <a:srgbClr val="4151CE"/>
              </a:solidFill>
              <a:latin typeface="Arial"/>
              <a:ea typeface="Arial"/>
              <a:cs typeface="Arial"/>
              <a:sym typeface="Arial"/>
            </a:endParaRPr>
          </a:p>
          <a:p>
            <a:pPr marL="360000" lvl="0" indent="0" algn="l" rtl="0">
              <a:spcBef>
                <a:spcPts val="0"/>
              </a:spcBef>
              <a:spcAft>
                <a:spcPts val="0"/>
              </a:spcAft>
              <a:buClr>
                <a:schemeClr val="dk1"/>
              </a:buClr>
              <a:buSzPts val="1100"/>
              <a:buNone/>
            </a:pPr>
            <a:r>
              <a:rPr lang="tr-TR" sz="2100">
                <a:solidFill>
                  <a:srgbClr val="E06666"/>
                </a:solidFill>
                <a:latin typeface="Arial"/>
                <a:ea typeface="Arial"/>
                <a:cs typeface="Arial"/>
                <a:sym typeface="Arial"/>
              </a:rPr>
              <a:t>● </a:t>
            </a:r>
            <a:r>
              <a:rPr lang="tr-TR" sz="2100">
                <a:solidFill>
                  <a:srgbClr val="4151CE"/>
                </a:solidFill>
                <a:latin typeface="Arial"/>
                <a:ea typeface="Arial"/>
                <a:cs typeface="Arial"/>
                <a:sym typeface="Arial"/>
              </a:rPr>
              <a:t>Sprint Scrum takımının ritmi, yani kalp </a:t>
            </a:r>
            <a:endParaRPr sz="2100">
              <a:solidFill>
                <a:srgbClr val="4151CE"/>
              </a:solidFill>
              <a:latin typeface="Arial"/>
              <a:ea typeface="Arial"/>
              <a:cs typeface="Arial"/>
              <a:sym typeface="Arial"/>
            </a:endParaRPr>
          </a:p>
          <a:p>
            <a:pPr marL="360000" lvl="0" indent="0" algn="l" rtl="0">
              <a:spcBef>
                <a:spcPts val="0"/>
              </a:spcBef>
              <a:spcAft>
                <a:spcPts val="0"/>
              </a:spcAft>
              <a:buClr>
                <a:schemeClr val="dk1"/>
              </a:buClr>
              <a:buSzPts val="1100"/>
              <a:buNone/>
            </a:pPr>
            <a:r>
              <a:rPr lang="tr-TR" sz="2100">
                <a:solidFill>
                  <a:srgbClr val="4151CE"/>
                </a:solidFill>
                <a:latin typeface="Arial"/>
                <a:ea typeface="Arial"/>
                <a:cs typeface="Arial"/>
                <a:sym typeface="Arial"/>
              </a:rPr>
              <a:t>atışıdır. Scrum içerisindeki tüm aktiviteler</a:t>
            </a:r>
            <a:endParaRPr sz="2100">
              <a:solidFill>
                <a:srgbClr val="4151CE"/>
              </a:solidFill>
              <a:latin typeface="Arial"/>
              <a:ea typeface="Arial"/>
              <a:cs typeface="Arial"/>
              <a:sym typeface="Arial"/>
            </a:endParaRPr>
          </a:p>
          <a:p>
            <a:pPr marL="360000" lvl="0" indent="0" algn="l" rtl="0">
              <a:spcBef>
                <a:spcPts val="0"/>
              </a:spcBef>
              <a:spcAft>
                <a:spcPts val="0"/>
              </a:spcAft>
              <a:buClr>
                <a:schemeClr val="dk1"/>
              </a:buClr>
              <a:buSzPts val="1100"/>
              <a:buFont typeface="Arial"/>
              <a:buNone/>
            </a:pPr>
            <a:r>
              <a:rPr lang="tr-TR" sz="2100">
                <a:solidFill>
                  <a:srgbClr val="4151CE"/>
                </a:solidFill>
                <a:latin typeface="Arial"/>
                <a:ea typeface="Arial"/>
                <a:cs typeface="Arial"/>
                <a:sym typeface="Arial"/>
              </a:rPr>
              <a:t>Sprint içerisinde gerçekleşir.</a:t>
            </a:r>
            <a:endParaRPr sz="2100">
              <a:solidFill>
                <a:srgbClr val="4151CE"/>
              </a:solidFill>
              <a:latin typeface="Arial"/>
              <a:ea typeface="Arial"/>
              <a:cs typeface="Arial"/>
              <a:sym typeface="Arial"/>
            </a:endParaRPr>
          </a:p>
          <a:p>
            <a:pPr marL="360000" lvl="0" indent="0" algn="l" rtl="0">
              <a:spcBef>
                <a:spcPts val="0"/>
              </a:spcBef>
              <a:spcAft>
                <a:spcPts val="0"/>
              </a:spcAft>
              <a:buClr>
                <a:schemeClr val="dk1"/>
              </a:buClr>
              <a:buSzPts val="1100"/>
              <a:buFont typeface="Arial"/>
              <a:buNone/>
            </a:pPr>
            <a:r>
              <a:rPr lang="tr-TR" sz="2100">
                <a:solidFill>
                  <a:srgbClr val="E06666"/>
                </a:solidFill>
                <a:latin typeface="Arial"/>
                <a:ea typeface="Arial"/>
                <a:cs typeface="Arial"/>
                <a:sym typeface="Arial"/>
              </a:rPr>
              <a:t>● </a:t>
            </a:r>
            <a:r>
              <a:rPr lang="tr-TR" sz="2100">
                <a:solidFill>
                  <a:srgbClr val="4151CE"/>
                </a:solidFill>
                <a:latin typeface="Arial"/>
                <a:ea typeface="Arial"/>
                <a:cs typeface="Arial"/>
                <a:sym typeface="Arial"/>
              </a:rPr>
              <a:t>Bu kısa süreler, takımlara esneklik ve</a:t>
            </a:r>
            <a:endParaRPr sz="2100">
              <a:solidFill>
                <a:srgbClr val="4151CE"/>
              </a:solidFill>
              <a:latin typeface="Arial"/>
              <a:ea typeface="Arial"/>
              <a:cs typeface="Arial"/>
              <a:sym typeface="Arial"/>
            </a:endParaRPr>
          </a:p>
          <a:p>
            <a:pPr marL="360000" lvl="0" indent="0" algn="l" rtl="0">
              <a:spcBef>
                <a:spcPts val="0"/>
              </a:spcBef>
              <a:spcAft>
                <a:spcPts val="0"/>
              </a:spcAft>
              <a:buClr>
                <a:schemeClr val="dk1"/>
              </a:buClr>
              <a:buSzPts val="1100"/>
              <a:buFont typeface="Arial"/>
              <a:buNone/>
            </a:pPr>
            <a:r>
              <a:rPr lang="tr-TR" sz="2100">
                <a:solidFill>
                  <a:srgbClr val="4151CE"/>
                </a:solidFill>
                <a:latin typeface="Arial"/>
                <a:ea typeface="Arial"/>
                <a:cs typeface="Arial"/>
                <a:sym typeface="Arial"/>
              </a:rPr>
              <a:t>çeviklik avantajı sağlamaktadır. Scrum</a:t>
            </a:r>
            <a:endParaRPr sz="2100">
              <a:solidFill>
                <a:srgbClr val="4151CE"/>
              </a:solidFill>
              <a:latin typeface="Arial"/>
              <a:ea typeface="Arial"/>
              <a:cs typeface="Arial"/>
              <a:sym typeface="Arial"/>
            </a:endParaRPr>
          </a:p>
          <a:p>
            <a:pPr marL="360000" lvl="0" indent="0" algn="l" rtl="0">
              <a:spcBef>
                <a:spcPts val="0"/>
              </a:spcBef>
              <a:spcAft>
                <a:spcPts val="0"/>
              </a:spcAft>
              <a:buClr>
                <a:schemeClr val="dk1"/>
              </a:buClr>
              <a:buSzPts val="1100"/>
              <a:buFont typeface="Arial"/>
              <a:buNone/>
            </a:pPr>
            <a:r>
              <a:rPr lang="tr-TR" sz="2100">
                <a:solidFill>
                  <a:srgbClr val="4151CE"/>
                </a:solidFill>
                <a:latin typeface="Arial"/>
                <a:ea typeface="Arial"/>
                <a:cs typeface="Arial"/>
                <a:sym typeface="Arial"/>
              </a:rPr>
              <a:t>takımları ürün geliştirmeye başlarken Sprint</a:t>
            </a:r>
            <a:endParaRPr sz="2100">
              <a:solidFill>
                <a:srgbClr val="4151CE"/>
              </a:solidFill>
              <a:latin typeface="Arial"/>
              <a:ea typeface="Arial"/>
              <a:cs typeface="Arial"/>
              <a:sym typeface="Arial"/>
            </a:endParaRPr>
          </a:p>
          <a:p>
            <a:pPr marL="360000" lvl="0" indent="0" algn="l" rtl="0">
              <a:spcBef>
                <a:spcPts val="0"/>
              </a:spcBef>
              <a:spcAft>
                <a:spcPts val="0"/>
              </a:spcAft>
              <a:buClr>
                <a:schemeClr val="dk1"/>
              </a:buClr>
              <a:buSzPts val="1100"/>
              <a:buNone/>
            </a:pPr>
            <a:r>
              <a:rPr lang="tr-TR" sz="2100">
                <a:solidFill>
                  <a:srgbClr val="4151CE"/>
                </a:solidFill>
                <a:latin typeface="Arial"/>
                <a:ea typeface="Arial"/>
                <a:cs typeface="Arial"/>
                <a:sym typeface="Arial"/>
              </a:rPr>
              <a:t>sürelerini belirler, başlangıç ve bitiş gün ve</a:t>
            </a:r>
            <a:endParaRPr sz="2100">
              <a:solidFill>
                <a:srgbClr val="4151CE"/>
              </a:solidFill>
              <a:latin typeface="Arial"/>
              <a:ea typeface="Arial"/>
              <a:cs typeface="Arial"/>
              <a:sym typeface="Arial"/>
            </a:endParaRPr>
          </a:p>
          <a:p>
            <a:pPr marL="360000" lvl="0" indent="0" algn="l" rtl="0">
              <a:spcBef>
                <a:spcPts val="0"/>
              </a:spcBef>
              <a:spcAft>
                <a:spcPts val="0"/>
              </a:spcAft>
              <a:buClr>
                <a:schemeClr val="dk1"/>
              </a:buClr>
              <a:buSzPts val="1100"/>
              <a:buFont typeface="Arial"/>
              <a:buNone/>
            </a:pPr>
            <a:r>
              <a:rPr lang="tr-TR" sz="2100">
                <a:solidFill>
                  <a:srgbClr val="4151CE"/>
                </a:solidFill>
                <a:latin typeface="Arial"/>
                <a:ea typeface="Arial"/>
                <a:cs typeface="Arial"/>
                <a:sym typeface="Arial"/>
              </a:rPr>
              <a:t>saatlerine karar verirler, sonrasında da alınan bu karar doğrultusunda ara vermeksizin Sprint’leri koşmaya başlarlar.</a:t>
            </a:r>
            <a:endParaRPr sz="2100">
              <a:solidFill>
                <a:srgbClr val="4151CE"/>
              </a:solidFill>
              <a:latin typeface="Arial"/>
              <a:ea typeface="Arial"/>
              <a:cs typeface="Arial"/>
              <a:sym typeface="Arial"/>
            </a:endParaRPr>
          </a:p>
        </p:txBody>
      </p:sp>
      <p:pic>
        <p:nvPicPr>
          <p:cNvPr id="875" name="Google Shape;875;p119"/>
          <p:cNvPicPr preferRelativeResize="0"/>
          <p:nvPr/>
        </p:nvPicPr>
        <p:blipFill>
          <a:blip r:embed="rId4">
            <a:alphaModFix/>
          </a:blip>
          <a:stretch>
            <a:fillRect/>
          </a:stretch>
        </p:blipFill>
        <p:spPr>
          <a:xfrm>
            <a:off x="5617375" y="2124125"/>
            <a:ext cx="3291000" cy="1990800"/>
          </a:xfrm>
          <a:prstGeom prst="ellipse">
            <a:avLst/>
          </a:prstGeom>
          <a:noFill/>
          <a:ln>
            <a:noFill/>
          </a:ln>
        </p:spPr>
      </p:pic>
      <p:sp>
        <p:nvSpPr>
          <p:cNvPr id="876" name="Google Shape;876;p119"/>
          <p:cNvSpPr txBox="1">
            <a:spLocks noGrp="1"/>
          </p:cNvSpPr>
          <p:nvPr>
            <p:ph type="title"/>
          </p:nvPr>
        </p:nvSpPr>
        <p:spPr>
          <a:xfrm>
            <a:off x="0" y="0"/>
            <a:ext cx="9144000" cy="1890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3000" b="1">
                <a:solidFill>
                  <a:srgbClr val="9225A5"/>
                </a:solidFill>
                <a:latin typeface="Arial"/>
                <a:ea typeface="Arial"/>
                <a:cs typeface="Arial"/>
                <a:sym typeface="Arial"/>
              </a:rPr>
              <a:t>SCRUM PROJE YÖNETİM SÜRECİ</a:t>
            </a:r>
            <a:endParaRPr sz="3000" b="1">
              <a:solidFill>
                <a:srgbClr val="9225A5"/>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300" b="1">
                <a:solidFill>
                  <a:srgbClr val="990000"/>
                </a:solidFill>
                <a:latin typeface="Arial"/>
                <a:ea typeface="Arial"/>
                <a:cs typeface="Arial"/>
                <a:sym typeface="Arial"/>
              </a:rPr>
              <a:t>Süreci Oluşturan Parçalar</a:t>
            </a:r>
            <a:endParaRPr sz="2300" b="1">
              <a:solidFill>
                <a:srgbClr val="990000"/>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500" b="1">
                <a:solidFill>
                  <a:srgbClr val="E46C0A"/>
                </a:solidFill>
                <a:latin typeface="Arial"/>
                <a:ea typeface="Arial"/>
                <a:cs typeface="Arial"/>
                <a:sym typeface="Arial"/>
              </a:rPr>
              <a:t>SPRINT</a:t>
            </a:r>
            <a:r>
              <a:rPr lang="tr-TR" sz="2300">
                <a:solidFill>
                  <a:srgbClr val="E46C0A"/>
                </a:solidFill>
                <a:latin typeface="Arial"/>
                <a:ea typeface="Arial"/>
                <a:cs typeface="Arial"/>
                <a:sym typeface="Arial"/>
              </a:rPr>
              <a:t>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0"/>
        <p:cNvGrpSpPr/>
        <p:nvPr/>
      </p:nvGrpSpPr>
      <p:grpSpPr>
        <a:xfrm>
          <a:off x="0" y="0"/>
          <a:ext cx="0" cy="0"/>
          <a:chOff x="0" y="0"/>
          <a:chExt cx="0" cy="0"/>
        </a:xfrm>
      </p:grpSpPr>
      <p:sp>
        <p:nvSpPr>
          <p:cNvPr id="881" name="Google Shape;881;p120"/>
          <p:cNvSpPr txBox="1">
            <a:spLocks noGrp="1"/>
          </p:cNvSpPr>
          <p:nvPr>
            <p:ph type="title"/>
          </p:nvPr>
        </p:nvSpPr>
        <p:spPr>
          <a:xfrm>
            <a:off x="14000" y="-1"/>
            <a:ext cx="9144000" cy="2084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3000" b="1">
                <a:solidFill>
                  <a:srgbClr val="9225A5"/>
                </a:solidFill>
                <a:latin typeface="Arial"/>
                <a:ea typeface="Arial"/>
                <a:cs typeface="Arial"/>
                <a:sym typeface="Arial"/>
              </a:rPr>
              <a:t>AGILE METHODOLOGY</a:t>
            </a:r>
            <a:r>
              <a:rPr lang="tr-TR" sz="3459" b="1">
                <a:solidFill>
                  <a:srgbClr val="9225A5"/>
                </a:solidFill>
              </a:rPr>
              <a:t> </a:t>
            </a:r>
            <a:r>
              <a:rPr lang="tr-TR" sz="2500">
                <a:solidFill>
                  <a:srgbClr val="9225A5"/>
                </a:solidFill>
                <a:latin typeface="Arial"/>
                <a:ea typeface="Arial"/>
                <a:cs typeface="Arial"/>
                <a:sym typeface="Arial"/>
              </a:rPr>
              <a:t>(çevik)</a:t>
            </a:r>
            <a:endParaRPr sz="25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endParaRPr sz="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980000"/>
                </a:solidFill>
                <a:latin typeface="Arial"/>
                <a:ea typeface="Arial"/>
                <a:cs typeface="Arial"/>
                <a:sym typeface="Arial"/>
              </a:rPr>
              <a:t>SCRUM</a:t>
            </a:r>
            <a:endParaRPr sz="2500" b="1">
              <a:solidFill>
                <a:srgbClr val="980000"/>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endParaRPr sz="100" b="1">
              <a:solidFill>
                <a:srgbClr val="980000"/>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000" b="1">
                <a:solidFill>
                  <a:srgbClr val="E46C0A"/>
                </a:solidFill>
                <a:latin typeface="Arial"/>
                <a:ea typeface="Arial"/>
                <a:cs typeface="Arial"/>
                <a:sym typeface="Arial"/>
              </a:rPr>
              <a:t>Toplantılar</a:t>
            </a:r>
            <a:endParaRPr sz="2000" b="1">
              <a:solidFill>
                <a:srgbClr val="701C7F"/>
              </a:solidFill>
              <a:latin typeface="Arial"/>
              <a:ea typeface="Arial"/>
              <a:cs typeface="Arial"/>
              <a:sym typeface="Arial"/>
            </a:endParaRPr>
          </a:p>
        </p:txBody>
      </p:sp>
      <p:pic>
        <p:nvPicPr>
          <p:cNvPr id="882" name="Google Shape;882;p120"/>
          <p:cNvPicPr preferRelativeResize="0"/>
          <p:nvPr/>
        </p:nvPicPr>
        <p:blipFill>
          <a:blip r:embed="rId4">
            <a:alphaModFix/>
          </a:blip>
          <a:stretch>
            <a:fillRect/>
          </a:stretch>
        </p:blipFill>
        <p:spPr>
          <a:xfrm>
            <a:off x="184525" y="2084575"/>
            <a:ext cx="8776200" cy="2449200"/>
          </a:xfrm>
          <a:prstGeom prst="round2SameRect">
            <a:avLst>
              <a:gd name="adj1" fmla="val 50000"/>
              <a:gd name="adj2" fmla="val 0"/>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6"/>
        <p:cNvGrpSpPr/>
        <p:nvPr/>
      </p:nvGrpSpPr>
      <p:grpSpPr>
        <a:xfrm>
          <a:off x="0" y="0"/>
          <a:ext cx="0" cy="0"/>
          <a:chOff x="0" y="0"/>
          <a:chExt cx="0" cy="0"/>
        </a:xfrm>
      </p:grpSpPr>
      <p:pic>
        <p:nvPicPr>
          <p:cNvPr id="887" name="Google Shape;887;p121"/>
          <p:cNvPicPr preferRelativeResize="0"/>
          <p:nvPr/>
        </p:nvPicPr>
        <p:blipFill>
          <a:blip r:embed="rId4">
            <a:alphaModFix/>
          </a:blip>
          <a:stretch>
            <a:fillRect/>
          </a:stretch>
        </p:blipFill>
        <p:spPr>
          <a:xfrm>
            <a:off x="334450" y="1707925"/>
            <a:ext cx="4160700" cy="2415600"/>
          </a:xfrm>
          <a:prstGeom prst="roundRect">
            <a:avLst>
              <a:gd name="adj" fmla="val 16667"/>
            </a:avLst>
          </a:prstGeom>
          <a:noFill/>
          <a:ln>
            <a:noFill/>
          </a:ln>
        </p:spPr>
      </p:pic>
      <p:sp>
        <p:nvSpPr>
          <p:cNvPr id="888" name="Google Shape;888;p121"/>
          <p:cNvSpPr txBox="1"/>
          <p:nvPr/>
        </p:nvSpPr>
        <p:spPr>
          <a:xfrm>
            <a:off x="4495150" y="1632175"/>
            <a:ext cx="4648800" cy="286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tr-TR" sz="2000">
                <a:solidFill>
                  <a:srgbClr val="E06666"/>
                </a:solidFill>
              </a:rPr>
              <a:t>● </a:t>
            </a:r>
            <a:r>
              <a:rPr lang="tr-TR" sz="2000">
                <a:solidFill>
                  <a:srgbClr val="CC0000"/>
                </a:solidFill>
              </a:rPr>
              <a:t>Daily Scrum (Daily Stand Up)</a:t>
            </a:r>
            <a:endParaRPr sz="2000">
              <a:solidFill>
                <a:srgbClr val="CC0000"/>
              </a:solidFill>
            </a:endParaRPr>
          </a:p>
          <a:p>
            <a:pPr marL="0" lvl="0" indent="0" algn="l" rtl="0">
              <a:spcBef>
                <a:spcPts val="0"/>
              </a:spcBef>
              <a:spcAft>
                <a:spcPts val="0"/>
              </a:spcAft>
              <a:buClr>
                <a:schemeClr val="dk1"/>
              </a:buClr>
              <a:buSzPts val="1100"/>
              <a:buFont typeface="Arial"/>
              <a:buNone/>
            </a:pPr>
            <a:r>
              <a:rPr lang="tr-TR" sz="2000">
                <a:solidFill>
                  <a:srgbClr val="EA9999"/>
                </a:solidFill>
              </a:rPr>
              <a:t>    </a:t>
            </a:r>
            <a:r>
              <a:rPr lang="tr-TR" sz="2000">
                <a:solidFill>
                  <a:srgbClr val="4151CE"/>
                </a:solidFill>
              </a:rPr>
              <a:t>(Günlük Scrum Toplantısı)</a:t>
            </a:r>
            <a:endParaRPr sz="2000">
              <a:solidFill>
                <a:srgbClr val="4151CE"/>
              </a:solidFill>
            </a:endParaRPr>
          </a:p>
          <a:p>
            <a:pPr marL="0" lvl="0" indent="0" algn="l" rtl="0">
              <a:spcBef>
                <a:spcPts val="0"/>
              </a:spcBef>
              <a:spcAft>
                <a:spcPts val="0"/>
              </a:spcAft>
              <a:buNone/>
            </a:pPr>
            <a:r>
              <a:rPr lang="tr-TR" sz="2000">
                <a:solidFill>
                  <a:srgbClr val="E06666"/>
                </a:solidFill>
              </a:rPr>
              <a:t>● </a:t>
            </a:r>
            <a:r>
              <a:rPr lang="tr-TR" sz="2000">
                <a:solidFill>
                  <a:srgbClr val="CC0000"/>
                </a:solidFill>
              </a:rPr>
              <a:t>Sprint Planning </a:t>
            </a:r>
            <a:endParaRPr sz="2000">
              <a:solidFill>
                <a:srgbClr val="CC0000"/>
              </a:solidFill>
            </a:endParaRPr>
          </a:p>
          <a:p>
            <a:pPr marL="0" lvl="0" indent="0" algn="l" rtl="0">
              <a:spcBef>
                <a:spcPts val="0"/>
              </a:spcBef>
              <a:spcAft>
                <a:spcPts val="0"/>
              </a:spcAft>
              <a:buClr>
                <a:schemeClr val="dk1"/>
              </a:buClr>
              <a:buSzPts val="1100"/>
              <a:buFont typeface="Arial"/>
              <a:buNone/>
            </a:pPr>
            <a:r>
              <a:rPr lang="tr-TR" sz="2000"/>
              <a:t>   </a:t>
            </a:r>
            <a:r>
              <a:rPr lang="tr-TR" sz="2000">
                <a:solidFill>
                  <a:srgbClr val="4151CE"/>
                </a:solidFill>
              </a:rPr>
              <a:t>(Sprint Planlama)</a:t>
            </a:r>
            <a:endParaRPr sz="2000">
              <a:solidFill>
                <a:srgbClr val="4151CE"/>
              </a:solidFill>
            </a:endParaRPr>
          </a:p>
          <a:p>
            <a:pPr marL="0" lvl="0" indent="0" algn="l" rtl="0">
              <a:spcBef>
                <a:spcPts val="0"/>
              </a:spcBef>
              <a:spcAft>
                <a:spcPts val="0"/>
              </a:spcAft>
              <a:buNone/>
            </a:pPr>
            <a:r>
              <a:rPr lang="tr-TR" sz="2000">
                <a:solidFill>
                  <a:srgbClr val="E06666"/>
                </a:solidFill>
              </a:rPr>
              <a:t>● </a:t>
            </a:r>
            <a:r>
              <a:rPr lang="tr-TR" sz="2000">
                <a:solidFill>
                  <a:srgbClr val="CC0000"/>
                </a:solidFill>
              </a:rPr>
              <a:t>Sprint Review</a:t>
            </a:r>
            <a:r>
              <a:rPr lang="tr-TR" sz="2000"/>
              <a:t> </a:t>
            </a:r>
            <a:endParaRPr sz="2000"/>
          </a:p>
          <a:p>
            <a:pPr marL="0" lvl="0" indent="0" algn="l" rtl="0">
              <a:spcBef>
                <a:spcPts val="0"/>
              </a:spcBef>
              <a:spcAft>
                <a:spcPts val="0"/>
              </a:spcAft>
              <a:buClr>
                <a:schemeClr val="dk1"/>
              </a:buClr>
              <a:buSzPts val="1100"/>
              <a:buFont typeface="Arial"/>
              <a:buNone/>
            </a:pPr>
            <a:r>
              <a:rPr lang="tr-TR" sz="2000">
                <a:solidFill>
                  <a:srgbClr val="4151CE"/>
                </a:solidFill>
              </a:rPr>
              <a:t>   (Sprint İnceleme)</a:t>
            </a:r>
            <a:endParaRPr sz="2000">
              <a:solidFill>
                <a:srgbClr val="4151CE"/>
              </a:solidFill>
            </a:endParaRPr>
          </a:p>
          <a:p>
            <a:pPr marL="0" lvl="0" indent="0" algn="l" rtl="0">
              <a:spcBef>
                <a:spcPts val="0"/>
              </a:spcBef>
              <a:spcAft>
                <a:spcPts val="0"/>
              </a:spcAft>
              <a:buClr>
                <a:schemeClr val="dk1"/>
              </a:buClr>
              <a:buSzPts val="1100"/>
              <a:buFont typeface="Arial"/>
              <a:buNone/>
            </a:pPr>
            <a:r>
              <a:rPr lang="tr-TR" sz="2000">
                <a:solidFill>
                  <a:srgbClr val="E06666"/>
                </a:solidFill>
              </a:rPr>
              <a:t>● </a:t>
            </a:r>
            <a:r>
              <a:rPr lang="tr-TR" sz="2000">
                <a:solidFill>
                  <a:srgbClr val="CC0000"/>
                </a:solidFill>
              </a:rPr>
              <a:t>Sprint Retrospective</a:t>
            </a:r>
            <a:endParaRPr sz="2000">
              <a:solidFill>
                <a:srgbClr val="CC0000"/>
              </a:solidFill>
            </a:endParaRPr>
          </a:p>
          <a:p>
            <a:pPr marL="0" lvl="0" indent="0" algn="l" rtl="0">
              <a:spcBef>
                <a:spcPts val="0"/>
              </a:spcBef>
              <a:spcAft>
                <a:spcPts val="0"/>
              </a:spcAft>
              <a:buClr>
                <a:schemeClr val="dk1"/>
              </a:buClr>
              <a:buSzPts val="1100"/>
              <a:buFont typeface="Arial"/>
              <a:buNone/>
            </a:pPr>
            <a:r>
              <a:rPr lang="tr-TR" sz="2000">
                <a:solidFill>
                  <a:srgbClr val="4151CE"/>
                </a:solidFill>
              </a:rPr>
              <a:t>   (Geriye Dönük Sprint Değerlendirme)</a:t>
            </a:r>
            <a:endParaRPr sz="2000">
              <a:solidFill>
                <a:srgbClr val="4151CE"/>
              </a:solidFill>
            </a:endParaRPr>
          </a:p>
          <a:p>
            <a:pPr marL="0" lvl="0" indent="0" algn="l" rtl="0">
              <a:spcBef>
                <a:spcPts val="0"/>
              </a:spcBef>
              <a:spcAft>
                <a:spcPts val="0"/>
              </a:spcAft>
              <a:buNone/>
            </a:pPr>
            <a:endParaRPr>
              <a:latin typeface="Calibri"/>
              <a:ea typeface="Calibri"/>
              <a:cs typeface="Calibri"/>
              <a:sym typeface="Calibri"/>
            </a:endParaRPr>
          </a:p>
        </p:txBody>
      </p:sp>
      <p:sp>
        <p:nvSpPr>
          <p:cNvPr id="889" name="Google Shape;889;p121"/>
          <p:cNvSpPr txBox="1">
            <a:spLocks noGrp="1"/>
          </p:cNvSpPr>
          <p:nvPr>
            <p:ph type="title"/>
          </p:nvPr>
        </p:nvSpPr>
        <p:spPr>
          <a:xfrm>
            <a:off x="14000" y="0"/>
            <a:ext cx="9144000" cy="1407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3000" b="1">
                <a:solidFill>
                  <a:srgbClr val="9225A5"/>
                </a:solidFill>
                <a:latin typeface="Arial"/>
                <a:ea typeface="Arial"/>
                <a:cs typeface="Arial"/>
                <a:sym typeface="Arial"/>
              </a:rPr>
              <a:t>AGILE METHODOLOGY</a:t>
            </a:r>
            <a:r>
              <a:rPr lang="tr-TR" sz="3459" b="1">
                <a:solidFill>
                  <a:srgbClr val="9225A5"/>
                </a:solidFill>
              </a:rPr>
              <a:t> </a:t>
            </a:r>
            <a:r>
              <a:rPr lang="tr-TR" sz="2500">
                <a:solidFill>
                  <a:srgbClr val="9225A5"/>
                </a:solidFill>
                <a:latin typeface="Arial"/>
                <a:ea typeface="Arial"/>
                <a:cs typeface="Arial"/>
                <a:sym typeface="Arial"/>
              </a:rPr>
              <a:t>(çevik)</a:t>
            </a:r>
            <a:endParaRPr sz="25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endParaRPr sz="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980000"/>
                </a:solidFill>
                <a:latin typeface="Arial"/>
                <a:ea typeface="Arial"/>
                <a:cs typeface="Arial"/>
                <a:sym typeface="Arial"/>
              </a:rPr>
              <a:t>SCRUM</a:t>
            </a:r>
            <a:endParaRPr sz="2500" b="1">
              <a:solidFill>
                <a:srgbClr val="980000"/>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endParaRPr sz="100" b="1">
              <a:solidFill>
                <a:srgbClr val="980000"/>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000" b="1">
                <a:solidFill>
                  <a:srgbClr val="E46C0A"/>
                </a:solidFill>
                <a:latin typeface="Arial"/>
                <a:ea typeface="Arial"/>
                <a:cs typeface="Arial"/>
                <a:sym typeface="Arial"/>
              </a:rPr>
              <a:t>Toplantılar</a:t>
            </a:r>
            <a:endParaRPr sz="2000" b="1">
              <a:solidFill>
                <a:srgbClr val="701C7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457200" y="541210"/>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7030A0"/>
                </a:solidFill>
              </a:rPr>
              <a:t>Software Hatalarının Sonuçları</a:t>
            </a:r>
            <a:endParaRPr b="1">
              <a:solidFill>
                <a:srgbClr val="7030A0"/>
              </a:solidFill>
            </a:endParaRPr>
          </a:p>
        </p:txBody>
      </p:sp>
      <p:sp>
        <p:nvSpPr>
          <p:cNvPr id="152" name="Google Shape;152;p23"/>
          <p:cNvSpPr txBox="1">
            <a:spLocks noGrp="1"/>
          </p:cNvSpPr>
          <p:nvPr>
            <p:ph type="body" idx="1"/>
          </p:nvPr>
        </p:nvSpPr>
        <p:spPr>
          <a:xfrm>
            <a:off x="363550" y="1200150"/>
            <a:ext cx="8444400" cy="3394500"/>
          </a:xfrm>
          <a:prstGeom prst="rect">
            <a:avLst/>
          </a:prstGeom>
          <a:noFill/>
          <a:ln>
            <a:noFill/>
          </a:ln>
        </p:spPr>
        <p:txBody>
          <a:bodyPr spcFirstLastPara="1" wrap="square" lIns="91425" tIns="45700" rIns="91425" bIns="45700" anchor="ctr" anchorCtr="0">
            <a:normAutofit fontScale="85000" lnSpcReduction="10000"/>
          </a:bodyPr>
          <a:lstStyle/>
          <a:p>
            <a:pPr marL="342900" lvl="0" indent="-139700" algn="just" rtl="0">
              <a:spcBef>
                <a:spcPts val="0"/>
              </a:spcBef>
              <a:spcAft>
                <a:spcPts val="0"/>
              </a:spcAft>
              <a:buClr>
                <a:schemeClr val="dk1"/>
              </a:buClr>
              <a:buSzPct val="34375"/>
              <a:buNone/>
            </a:pPr>
            <a:r>
              <a:rPr lang="tr-TR"/>
              <a:t>     </a:t>
            </a:r>
            <a:r>
              <a:rPr lang="tr-TR">
                <a:solidFill>
                  <a:srgbClr val="4151CE"/>
                </a:solidFill>
              </a:rPr>
              <a:t> </a:t>
            </a:r>
            <a:r>
              <a:rPr lang="tr-TR" sz="2700">
                <a:solidFill>
                  <a:srgbClr val="4151CE"/>
                </a:solidFill>
                <a:latin typeface="Arial"/>
                <a:ea typeface="Arial"/>
                <a:cs typeface="Arial"/>
                <a:sym typeface="Arial"/>
              </a:rPr>
              <a:t>Mars Climate Orbiter Hatası (23 Eylül 1999): Gezegenler arası ilk iklim uydusu olarak 1997’de fırlatıldı. Mars Orbiter, 1999’da Mars’ın yörüngesinde kayboldu. Kazanın yazılımda kullanılan İngiliz ölçü birimlerinin metrik sisteme yanlış çevrilmesinden kaynaklandığı belirtildi. NASA'da bir ekip hesaplarında İngiliz ölçü birimini (inç) kullanırken, projeye katılan diğer ekip ise metrik (cm) sistemi kullanmıştı. 125 milyon dolarlık uydunun yörüngeye sabitlenmeye çalışırken Mars’a olması gerekenden daha fazla yaklaşarak imha olduğu düşünülüyor.</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3"/>
        <p:cNvGrpSpPr/>
        <p:nvPr/>
      </p:nvGrpSpPr>
      <p:grpSpPr>
        <a:xfrm>
          <a:off x="0" y="0"/>
          <a:ext cx="0" cy="0"/>
          <a:chOff x="0" y="0"/>
          <a:chExt cx="0" cy="0"/>
        </a:xfrm>
      </p:grpSpPr>
      <p:sp>
        <p:nvSpPr>
          <p:cNvPr id="894" name="Google Shape;894;p122"/>
          <p:cNvSpPr txBox="1">
            <a:spLocks noGrp="1"/>
          </p:cNvSpPr>
          <p:nvPr>
            <p:ph type="body" idx="1"/>
          </p:nvPr>
        </p:nvSpPr>
        <p:spPr>
          <a:xfrm>
            <a:off x="126750" y="1499225"/>
            <a:ext cx="8890500" cy="3417300"/>
          </a:xfrm>
          <a:prstGeom prst="rect">
            <a:avLst/>
          </a:prstGeom>
          <a:noFill/>
          <a:ln>
            <a:noFill/>
          </a:ln>
        </p:spPr>
        <p:txBody>
          <a:bodyPr spcFirstLastPara="1" wrap="square" lIns="91425" tIns="45700" rIns="91425" bIns="45700" anchor="t" anchorCtr="0">
            <a:noAutofit/>
          </a:bodyPr>
          <a:lstStyle/>
          <a:p>
            <a:pPr marL="360000" marR="3846346" lvl="0" indent="0" algn="l" rtl="0">
              <a:spcBef>
                <a:spcPts val="0"/>
              </a:spcBef>
              <a:spcAft>
                <a:spcPts val="0"/>
              </a:spcAft>
              <a:buClr>
                <a:schemeClr val="dk1"/>
              </a:buClr>
              <a:buSzPts val="1100"/>
              <a:buFont typeface="Arial"/>
              <a:buNone/>
            </a:pPr>
            <a:r>
              <a:rPr lang="tr-TR" sz="1874" b="1">
                <a:solidFill>
                  <a:srgbClr val="4151CE"/>
                </a:solidFill>
                <a:latin typeface="Arial"/>
                <a:ea typeface="Arial"/>
                <a:cs typeface="Arial"/>
                <a:sym typeface="Arial"/>
              </a:rPr>
              <a:t>Her Sprint'i başlatan toplantıdır.</a:t>
            </a:r>
            <a:endParaRPr sz="1874" b="1">
              <a:solidFill>
                <a:srgbClr val="4151CE"/>
              </a:solidFill>
              <a:latin typeface="Arial"/>
              <a:ea typeface="Arial"/>
              <a:cs typeface="Arial"/>
              <a:sym typeface="Arial"/>
            </a:endParaRPr>
          </a:p>
          <a:p>
            <a:pPr marL="360000" marR="3846346" lvl="0" indent="0" algn="l" rtl="0">
              <a:spcBef>
                <a:spcPts val="0"/>
              </a:spcBef>
              <a:spcAft>
                <a:spcPts val="0"/>
              </a:spcAft>
              <a:buClr>
                <a:schemeClr val="dk1"/>
              </a:buClr>
              <a:buSzPts val="1100"/>
              <a:buNone/>
            </a:pPr>
            <a:endParaRPr sz="774">
              <a:solidFill>
                <a:srgbClr val="4151CE"/>
              </a:solidFill>
              <a:latin typeface="Arial"/>
              <a:ea typeface="Arial"/>
              <a:cs typeface="Arial"/>
              <a:sym typeface="Arial"/>
            </a:endParaRPr>
          </a:p>
          <a:p>
            <a:pPr marL="360000" marR="3846346" lvl="0" indent="0" algn="l" rtl="0">
              <a:spcBef>
                <a:spcPts val="0"/>
              </a:spcBef>
              <a:spcAft>
                <a:spcPts val="0"/>
              </a:spcAft>
              <a:buClr>
                <a:schemeClr val="dk1"/>
              </a:buClr>
              <a:buSzPts val="1100"/>
              <a:buNone/>
            </a:pPr>
            <a:r>
              <a:rPr lang="tr-TR" sz="1874">
                <a:solidFill>
                  <a:srgbClr val="E46C0A"/>
                </a:solidFill>
                <a:latin typeface="Arial"/>
                <a:ea typeface="Arial"/>
                <a:cs typeface="Arial"/>
                <a:sym typeface="Arial"/>
              </a:rPr>
              <a:t>● </a:t>
            </a:r>
            <a:r>
              <a:rPr lang="tr-TR" sz="1874">
                <a:solidFill>
                  <a:srgbClr val="4151CE"/>
                </a:solidFill>
                <a:latin typeface="Arial"/>
                <a:ea typeface="Arial"/>
                <a:cs typeface="Arial"/>
                <a:sym typeface="Arial"/>
              </a:rPr>
              <a:t>Product Owner ve Development ekibinin Sprint'e hangi Ürün İş Listesi Öğelerinin (PBI'ler) dahil edileceğini tartıştığı yerdir.</a:t>
            </a:r>
            <a:endParaRPr sz="1874">
              <a:solidFill>
                <a:srgbClr val="4151CE"/>
              </a:solidFill>
              <a:latin typeface="Arial"/>
              <a:ea typeface="Arial"/>
              <a:cs typeface="Arial"/>
              <a:sym typeface="Arial"/>
            </a:endParaRPr>
          </a:p>
          <a:p>
            <a:pPr marL="360000" marR="3846346" lvl="0" indent="0" algn="l" rtl="0">
              <a:spcBef>
                <a:spcPts val="0"/>
              </a:spcBef>
              <a:spcAft>
                <a:spcPts val="0"/>
              </a:spcAft>
              <a:buClr>
                <a:schemeClr val="dk1"/>
              </a:buClr>
              <a:buSzPts val="1100"/>
              <a:buNone/>
            </a:pPr>
            <a:endParaRPr sz="774">
              <a:solidFill>
                <a:srgbClr val="4151CE"/>
              </a:solidFill>
              <a:latin typeface="Arial"/>
              <a:ea typeface="Arial"/>
              <a:cs typeface="Arial"/>
              <a:sym typeface="Arial"/>
            </a:endParaRPr>
          </a:p>
          <a:p>
            <a:pPr marL="360000" marR="3846346" lvl="0" indent="0" algn="l" rtl="0">
              <a:spcBef>
                <a:spcPts val="0"/>
              </a:spcBef>
              <a:spcAft>
                <a:spcPts val="0"/>
              </a:spcAft>
              <a:buClr>
                <a:schemeClr val="dk1"/>
              </a:buClr>
              <a:buSzPts val="1100"/>
              <a:buFont typeface="Arial"/>
              <a:buNone/>
            </a:pPr>
            <a:r>
              <a:rPr lang="tr-TR" sz="1874">
                <a:solidFill>
                  <a:srgbClr val="E46C0A"/>
                </a:solidFill>
                <a:latin typeface="Arial"/>
                <a:ea typeface="Arial"/>
                <a:cs typeface="Arial"/>
                <a:sym typeface="Arial"/>
              </a:rPr>
              <a:t>●</a:t>
            </a:r>
            <a:r>
              <a:rPr lang="tr-TR" sz="1874">
                <a:solidFill>
                  <a:srgbClr val="4151CE"/>
                </a:solidFill>
                <a:latin typeface="Arial"/>
                <a:ea typeface="Arial"/>
                <a:cs typeface="Arial"/>
                <a:sym typeface="Arial"/>
              </a:rPr>
              <a:t> Product Owner Sprint'e potansiyel olarak dahil edilmek üzere her PBI'ya öncelik verme hakkına sahip olsa da, Development Team yanıt vermeye, sorunları gündeme getirmeye ve gerektiğinde geri itmeye teşvik edilir.</a:t>
            </a:r>
            <a:endParaRPr sz="2500">
              <a:solidFill>
                <a:srgbClr val="4151CE"/>
              </a:solidFill>
              <a:latin typeface="Arial"/>
              <a:ea typeface="Arial"/>
              <a:cs typeface="Arial"/>
              <a:sym typeface="Arial"/>
            </a:endParaRPr>
          </a:p>
        </p:txBody>
      </p:sp>
      <p:pic>
        <p:nvPicPr>
          <p:cNvPr id="895" name="Google Shape;895;p122"/>
          <p:cNvPicPr preferRelativeResize="0"/>
          <p:nvPr/>
        </p:nvPicPr>
        <p:blipFill rotWithShape="1">
          <a:blip r:embed="rId4">
            <a:alphaModFix/>
          </a:blip>
          <a:srcRect l="8966" t="10105" r="6758" b="6858"/>
          <a:stretch/>
        </p:blipFill>
        <p:spPr>
          <a:xfrm>
            <a:off x="5188850" y="2111761"/>
            <a:ext cx="3828400" cy="1916375"/>
          </a:xfrm>
          <a:prstGeom prst="rect">
            <a:avLst/>
          </a:prstGeom>
          <a:noFill/>
          <a:ln>
            <a:noFill/>
          </a:ln>
        </p:spPr>
      </p:pic>
      <p:sp>
        <p:nvSpPr>
          <p:cNvPr id="896" name="Google Shape;896;p122"/>
          <p:cNvSpPr txBox="1">
            <a:spLocks noGrp="1"/>
          </p:cNvSpPr>
          <p:nvPr>
            <p:ph type="title"/>
          </p:nvPr>
        </p:nvSpPr>
        <p:spPr>
          <a:xfrm>
            <a:off x="14000" y="0"/>
            <a:ext cx="9144000" cy="1407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3000" b="1">
                <a:solidFill>
                  <a:srgbClr val="9225A5"/>
                </a:solidFill>
                <a:latin typeface="Arial"/>
                <a:ea typeface="Arial"/>
                <a:cs typeface="Arial"/>
                <a:sym typeface="Arial"/>
              </a:rPr>
              <a:t>AGILE METHODOLOGY</a:t>
            </a:r>
            <a:r>
              <a:rPr lang="tr-TR" sz="3459" b="1">
                <a:solidFill>
                  <a:srgbClr val="9225A5"/>
                </a:solidFill>
              </a:rPr>
              <a:t> </a:t>
            </a:r>
            <a:r>
              <a:rPr lang="tr-TR" sz="2500">
                <a:solidFill>
                  <a:srgbClr val="9225A5"/>
                </a:solidFill>
                <a:latin typeface="Arial"/>
                <a:ea typeface="Arial"/>
                <a:cs typeface="Arial"/>
                <a:sym typeface="Arial"/>
              </a:rPr>
              <a:t>(çevik)</a:t>
            </a:r>
            <a:endParaRPr sz="25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endParaRPr sz="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980000"/>
                </a:solidFill>
                <a:latin typeface="Arial"/>
                <a:ea typeface="Arial"/>
                <a:cs typeface="Arial"/>
                <a:sym typeface="Arial"/>
              </a:rPr>
              <a:t>SCRUM</a:t>
            </a:r>
            <a:endParaRPr sz="2500" b="1">
              <a:solidFill>
                <a:srgbClr val="980000"/>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endParaRPr sz="100" b="1">
              <a:solidFill>
                <a:srgbClr val="980000"/>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000" b="1">
                <a:solidFill>
                  <a:srgbClr val="E46C0A"/>
                </a:solidFill>
                <a:latin typeface="Arial"/>
                <a:ea typeface="Arial"/>
                <a:cs typeface="Arial"/>
                <a:sym typeface="Arial"/>
              </a:rPr>
              <a:t>Toplantılar / Sprint Planning</a:t>
            </a:r>
            <a:endParaRPr sz="2000" b="1">
              <a:solidFill>
                <a:srgbClr val="701C7F"/>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0"/>
        <p:cNvGrpSpPr/>
        <p:nvPr/>
      </p:nvGrpSpPr>
      <p:grpSpPr>
        <a:xfrm>
          <a:off x="0" y="0"/>
          <a:ext cx="0" cy="0"/>
          <a:chOff x="0" y="0"/>
          <a:chExt cx="0" cy="0"/>
        </a:xfrm>
      </p:grpSpPr>
      <p:sp>
        <p:nvSpPr>
          <p:cNvPr id="901" name="Google Shape;901;p123"/>
          <p:cNvSpPr txBox="1">
            <a:spLocks noGrp="1"/>
          </p:cNvSpPr>
          <p:nvPr>
            <p:ph type="body" idx="1"/>
          </p:nvPr>
        </p:nvSpPr>
        <p:spPr>
          <a:xfrm>
            <a:off x="132200" y="1476150"/>
            <a:ext cx="8890500" cy="3581100"/>
          </a:xfrm>
          <a:prstGeom prst="rect">
            <a:avLst/>
          </a:prstGeom>
          <a:noFill/>
          <a:ln>
            <a:noFill/>
          </a:ln>
        </p:spPr>
        <p:txBody>
          <a:bodyPr spcFirstLastPara="1" wrap="square" lIns="91425" tIns="45700" rIns="91425" bIns="45700" anchor="t" anchorCtr="0">
            <a:normAutofit/>
          </a:bodyPr>
          <a:lstStyle/>
          <a:p>
            <a:pPr marL="360000" marR="427046" lvl="0" indent="179999" algn="l" rtl="0">
              <a:spcBef>
                <a:spcPts val="0"/>
              </a:spcBef>
              <a:spcAft>
                <a:spcPts val="0"/>
              </a:spcAft>
              <a:buClr>
                <a:schemeClr val="dk1"/>
              </a:buClr>
              <a:buSzPts val="1100"/>
              <a:buNone/>
            </a:pPr>
            <a:r>
              <a:rPr lang="tr-TR" sz="1874" b="1">
                <a:solidFill>
                  <a:srgbClr val="4151CE"/>
                </a:solidFill>
                <a:latin typeface="Arial"/>
                <a:ea typeface="Arial"/>
                <a:cs typeface="Arial"/>
                <a:sym typeface="Arial"/>
              </a:rPr>
              <a:t>Sprint Planlama Toplantısının amacı, herkesin kabul ettiği gerçekçi ve ulaşılabilir bir Sprint Hedefi ve Sprint İş Listesi elde etmektir. </a:t>
            </a:r>
            <a:r>
              <a:rPr lang="tr-TR" sz="2000">
                <a:solidFill>
                  <a:srgbClr val="BE2F22"/>
                </a:solidFill>
                <a:latin typeface="Arial"/>
                <a:ea typeface="Arial"/>
                <a:cs typeface="Arial"/>
                <a:sym typeface="Arial"/>
              </a:rPr>
              <a:t> </a:t>
            </a:r>
            <a:r>
              <a:rPr lang="tr-TR" sz="2200">
                <a:solidFill>
                  <a:srgbClr val="BE2F22"/>
                </a:solidFill>
                <a:latin typeface="Arial"/>
                <a:ea typeface="Arial"/>
                <a:cs typeface="Arial"/>
                <a:sym typeface="Arial"/>
              </a:rPr>
              <a:t>  </a:t>
            </a:r>
            <a:r>
              <a:rPr lang="tr-TR" sz="2200">
                <a:solidFill>
                  <a:srgbClr val="9225A5"/>
                </a:solidFill>
                <a:latin typeface="Arial"/>
                <a:ea typeface="Arial"/>
                <a:cs typeface="Arial"/>
                <a:sym typeface="Arial"/>
              </a:rPr>
              <a:t> </a:t>
            </a:r>
            <a:r>
              <a:rPr lang="tr-TR" sz="2200">
                <a:solidFill>
                  <a:srgbClr val="4151CE"/>
                </a:solidFill>
                <a:latin typeface="Arial"/>
                <a:ea typeface="Arial"/>
                <a:cs typeface="Arial"/>
                <a:sym typeface="Arial"/>
              </a:rPr>
              <a:t>                                                                     </a:t>
            </a:r>
            <a:endParaRPr sz="2200">
              <a:solidFill>
                <a:srgbClr val="4151CE"/>
              </a:solidFill>
              <a:latin typeface="Arial"/>
              <a:ea typeface="Arial"/>
              <a:cs typeface="Arial"/>
              <a:sym typeface="Arial"/>
            </a:endParaRPr>
          </a:p>
          <a:p>
            <a:pPr marL="360000" marR="427046" lvl="0" indent="179999" algn="l" rtl="0">
              <a:spcBef>
                <a:spcPts val="0"/>
              </a:spcBef>
              <a:spcAft>
                <a:spcPts val="0"/>
              </a:spcAft>
              <a:buClr>
                <a:schemeClr val="dk1"/>
              </a:buClr>
              <a:buSzPts val="1100"/>
              <a:buNone/>
            </a:pPr>
            <a:endParaRPr sz="400">
              <a:solidFill>
                <a:srgbClr val="4151CE"/>
              </a:solidFill>
              <a:latin typeface="Arial"/>
              <a:ea typeface="Arial"/>
              <a:cs typeface="Arial"/>
              <a:sym typeface="Arial"/>
            </a:endParaRPr>
          </a:p>
          <a:p>
            <a:pPr marL="360000" marR="3667046" lvl="0" indent="0" algn="l" rtl="0">
              <a:spcBef>
                <a:spcPts val="0"/>
              </a:spcBef>
              <a:spcAft>
                <a:spcPts val="0"/>
              </a:spcAft>
              <a:buClr>
                <a:schemeClr val="dk1"/>
              </a:buClr>
              <a:buSzPts val="1100"/>
              <a:buFont typeface="Arial"/>
              <a:buNone/>
            </a:pPr>
            <a:r>
              <a:rPr lang="tr-TR" sz="1900">
                <a:solidFill>
                  <a:srgbClr val="4151CE"/>
                </a:solidFill>
                <a:latin typeface="Arial"/>
                <a:ea typeface="Arial"/>
                <a:cs typeface="Arial"/>
                <a:sym typeface="Arial"/>
              </a:rPr>
              <a:t>Sprint Planlamada şu sorulara cevap verilir;</a:t>
            </a:r>
            <a:endParaRPr sz="1900">
              <a:solidFill>
                <a:srgbClr val="4151CE"/>
              </a:solidFill>
              <a:latin typeface="Arial"/>
              <a:ea typeface="Arial"/>
              <a:cs typeface="Arial"/>
              <a:sym typeface="Arial"/>
            </a:endParaRPr>
          </a:p>
          <a:p>
            <a:pPr marL="360000" marR="3667046" lvl="0" indent="0" algn="l" rtl="0">
              <a:spcBef>
                <a:spcPts val="0"/>
              </a:spcBef>
              <a:spcAft>
                <a:spcPts val="0"/>
              </a:spcAft>
              <a:buClr>
                <a:schemeClr val="dk1"/>
              </a:buClr>
              <a:buSzPts val="1100"/>
              <a:buFont typeface="Arial"/>
              <a:buNone/>
            </a:pPr>
            <a:r>
              <a:rPr lang="tr-TR" sz="1800" b="1">
                <a:solidFill>
                  <a:srgbClr val="E46C0A"/>
                </a:solidFill>
                <a:latin typeface="Arial"/>
                <a:ea typeface="Arial"/>
                <a:cs typeface="Arial"/>
                <a:sym typeface="Arial"/>
              </a:rPr>
              <a:t>1)</a:t>
            </a:r>
            <a:r>
              <a:rPr lang="tr-TR" sz="1800">
                <a:solidFill>
                  <a:srgbClr val="4151CE"/>
                </a:solidFill>
                <a:latin typeface="Arial"/>
                <a:ea typeface="Arial"/>
                <a:cs typeface="Arial"/>
                <a:sym typeface="Arial"/>
              </a:rPr>
              <a:t> Başlayan Sprint'te task olarak ne teslim edilebilir? </a:t>
            </a:r>
            <a:r>
              <a:rPr lang="tr-TR" sz="1800" b="1">
                <a:solidFill>
                  <a:srgbClr val="4151CE"/>
                </a:solidFill>
                <a:latin typeface="Arial"/>
                <a:ea typeface="Arial"/>
                <a:cs typeface="Arial"/>
                <a:sym typeface="Arial"/>
              </a:rPr>
              <a:t>(Ne Yapacağız?)</a:t>
            </a:r>
            <a:endParaRPr sz="1800" b="1">
              <a:solidFill>
                <a:srgbClr val="4151CE"/>
              </a:solidFill>
              <a:latin typeface="Arial"/>
              <a:ea typeface="Arial"/>
              <a:cs typeface="Arial"/>
              <a:sym typeface="Arial"/>
            </a:endParaRPr>
          </a:p>
          <a:p>
            <a:pPr marL="360000" marR="3667046" lvl="0" indent="0" algn="l" rtl="0">
              <a:spcBef>
                <a:spcPts val="0"/>
              </a:spcBef>
              <a:spcAft>
                <a:spcPts val="0"/>
              </a:spcAft>
              <a:buClr>
                <a:schemeClr val="dk1"/>
              </a:buClr>
              <a:buSzPts val="1100"/>
              <a:buFont typeface="Arial"/>
              <a:buNone/>
            </a:pPr>
            <a:r>
              <a:rPr lang="tr-TR" sz="1800" b="1">
                <a:solidFill>
                  <a:srgbClr val="E46C0A"/>
                </a:solidFill>
                <a:latin typeface="Arial"/>
                <a:ea typeface="Arial"/>
                <a:cs typeface="Arial"/>
                <a:sym typeface="Arial"/>
              </a:rPr>
              <a:t>2)</a:t>
            </a:r>
            <a:r>
              <a:rPr lang="tr-TR" sz="1800">
                <a:solidFill>
                  <a:srgbClr val="4151CE"/>
                </a:solidFill>
                <a:latin typeface="Arial"/>
                <a:ea typeface="Arial"/>
                <a:cs typeface="Arial"/>
                <a:sym typeface="Arial"/>
              </a:rPr>
              <a:t> Uygulamayı teslim etmek için gerekli olan iş nasıl başarılacak? </a:t>
            </a:r>
            <a:r>
              <a:rPr lang="tr-TR" sz="1800" b="1">
                <a:solidFill>
                  <a:srgbClr val="4151CE"/>
                </a:solidFill>
                <a:latin typeface="Arial"/>
                <a:ea typeface="Arial"/>
                <a:cs typeface="Arial"/>
                <a:sym typeface="Arial"/>
              </a:rPr>
              <a:t>(Nasıl Yapacağız?)</a:t>
            </a:r>
            <a:endParaRPr sz="1800">
              <a:solidFill>
                <a:srgbClr val="4151CE"/>
              </a:solidFill>
              <a:latin typeface="Arial"/>
              <a:ea typeface="Arial"/>
              <a:cs typeface="Arial"/>
              <a:sym typeface="Arial"/>
            </a:endParaRPr>
          </a:p>
          <a:p>
            <a:pPr marL="360000" marR="3667046" lvl="0" indent="0" algn="l" rtl="0">
              <a:spcBef>
                <a:spcPts val="0"/>
              </a:spcBef>
              <a:spcAft>
                <a:spcPts val="0"/>
              </a:spcAft>
              <a:buClr>
                <a:schemeClr val="dk1"/>
              </a:buClr>
              <a:buSzPts val="1100"/>
              <a:buFont typeface="Arial"/>
              <a:buNone/>
            </a:pPr>
            <a:r>
              <a:rPr lang="tr-TR" sz="1800" i="1">
                <a:solidFill>
                  <a:srgbClr val="4151CE"/>
                </a:solidFill>
                <a:latin typeface="Arial"/>
                <a:ea typeface="Arial"/>
                <a:cs typeface="Arial"/>
                <a:sym typeface="Arial"/>
              </a:rPr>
              <a:t>(2. madde için gerekirse Sprint süresi içerisinde eski adıyla Grooming yeni adıyla Refinement (detaylandırma) aktivitesi gerçekleştirilebilir.)</a:t>
            </a:r>
            <a:endParaRPr sz="1900" i="1">
              <a:solidFill>
                <a:srgbClr val="4151CE"/>
              </a:solidFill>
              <a:latin typeface="Arial"/>
              <a:ea typeface="Arial"/>
              <a:cs typeface="Arial"/>
              <a:sym typeface="Arial"/>
            </a:endParaRPr>
          </a:p>
        </p:txBody>
      </p:sp>
      <p:pic>
        <p:nvPicPr>
          <p:cNvPr id="902" name="Google Shape;902;p123"/>
          <p:cNvPicPr preferRelativeResize="0"/>
          <p:nvPr/>
        </p:nvPicPr>
        <p:blipFill>
          <a:blip r:embed="rId4">
            <a:alphaModFix/>
          </a:blip>
          <a:stretch>
            <a:fillRect/>
          </a:stretch>
        </p:blipFill>
        <p:spPr>
          <a:xfrm>
            <a:off x="4895150" y="2283451"/>
            <a:ext cx="4248851" cy="2344600"/>
          </a:xfrm>
          <a:prstGeom prst="rect">
            <a:avLst/>
          </a:prstGeom>
          <a:noFill/>
          <a:ln>
            <a:noFill/>
          </a:ln>
        </p:spPr>
      </p:pic>
      <p:sp>
        <p:nvSpPr>
          <p:cNvPr id="903" name="Google Shape;903;p123"/>
          <p:cNvSpPr txBox="1">
            <a:spLocks noGrp="1"/>
          </p:cNvSpPr>
          <p:nvPr>
            <p:ph type="title"/>
          </p:nvPr>
        </p:nvSpPr>
        <p:spPr>
          <a:xfrm>
            <a:off x="14000" y="0"/>
            <a:ext cx="9144000" cy="1407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3000" b="1">
                <a:solidFill>
                  <a:srgbClr val="9225A5"/>
                </a:solidFill>
                <a:latin typeface="Arial"/>
                <a:ea typeface="Arial"/>
                <a:cs typeface="Arial"/>
                <a:sym typeface="Arial"/>
              </a:rPr>
              <a:t>AGILE METHODOLOGY</a:t>
            </a:r>
            <a:r>
              <a:rPr lang="tr-TR" sz="3459" b="1">
                <a:solidFill>
                  <a:srgbClr val="9225A5"/>
                </a:solidFill>
              </a:rPr>
              <a:t> </a:t>
            </a:r>
            <a:r>
              <a:rPr lang="tr-TR" sz="2500">
                <a:solidFill>
                  <a:srgbClr val="9225A5"/>
                </a:solidFill>
                <a:latin typeface="Arial"/>
                <a:ea typeface="Arial"/>
                <a:cs typeface="Arial"/>
                <a:sym typeface="Arial"/>
              </a:rPr>
              <a:t>(çevik)</a:t>
            </a:r>
            <a:endParaRPr sz="25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endParaRPr sz="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980000"/>
                </a:solidFill>
                <a:latin typeface="Arial"/>
                <a:ea typeface="Arial"/>
                <a:cs typeface="Arial"/>
                <a:sym typeface="Arial"/>
              </a:rPr>
              <a:t>SCRUM</a:t>
            </a:r>
            <a:endParaRPr sz="2500" b="1">
              <a:solidFill>
                <a:srgbClr val="980000"/>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endParaRPr sz="100" b="1">
              <a:solidFill>
                <a:srgbClr val="980000"/>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000" b="1">
                <a:solidFill>
                  <a:srgbClr val="E46C0A"/>
                </a:solidFill>
                <a:latin typeface="Arial"/>
                <a:ea typeface="Arial"/>
                <a:cs typeface="Arial"/>
                <a:sym typeface="Arial"/>
              </a:rPr>
              <a:t>Toplantılar / Sprint Planning</a:t>
            </a:r>
            <a:endParaRPr sz="2000" b="1">
              <a:solidFill>
                <a:srgbClr val="701C7F"/>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7"/>
        <p:cNvGrpSpPr/>
        <p:nvPr/>
      </p:nvGrpSpPr>
      <p:grpSpPr>
        <a:xfrm>
          <a:off x="0" y="0"/>
          <a:ext cx="0" cy="0"/>
          <a:chOff x="0" y="0"/>
          <a:chExt cx="0" cy="0"/>
        </a:xfrm>
      </p:grpSpPr>
      <p:sp>
        <p:nvSpPr>
          <p:cNvPr id="908" name="Google Shape;908;p124"/>
          <p:cNvSpPr txBox="1">
            <a:spLocks noGrp="1"/>
          </p:cNvSpPr>
          <p:nvPr>
            <p:ph type="body" idx="1"/>
          </p:nvPr>
        </p:nvSpPr>
        <p:spPr>
          <a:xfrm>
            <a:off x="132200" y="1499225"/>
            <a:ext cx="5553300" cy="3482700"/>
          </a:xfrm>
          <a:prstGeom prst="rect">
            <a:avLst/>
          </a:prstGeom>
          <a:noFill/>
          <a:ln>
            <a:noFill/>
          </a:ln>
        </p:spPr>
        <p:txBody>
          <a:bodyPr spcFirstLastPara="1" wrap="square" lIns="91425" tIns="45700" rIns="91425" bIns="45700" anchor="t" anchorCtr="0">
            <a:normAutofit/>
          </a:bodyPr>
          <a:lstStyle/>
          <a:p>
            <a:pPr marL="360000" lvl="0" indent="0" algn="just" rtl="0">
              <a:spcBef>
                <a:spcPts val="0"/>
              </a:spcBef>
              <a:spcAft>
                <a:spcPts val="0"/>
              </a:spcAft>
              <a:buClr>
                <a:schemeClr val="dk1"/>
              </a:buClr>
              <a:buSzPts val="3200"/>
              <a:buNone/>
            </a:pPr>
            <a:r>
              <a:rPr lang="tr-TR" sz="2181" b="1">
                <a:solidFill>
                  <a:srgbClr val="701C7F"/>
                </a:solidFill>
                <a:latin typeface="Arial"/>
                <a:ea typeface="Arial"/>
                <a:cs typeface="Arial"/>
                <a:sym typeface="Arial"/>
              </a:rPr>
              <a:t>Daily Scrum</a:t>
            </a:r>
            <a:r>
              <a:rPr lang="tr-TR" sz="2181">
                <a:solidFill>
                  <a:srgbClr val="701C7F"/>
                </a:solidFill>
                <a:latin typeface="Arial"/>
                <a:ea typeface="Arial"/>
                <a:cs typeface="Arial"/>
                <a:sym typeface="Arial"/>
              </a:rPr>
              <a:t> (Daily Stand Up)</a:t>
            </a:r>
            <a:endParaRPr sz="2181">
              <a:solidFill>
                <a:srgbClr val="701C7F"/>
              </a:solidFill>
              <a:latin typeface="Arial"/>
              <a:ea typeface="Arial"/>
              <a:cs typeface="Arial"/>
              <a:sym typeface="Arial"/>
            </a:endParaRPr>
          </a:p>
          <a:p>
            <a:pPr marL="360000" lvl="0" indent="0" algn="just" rtl="0">
              <a:lnSpc>
                <a:spcPct val="100000"/>
              </a:lnSpc>
              <a:spcBef>
                <a:spcPts val="0"/>
              </a:spcBef>
              <a:spcAft>
                <a:spcPts val="0"/>
              </a:spcAft>
              <a:buClr>
                <a:schemeClr val="dk1"/>
              </a:buClr>
              <a:buSzPts val="1100"/>
              <a:buNone/>
            </a:pPr>
            <a:endParaRPr sz="100">
              <a:solidFill>
                <a:srgbClr val="4151CE"/>
              </a:solidFill>
              <a:latin typeface="Arial"/>
              <a:ea typeface="Arial"/>
              <a:cs typeface="Arial"/>
              <a:sym typeface="Arial"/>
            </a:endParaRPr>
          </a:p>
          <a:p>
            <a:pPr marL="360000" lvl="0" indent="0" algn="just" rtl="0">
              <a:lnSpc>
                <a:spcPct val="100000"/>
              </a:lnSpc>
              <a:spcBef>
                <a:spcPts val="0"/>
              </a:spcBef>
              <a:spcAft>
                <a:spcPts val="0"/>
              </a:spcAft>
              <a:buClr>
                <a:schemeClr val="dk1"/>
              </a:buClr>
              <a:buSzPts val="1100"/>
              <a:buFont typeface="Arial"/>
              <a:buNone/>
            </a:pPr>
            <a:r>
              <a:rPr lang="tr-TR" sz="1800">
                <a:solidFill>
                  <a:srgbClr val="4151CE"/>
                </a:solidFill>
                <a:latin typeface="Arial"/>
                <a:ea typeface="Arial"/>
                <a:cs typeface="Arial"/>
                <a:sym typeface="Arial"/>
              </a:rPr>
              <a:t>Scrum zamanınızı ve kaynaklarınızı verimli bir şekilde kullanmayı amaçlar.</a:t>
            </a:r>
            <a:endParaRPr sz="1800">
              <a:solidFill>
                <a:srgbClr val="4151CE"/>
              </a:solidFill>
              <a:latin typeface="Arial"/>
              <a:ea typeface="Arial"/>
              <a:cs typeface="Arial"/>
              <a:sym typeface="Arial"/>
            </a:endParaRPr>
          </a:p>
          <a:p>
            <a:pPr marL="360000" lvl="0" indent="0" algn="just" rtl="0">
              <a:lnSpc>
                <a:spcPct val="100000"/>
              </a:lnSpc>
              <a:spcBef>
                <a:spcPts val="0"/>
              </a:spcBef>
              <a:spcAft>
                <a:spcPts val="0"/>
              </a:spcAft>
              <a:buClr>
                <a:schemeClr val="dk1"/>
              </a:buClr>
              <a:buSzPts val="1100"/>
              <a:buFont typeface="Arial"/>
              <a:buNone/>
            </a:pPr>
            <a:r>
              <a:rPr lang="tr-TR" sz="1800">
                <a:solidFill>
                  <a:srgbClr val="E06666"/>
                </a:solidFill>
                <a:latin typeface="Arial"/>
                <a:ea typeface="Arial"/>
                <a:cs typeface="Arial"/>
                <a:sym typeface="Arial"/>
              </a:rPr>
              <a:t>● </a:t>
            </a:r>
            <a:r>
              <a:rPr lang="tr-TR" sz="1800">
                <a:solidFill>
                  <a:srgbClr val="4151CE"/>
                </a:solidFill>
                <a:latin typeface="Arial"/>
                <a:ea typeface="Arial"/>
                <a:cs typeface="Arial"/>
                <a:sym typeface="Arial"/>
              </a:rPr>
              <a:t>Yaklaşık 15 dakika kadar sürer. Ayağa kalkmak zorunlu değildir. Ancak, birçok takım bu toplantıyı kısa ve öz tutmak için yararlı bir teknik olarak bulmaktadır.</a:t>
            </a:r>
            <a:endParaRPr sz="1800">
              <a:solidFill>
                <a:srgbClr val="4151CE"/>
              </a:solidFill>
              <a:latin typeface="Arial"/>
              <a:ea typeface="Arial"/>
              <a:cs typeface="Arial"/>
              <a:sym typeface="Arial"/>
            </a:endParaRPr>
          </a:p>
          <a:p>
            <a:pPr marL="360000" lvl="0" indent="0" algn="just" rtl="0">
              <a:lnSpc>
                <a:spcPct val="100000"/>
              </a:lnSpc>
              <a:spcBef>
                <a:spcPts val="0"/>
              </a:spcBef>
              <a:spcAft>
                <a:spcPts val="0"/>
              </a:spcAft>
              <a:buClr>
                <a:schemeClr val="dk1"/>
              </a:buClr>
              <a:buSzPts val="1100"/>
              <a:buFont typeface="Arial"/>
              <a:buNone/>
            </a:pPr>
            <a:r>
              <a:rPr lang="tr-TR" sz="1800">
                <a:solidFill>
                  <a:srgbClr val="E06666"/>
                </a:solidFill>
                <a:latin typeface="Arial"/>
                <a:ea typeface="Arial"/>
                <a:cs typeface="Arial"/>
                <a:sym typeface="Arial"/>
              </a:rPr>
              <a:t>● </a:t>
            </a:r>
            <a:r>
              <a:rPr lang="tr-TR" sz="1800">
                <a:solidFill>
                  <a:srgbClr val="4151CE"/>
                </a:solidFill>
                <a:latin typeface="Arial"/>
                <a:ea typeface="Arial"/>
                <a:cs typeface="Arial"/>
                <a:sym typeface="Arial"/>
              </a:rPr>
              <a:t>Geliştirme Ekibinin oto-kontrol yapması, Sprint hedefine ulaşma yolundaki ilerlemeyi değerlendirmesi ve önümüzdeki 24 saat boyunca</a:t>
            </a:r>
            <a:endParaRPr sz="1800">
              <a:solidFill>
                <a:srgbClr val="4151CE"/>
              </a:solidFill>
              <a:latin typeface="Arial"/>
              <a:ea typeface="Arial"/>
              <a:cs typeface="Arial"/>
              <a:sym typeface="Arial"/>
            </a:endParaRPr>
          </a:p>
          <a:p>
            <a:pPr marL="360000" marR="0" lvl="0" indent="0" algn="just" rtl="0">
              <a:lnSpc>
                <a:spcPct val="100000"/>
              </a:lnSpc>
              <a:spcBef>
                <a:spcPts val="0"/>
              </a:spcBef>
              <a:spcAft>
                <a:spcPts val="0"/>
              </a:spcAft>
              <a:buClr>
                <a:schemeClr val="dk1"/>
              </a:buClr>
              <a:buSzPts val="1100"/>
              <a:buFont typeface="Arial"/>
              <a:buNone/>
            </a:pPr>
            <a:r>
              <a:rPr lang="tr-TR" sz="1800">
                <a:solidFill>
                  <a:srgbClr val="4151CE"/>
                </a:solidFill>
                <a:latin typeface="Arial"/>
                <a:ea typeface="Arial"/>
                <a:cs typeface="Arial"/>
                <a:sym typeface="Arial"/>
              </a:rPr>
              <a:t>faaliyetlerini gözden geçirmesi ve planlaması için bir fırsattır.</a:t>
            </a:r>
            <a:endParaRPr sz="1800">
              <a:solidFill>
                <a:srgbClr val="701C7F"/>
              </a:solidFill>
              <a:latin typeface="Arial"/>
              <a:ea typeface="Arial"/>
              <a:cs typeface="Arial"/>
              <a:sym typeface="Arial"/>
            </a:endParaRPr>
          </a:p>
        </p:txBody>
      </p:sp>
      <p:pic>
        <p:nvPicPr>
          <p:cNvPr id="909" name="Google Shape;909;p124"/>
          <p:cNvPicPr preferRelativeResize="0"/>
          <p:nvPr/>
        </p:nvPicPr>
        <p:blipFill>
          <a:blip r:embed="rId4">
            <a:alphaModFix/>
          </a:blip>
          <a:stretch>
            <a:fillRect/>
          </a:stretch>
        </p:blipFill>
        <p:spPr>
          <a:xfrm>
            <a:off x="5219800" y="1873000"/>
            <a:ext cx="4352175" cy="2622425"/>
          </a:xfrm>
          <a:prstGeom prst="rect">
            <a:avLst/>
          </a:prstGeom>
          <a:noFill/>
          <a:ln>
            <a:noFill/>
          </a:ln>
        </p:spPr>
      </p:pic>
      <p:sp>
        <p:nvSpPr>
          <p:cNvPr id="910" name="Google Shape;910;p124"/>
          <p:cNvSpPr txBox="1">
            <a:spLocks noGrp="1"/>
          </p:cNvSpPr>
          <p:nvPr>
            <p:ph type="title"/>
          </p:nvPr>
        </p:nvSpPr>
        <p:spPr>
          <a:xfrm>
            <a:off x="14000" y="0"/>
            <a:ext cx="9144000" cy="1407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3000" b="1">
                <a:solidFill>
                  <a:srgbClr val="9225A5"/>
                </a:solidFill>
                <a:latin typeface="Arial"/>
                <a:ea typeface="Arial"/>
                <a:cs typeface="Arial"/>
                <a:sym typeface="Arial"/>
              </a:rPr>
              <a:t>AGILE METHODOLOGY</a:t>
            </a:r>
            <a:r>
              <a:rPr lang="tr-TR" sz="3459" b="1">
                <a:solidFill>
                  <a:srgbClr val="9225A5"/>
                </a:solidFill>
              </a:rPr>
              <a:t> </a:t>
            </a:r>
            <a:r>
              <a:rPr lang="tr-TR" sz="2500">
                <a:solidFill>
                  <a:srgbClr val="9225A5"/>
                </a:solidFill>
                <a:latin typeface="Arial"/>
                <a:ea typeface="Arial"/>
                <a:cs typeface="Arial"/>
                <a:sym typeface="Arial"/>
              </a:rPr>
              <a:t>(çevik)</a:t>
            </a:r>
            <a:endParaRPr sz="25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endParaRPr sz="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980000"/>
                </a:solidFill>
                <a:latin typeface="Arial"/>
                <a:ea typeface="Arial"/>
                <a:cs typeface="Arial"/>
                <a:sym typeface="Arial"/>
              </a:rPr>
              <a:t>SCRUM</a:t>
            </a:r>
            <a:endParaRPr sz="2500" b="1">
              <a:solidFill>
                <a:srgbClr val="980000"/>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endParaRPr sz="100" b="1">
              <a:solidFill>
                <a:srgbClr val="980000"/>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000" b="1">
                <a:solidFill>
                  <a:srgbClr val="E46C0A"/>
                </a:solidFill>
                <a:latin typeface="Arial"/>
                <a:ea typeface="Arial"/>
                <a:cs typeface="Arial"/>
                <a:sym typeface="Arial"/>
              </a:rPr>
              <a:t>Toplantılar / Daily Scrum</a:t>
            </a:r>
            <a:endParaRPr sz="2000" b="1">
              <a:solidFill>
                <a:srgbClr val="701C7F"/>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4"/>
        <p:cNvGrpSpPr/>
        <p:nvPr/>
      </p:nvGrpSpPr>
      <p:grpSpPr>
        <a:xfrm>
          <a:off x="0" y="0"/>
          <a:ext cx="0" cy="0"/>
          <a:chOff x="0" y="0"/>
          <a:chExt cx="0" cy="0"/>
        </a:xfrm>
      </p:grpSpPr>
      <p:sp>
        <p:nvSpPr>
          <p:cNvPr id="915" name="Google Shape;915;p125"/>
          <p:cNvSpPr txBox="1">
            <a:spLocks noGrp="1"/>
          </p:cNvSpPr>
          <p:nvPr>
            <p:ph type="body" idx="1"/>
          </p:nvPr>
        </p:nvSpPr>
        <p:spPr>
          <a:xfrm>
            <a:off x="132200" y="1407000"/>
            <a:ext cx="4342500" cy="3912000"/>
          </a:xfrm>
          <a:prstGeom prst="rect">
            <a:avLst/>
          </a:prstGeom>
          <a:noFill/>
          <a:ln>
            <a:noFill/>
          </a:ln>
        </p:spPr>
        <p:txBody>
          <a:bodyPr spcFirstLastPara="1" wrap="square" lIns="91425" tIns="45700" rIns="91425" bIns="45700" anchor="t" anchorCtr="0">
            <a:normAutofit/>
          </a:bodyPr>
          <a:lstStyle/>
          <a:p>
            <a:pPr marL="360000" lvl="0" indent="0" algn="l" rtl="0">
              <a:spcBef>
                <a:spcPts val="0"/>
              </a:spcBef>
              <a:spcAft>
                <a:spcPts val="0"/>
              </a:spcAft>
              <a:buClr>
                <a:schemeClr val="dk1"/>
              </a:buClr>
              <a:buSzPts val="1100"/>
              <a:buNone/>
            </a:pPr>
            <a:r>
              <a:rPr lang="tr-TR" sz="2200">
                <a:solidFill>
                  <a:srgbClr val="E06666"/>
                </a:solidFill>
                <a:latin typeface="Arial"/>
                <a:ea typeface="Arial"/>
                <a:cs typeface="Arial"/>
                <a:sym typeface="Arial"/>
              </a:rPr>
              <a:t>●</a:t>
            </a:r>
            <a:r>
              <a:rPr lang="tr-TR" sz="1900">
                <a:solidFill>
                  <a:srgbClr val="E06666"/>
                </a:solidFill>
                <a:latin typeface="Arial"/>
                <a:ea typeface="Arial"/>
                <a:cs typeface="Arial"/>
                <a:sym typeface="Arial"/>
              </a:rPr>
              <a:t> </a:t>
            </a:r>
            <a:r>
              <a:rPr lang="tr-TR" sz="1900">
                <a:solidFill>
                  <a:srgbClr val="4151CE"/>
                </a:solidFill>
                <a:latin typeface="Arial"/>
                <a:ea typeface="Arial"/>
                <a:cs typeface="Arial"/>
                <a:sym typeface="Arial"/>
              </a:rPr>
              <a:t>Genelde ‘Dün neler yaptık?, Bugün ne üzerinde çalışacağım?, Herhangi bir sıkıntı veya engel ile karşılaştım mı?’ soruları cevaplanır.</a:t>
            </a:r>
            <a:endParaRPr sz="1900">
              <a:solidFill>
                <a:srgbClr val="4151CE"/>
              </a:solidFill>
              <a:latin typeface="Arial"/>
              <a:ea typeface="Arial"/>
              <a:cs typeface="Arial"/>
              <a:sym typeface="Arial"/>
            </a:endParaRPr>
          </a:p>
          <a:p>
            <a:pPr marL="360000" lvl="0" indent="0" algn="l" rtl="0">
              <a:spcBef>
                <a:spcPts val="0"/>
              </a:spcBef>
              <a:spcAft>
                <a:spcPts val="0"/>
              </a:spcAft>
              <a:buNone/>
            </a:pPr>
            <a:endParaRPr sz="1100">
              <a:solidFill>
                <a:srgbClr val="E06666"/>
              </a:solidFill>
              <a:latin typeface="Arial"/>
              <a:ea typeface="Arial"/>
              <a:cs typeface="Arial"/>
              <a:sym typeface="Arial"/>
            </a:endParaRPr>
          </a:p>
          <a:p>
            <a:pPr marL="360000" marR="0" lvl="0" indent="0" algn="l" rtl="0">
              <a:spcBef>
                <a:spcPts val="0"/>
              </a:spcBef>
              <a:spcAft>
                <a:spcPts val="0"/>
              </a:spcAft>
              <a:buNone/>
            </a:pPr>
            <a:r>
              <a:rPr lang="tr-TR" sz="1900">
                <a:solidFill>
                  <a:srgbClr val="E06666"/>
                </a:solidFill>
                <a:latin typeface="Arial"/>
                <a:ea typeface="Arial"/>
                <a:cs typeface="Arial"/>
                <a:sym typeface="Arial"/>
              </a:rPr>
              <a:t>● </a:t>
            </a:r>
            <a:r>
              <a:rPr lang="tr-TR" sz="1900">
                <a:solidFill>
                  <a:srgbClr val="4151CE"/>
                </a:solidFill>
                <a:latin typeface="Arial"/>
                <a:ea typeface="Arial"/>
                <a:cs typeface="Arial"/>
                <a:sym typeface="Arial"/>
              </a:rPr>
              <a:t>Sorulara verilecek cevaplar açık ve net olmalıdır. 7 kişiden oluşan bir Development Team’i düşünürsek bir üyenin konuşabileceği 128 saniyesi olacaktır. Her soruya cevap verilecek süre ise 43 saniyedir.</a:t>
            </a:r>
            <a:endParaRPr sz="2300">
              <a:solidFill>
                <a:srgbClr val="4151CE"/>
              </a:solidFill>
              <a:latin typeface="Arial"/>
              <a:ea typeface="Arial"/>
              <a:cs typeface="Arial"/>
              <a:sym typeface="Arial"/>
            </a:endParaRPr>
          </a:p>
        </p:txBody>
      </p:sp>
      <p:pic>
        <p:nvPicPr>
          <p:cNvPr id="916" name="Google Shape;916;p125"/>
          <p:cNvPicPr preferRelativeResize="0"/>
          <p:nvPr/>
        </p:nvPicPr>
        <p:blipFill>
          <a:blip r:embed="rId4">
            <a:alphaModFix/>
          </a:blip>
          <a:stretch>
            <a:fillRect/>
          </a:stretch>
        </p:blipFill>
        <p:spPr>
          <a:xfrm>
            <a:off x="4129800" y="1407009"/>
            <a:ext cx="5028200" cy="2496366"/>
          </a:xfrm>
          <a:prstGeom prst="rect">
            <a:avLst/>
          </a:prstGeom>
          <a:noFill/>
          <a:ln>
            <a:noFill/>
          </a:ln>
        </p:spPr>
      </p:pic>
      <p:sp>
        <p:nvSpPr>
          <p:cNvPr id="917" name="Google Shape;917;p125"/>
          <p:cNvSpPr txBox="1">
            <a:spLocks noGrp="1"/>
          </p:cNvSpPr>
          <p:nvPr>
            <p:ph type="title"/>
          </p:nvPr>
        </p:nvSpPr>
        <p:spPr>
          <a:xfrm>
            <a:off x="14000" y="0"/>
            <a:ext cx="9144000" cy="1407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3000" b="1">
                <a:solidFill>
                  <a:srgbClr val="9225A5"/>
                </a:solidFill>
                <a:latin typeface="Arial"/>
                <a:ea typeface="Arial"/>
                <a:cs typeface="Arial"/>
                <a:sym typeface="Arial"/>
              </a:rPr>
              <a:t>AGILE METHODOLOGY</a:t>
            </a:r>
            <a:r>
              <a:rPr lang="tr-TR" sz="3459" b="1">
                <a:solidFill>
                  <a:srgbClr val="9225A5"/>
                </a:solidFill>
              </a:rPr>
              <a:t> </a:t>
            </a:r>
            <a:r>
              <a:rPr lang="tr-TR" sz="2500">
                <a:solidFill>
                  <a:srgbClr val="9225A5"/>
                </a:solidFill>
                <a:latin typeface="Arial"/>
                <a:ea typeface="Arial"/>
                <a:cs typeface="Arial"/>
                <a:sym typeface="Arial"/>
              </a:rPr>
              <a:t>(çevik)</a:t>
            </a:r>
            <a:endParaRPr sz="25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endParaRPr sz="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980000"/>
                </a:solidFill>
                <a:latin typeface="Arial"/>
                <a:ea typeface="Arial"/>
                <a:cs typeface="Arial"/>
                <a:sym typeface="Arial"/>
              </a:rPr>
              <a:t>SCRUM</a:t>
            </a:r>
            <a:endParaRPr sz="2500" b="1">
              <a:solidFill>
                <a:srgbClr val="980000"/>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endParaRPr sz="100" b="1">
              <a:solidFill>
                <a:srgbClr val="980000"/>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000" b="1">
                <a:solidFill>
                  <a:srgbClr val="E46C0A"/>
                </a:solidFill>
                <a:latin typeface="Arial"/>
                <a:ea typeface="Arial"/>
                <a:cs typeface="Arial"/>
                <a:sym typeface="Arial"/>
              </a:rPr>
              <a:t>Toplantılar / Daily Scrum</a:t>
            </a:r>
            <a:endParaRPr sz="2000" b="1">
              <a:solidFill>
                <a:srgbClr val="701C7F"/>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1"/>
        <p:cNvGrpSpPr/>
        <p:nvPr/>
      </p:nvGrpSpPr>
      <p:grpSpPr>
        <a:xfrm>
          <a:off x="0" y="0"/>
          <a:ext cx="0" cy="0"/>
          <a:chOff x="0" y="0"/>
          <a:chExt cx="0" cy="0"/>
        </a:xfrm>
      </p:grpSpPr>
      <p:sp>
        <p:nvSpPr>
          <p:cNvPr id="922" name="Google Shape;922;p126"/>
          <p:cNvSpPr txBox="1">
            <a:spLocks noGrp="1"/>
          </p:cNvSpPr>
          <p:nvPr>
            <p:ph type="body" idx="1"/>
          </p:nvPr>
        </p:nvSpPr>
        <p:spPr>
          <a:xfrm>
            <a:off x="132200" y="1297500"/>
            <a:ext cx="8890500" cy="4097400"/>
          </a:xfrm>
          <a:prstGeom prst="rect">
            <a:avLst/>
          </a:prstGeom>
          <a:noFill/>
          <a:ln>
            <a:noFill/>
          </a:ln>
        </p:spPr>
        <p:txBody>
          <a:bodyPr spcFirstLastPara="1" wrap="square" lIns="91425" tIns="45700" rIns="91425" bIns="45700" anchor="t" anchorCtr="0">
            <a:normAutofit/>
          </a:bodyPr>
          <a:lstStyle/>
          <a:p>
            <a:pPr marL="360000" marR="3487045" lvl="0" indent="0" algn="l" rtl="0">
              <a:spcBef>
                <a:spcPts val="0"/>
              </a:spcBef>
              <a:spcAft>
                <a:spcPts val="0"/>
              </a:spcAft>
              <a:buClr>
                <a:schemeClr val="dk1"/>
              </a:buClr>
              <a:buSzPts val="1100"/>
              <a:buNone/>
            </a:pPr>
            <a:r>
              <a:rPr lang="tr-TR" sz="2200" b="1">
                <a:solidFill>
                  <a:srgbClr val="E06666"/>
                </a:solidFill>
                <a:latin typeface="Arial"/>
                <a:ea typeface="Arial"/>
                <a:cs typeface="Arial"/>
                <a:sym typeface="Arial"/>
              </a:rPr>
              <a:t>● İyi Örnek : </a:t>
            </a:r>
            <a:endParaRPr sz="2200" b="1">
              <a:solidFill>
                <a:srgbClr val="E06666"/>
              </a:solidFill>
              <a:latin typeface="Arial"/>
              <a:ea typeface="Arial"/>
              <a:cs typeface="Arial"/>
              <a:sym typeface="Arial"/>
            </a:endParaRPr>
          </a:p>
          <a:p>
            <a:pPr marL="360000" marR="3487045" lvl="0" indent="0" algn="l" rtl="0">
              <a:spcBef>
                <a:spcPts val="0"/>
              </a:spcBef>
              <a:spcAft>
                <a:spcPts val="0"/>
              </a:spcAft>
              <a:buClr>
                <a:schemeClr val="dk1"/>
              </a:buClr>
              <a:buSzPts val="1100"/>
              <a:buNone/>
            </a:pPr>
            <a:endParaRPr sz="600" b="1">
              <a:solidFill>
                <a:srgbClr val="E06666"/>
              </a:solidFill>
              <a:latin typeface="Arial"/>
              <a:ea typeface="Arial"/>
              <a:cs typeface="Arial"/>
              <a:sym typeface="Arial"/>
            </a:endParaRPr>
          </a:p>
          <a:p>
            <a:pPr marL="360000" marR="3487045" lvl="0" indent="0" algn="l" rtl="0">
              <a:lnSpc>
                <a:spcPct val="90000"/>
              </a:lnSpc>
              <a:spcBef>
                <a:spcPts val="0"/>
              </a:spcBef>
              <a:spcAft>
                <a:spcPts val="0"/>
              </a:spcAft>
              <a:buClr>
                <a:schemeClr val="dk1"/>
              </a:buClr>
              <a:buSzPts val="1100"/>
              <a:buNone/>
            </a:pPr>
            <a:r>
              <a:rPr lang="tr-TR" sz="1900">
                <a:solidFill>
                  <a:srgbClr val="4151CE"/>
                </a:solidFill>
                <a:latin typeface="Arial"/>
                <a:ea typeface="Arial"/>
                <a:cs typeface="Arial"/>
                <a:sym typeface="Arial"/>
              </a:rPr>
              <a:t>Dün Müşteri Tanımlama Ekran testini yaptım. </a:t>
            </a:r>
            <a:endParaRPr sz="1900">
              <a:solidFill>
                <a:srgbClr val="4151CE"/>
              </a:solidFill>
              <a:latin typeface="Arial"/>
              <a:ea typeface="Arial"/>
              <a:cs typeface="Arial"/>
              <a:sym typeface="Arial"/>
            </a:endParaRPr>
          </a:p>
          <a:p>
            <a:pPr marL="360000" marR="3487045" lvl="0" indent="0" algn="l" rtl="0">
              <a:lnSpc>
                <a:spcPct val="90000"/>
              </a:lnSpc>
              <a:spcBef>
                <a:spcPts val="0"/>
              </a:spcBef>
              <a:spcAft>
                <a:spcPts val="0"/>
              </a:spcAft>
              <a:buClr>
                <a:schemeClr val="dk1"/>
              </a:buClr>
              <a:buSzPts val="1100"/>
              <a:buNone/>
            </a:pPr>
            <a:r>
              <a:rPr lang="tr-TR" sz="1900">
                <a:solidFill>
                  <a:srgbClr val="4151CE"/>
                </a:solidFill>
                <a:latin typeface="Arial"/>
                <a:ea typeface="Arial"/>
                <a:cs typeface="Arial"/>
                <a:sym typeface="Arial"/>
              </a:rPr>
              <a:t>Herhangi bir sorunla karşılaşmadım.</a:t>
            </a:r>
            <a:endParaRPr sz="1900">
              <a:solidFill>
                <a:srgbClr val="4151CE"/>
              </a:solidFill>
              <a:latin typeface="Arial"/>
              <a:ea typeface="Arial"/>
              <a:cs typeface="Arial"/>
              <a:sym typeface="Arial"/>
            </a:endParaRPr>
          </a:p>
          <a:p>
            <a:pPr marL="360000" marR="3487045" lvl="0" indent="0" algn="l" rtl="0">
              <a:lnSpc>
                <a:spcPct val="90000"/>
              </a:lnSpc>
              <a:spcBef>
                <a:spcPts val="0"/>
              </a:spcBef>
              <a:spcAft>
                <a:spcPts val="0"/>
              </a:spcAft>
              <a:buClr>
                <a:schemeClr val="dk1"/>
              </a:buClr>
              <a:buSzPts val="1100"/>
              <a:buNone/>
            </a:pPr>
            <a:r>
              <a:rPr lang="tr-TR" sz="1900">
                <a:solidFill>
                  <a:srgbClr val="4151CE"/>
                </a:solidFill>
                <a:latin typeface="Arial"/>
                <a:ea typeface="Arial"/>
                <a:cs typeface="Arial"/>
                <a:sym typeface="Arial"/>
              </a:rPr>
              <a:t>Bugün ise Müşteri Tanımlama ekranının, </a:t>
            </a:r>
            <a:endParaRPr sz="1900">
              <a:solidFill>
                <a:srgbClr val="4151CE"/>
              </a:solidFill>
              <a:latin typeface="Arial"/>
              <a:ea typeface="Arial"/>
              <a:cs typeface="Arial"/>
              <a:sym typeface="Arial"/>
            </a:endParaRPr>
          </a:p>
          <a:p>
            <a:pPr marL="360000" marR="3487045" lvl="0" indent="0" algn="l" rtl="0">
              <a:lnSpc>
                <a:spcPct val="90000"/>
              </a:lnSpc>
              <a:spcBef>
                <a:spcPts val="0"/>
              </a:spcBef>
              <a:spcAft>
                <a:spcPts val="0"/>
              </a:spcAft>
              <a:buClr>
                <a:schemeClr val="dk1"/>
              </a:buClr>
              <a:buSzPts val="1100"/>
              <a:buNone/>
            </a:pPr>
            <a:r>
              <a:rPr lang="tr-TR" sz="1900">
                <a:solidFill>
                  <a:srgbClr val="4151CE"/>
                </a:solidFill>
                <a:latin typeface="Arial"/>
                <a:ea typeface="Arial"/>
                <a:cs typeface="Arial"/>
                <a:sym typeface="Arial"/>
              </a:rPr>
              <a:t>bireysel kredi planı çıkarma ekranı arkasındaki bağlantıyı test edeceğim. </a:t>
            </a:r>
            <a:endParaRPr sz="1900">
              <a:solidFill>
                <a:srgbClr val="4151CE"/>
              </a:solidFill>
              <a:latin typeface="Arial"/>
              <a:ea typeface="Arial"/>
              <a:cs typeface="Arial"/>
              <a:sym typeface="Arial"/>
            </a:endParaRPr>
          </a:p>
          <a:p>
            <a:pPr marL="360000" marR="3487045" lvl="0" indent="0" algn="l" rtl="0">
              <a:lnSpc>
                <a:spcPct val="90000"/>
              </a:lnSpc>
              <a:spcBef>
                <a:spcPts val="0"/>
              </a:spcBef>
              <a:spcAft>
                <a:spcPts val="0"/>
              </a:spcAft>
              <a:buClr>
                <a:schemeClr val="dk1"/>
              </a:buClr>
              <a:buSzPts val="1100"/>
              <a:buNone/>
            </a:pPr>
            <a:r>
              <a:rPr lang="tr-TR" sz="1900">
                <a:solidFill>
                  <a:srgbClr val="4151CE"/>
                </a:solidFill>
                <a:latin typeface="Arial"/>
                <a:ea typeface="Arial"/>
                <a:cs typeface="Arial"/>
                <a:sym typeface="Arial"/>
              </a:rPr>
              <a:t>Eğer vaktim kalırsa vadeli müşteri hesap ekranını test edeceğim.</a:t>
            </a:r>
            <a:endParaRPr sz="1900">
              <a:solidFill>
                <a:srgbClr val="4151CE"/>
              </a:solidFill>
              <a:latin typeface="Arial"/>
              <a:ea typeface="Arial"/>
              <a:cs typeface="Arial"/>
              <a:sym typeface="Arial"/>
            </a:endParaRPr>
          </a:p>
          <a:p>
            <a:pPr marL="360000" marR="3487045" lvl="0" indent="0" algn="l" rtl="0">
              <a:lnSpc>
                <a:spcPct val="90000"/>
              </a:lnSpc>
              <a:spcBef>
                <a:spcPts val="0"/>
              </a:spcBef>
              <a:spcAft>
                <a:spcPts val="0"/>
              </a:spcAft>
              <a:buClr>
                <a:schemeClr val="dk1"/>
              </a:buClr>
              <a:buSzPts val="1100"/>
              <a:buNone/>
            </a:pPr>
            <a:r>
              <a:rPr lang="tr-TR" sz="1900">
                <a:solidFill>
                  <a:srgbClr val="4151CE"/>
                </a:solidFill>
                <a:latin typeface="Arial"/>
                <a:ea typeface="Arial"/>
                <a:cs typeface="Arial"/>
                <a:sym typeface="Arial"/>
              </a:rPr>
              <a:t>Sonra da Zeynep ile code review yapmayı planlıyorum.</a:t>
            </a:r>
            <a:endParaRPr sz="1900">
              <a:solidFill>
                <a:srgbClr val="4151CE"/>
              </a:solidFill>
              <a:latin typeface="Arial"/>
              <a:ea typeface="Arial"/>
              <a:cs typeface="Arial"/>
              <a:sym typeface="Arial"/>
            </a:endParaRPr>
          </a:p>
          <a:p>
            <a:pPr marL="360000" marR="3487045" lvl="0" indent="0" algn="l" rtl="0">
              <a:lnSpc>
                <a:spcPct val="90000"/>
              </a:lnSpc>
              <a:spcBef>
                <a:spcPts val="0"/>
              </a:spcBef>
              <a:spcAft>
                <a:spcPts val="0"/>
              </a:spcAft>
              <a:buClr>
                <a:schemeClr val="dk1"/>
              </a:buClr>
              <a:buSzPts val="1100"/>
              <a:buNone/>
            </a:pPr>
            <a:r>
              <a:rPr lang="tr-TR" sz="1900">
                <a:solidFill>
                  <a:srgbClr val="4151CE"/>
                </a:solidFill>
                <a:latin typeface="Arial"/>
                <a:ea typeface="Arial"/>
                <a:cs typeface="Arial"/>
                <a:sym typeface="Arial"/>
              </a:rPr>
              <a:t>Önümde DB bağlantı hatası var, sizlerden de karşılaşan varsa beraber bakabilir miyiz?</a:t>
            </a:r>
            <a:endParaRPr sz="1900">
              <a:solidFill>
                <a:srgbClr val="4151CE"/>
              </a:solidFill>
              <a:latin typeface="Arial"/>
              <a:ea typeface="Arial"/>
              <a:cs typeface="Arial"/>
              <a:sym typeface="Arial"/>
            </a:endParaRPr>
          </a:p>
          <a:p>
            <a:pPr marL="360000" marR="3487045" lvl="0" indent="0" algn="l" rtl="0">
              <a:spcBef>
                <a:spcPts val="0"/>
              </a:spcBef>
              <a:spcAft>
                <a:spcPts val="0"/>
              </a:spcAft>
              <a:buClr>
                <a:schemeClr val="dk1"/>
              </a:buClr>
              <a:buSzPts val="3200"/>
              <a:buNone/>
            </a:pPr>
            <a:endParaRPr sz="2300">
              <a:solidFill>
                <a:srgbClr val="4151CE"/>
              </a:solidFill>
              <a:latin typeface="Arial"/>
              <a:ea typeface="Arial"/>
              <a:cs typeface="Arial"/>
              <a:sym typeface="Arial"/>
            </a:endParaRPr>
          </a:p>
        </p:txBody>
      </p:sp>
      <p:pic>
        <p:nvPicPr>
          <p:cNvPr id="923" name="Google Shape;923;p126"/>
          <p:cNvPicPr preferRelativeResize="0"/>
          <p:nvPr/>
        </p:nvPicPr>
        <p:blipFill>
          <a:blip r:embed="rId4">
            <a:alphaModFix/>
          </a:blip>
          <a:stretch>
            <a:fillRect/>
          </a:stretch>
        </p:blipFill>
        <p:spPr>
          <a:xfrm>
            <a:off x="5059800" y="1407000"/>
            <a:ext cx="4164926" cy="3563325"/>
          </a:xfrm>
          <a:prstGeom prst="rect">
            <a:avLst/>
          </a:prstGeom>
          <a:noFill/>
          <a:ln>
            <a:noFill/>
          </a:ln>
        </p:spPr>
      </p:pic>
      <p:sp>
        <p:nvSpPr>
          <p:cNvPr id="924" name="Google Shape;924;p126"/>
          <p:cNvSpPr txBox="1">
            <a:spLocks noGrp="1"/>
          </p:cNvSpPr>
          <p:nvPr>
            <p:ph type="title"/>
          </p:nvPr>
        </p:nvSpPr>
        <p:spPr>
          <a:xfrm>
            <a:off x="14000" y="0"/>
            <a:ext cx="9144000" cy="1407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3000" b="1">
                <a:solidFill>
                  <a:srgbClr val="9225A5"/>
                </a:solidFill>
                <a:latin typeface="Arial"/>
                <a:ea typeface="Arial"/>
                <a:cs typeface="Arial"/>
                <a:sym typeface="Arial"/>
              </a:rPr>
              <a:t>AGILE METHODOLOGY</a:t>
            </a:r>
            <a:r>
              <a:rPr lang="tr-TR" sz="3459" b="1">
                <a:solidFill>
                  <a:srgbClr val="9225A5"/>
                </a:solidFill>
              </a:rPr>
              <a:t> </a:t>
            </a:r>
            <a:r>
              <a:rPr lang="tr-TR" sz="2500">
                <a:solidFill>
                  <a:srgbClr val="9225A5"/>
                </a:solidFill>
                <a:latin typeface="Arial"/>
                <a:ea typeface="Arial"/>
                <a:cs typeface="Arial"/>
                <a:sym typeface="Arial"/>
              </a:rPr>
              <a:t>(çevik)</a:t>
            </a:r>
            <a:endParaRPr sz="25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endParaRPr sz="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980000"/>
                </a:solidFill>
                <a:latin typeface="Arial"/>
                <a:ea typeface="Arial"/>
                <a:cs typeface="Arial"/>
                <a:sym typeface="Arial"/>
              </a:rPr>
              <a:t>SCRUM</a:t>
            </a:r>
            <a:endParaRPr sz="2500" b="1">
              <a:solidFill>
                <a:srgbClr val="980000"/>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endParaRPr sz="100" b="1">
              <a:solidFill>
                <a:srgbClr val="980000"/>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000" b="1">
                <a:solidFill>
                  <a:srgbClr val="E46C0A"/>
                </a:solidFill>
                <a:latin typeface="Arial"/>
                <a:ea typeface="Arial"/>
                <a:cs typeface="Arial"/>
                <a:sym typeface="Arial"/>
              </a:rPr>
              <a:t>Toplantılar / Daily Scrum</a:t>
            </a:r>
            <a:endParaRPr sz="2000" b="1">
              <a:solidFill>
                <a:srgbClr val="701C7F"/>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8"/>
        <p:cNvGrpSpPr/>
        <p:nvPr/>
      </p:nvGrpSpPr>
      <p:grpSpPr>
        <a:xfrm>
          <a:off x="0" y="0"/>
          <a:ext cx="0" cy="0"/>
          <a:chOff x="0" y="0"/>
          <a:chExt cx="0" cy="0"/>
        </a:xfrm>
      </p:grpSpPr>
      <p:sp>
        <p:nvSpPr>
          <p:cNvPr id="929" name="Google Shape;929;p127"/>
          <p:cNvSpPr txBox="1">
            <a:spLocks noGrp="1"/>
          </p:cNvSpPr>
          <p:nvPr>
            <p:ph type="body" idx="1"/>
          </p:nvPr>
        </p:nvSpPr>
        <p:spPr>
          <a:xfrm>
            <a:off x="132200" y="1545350"/>
            <a:ext cx="8890500" cy="3511500"/>
          </a:xfrm>
          <a:prstGeom prst="rect">
            <a:avLst/>
          </a:prstGeom>
          <a:noFill/>
          <a:ln>
            <a:noFill/>
          </a:ln>
        </p:spPr>
        <p:txBody>
          <a:bodyPr spcFirstLastPara="1" wrap="square" lIns="91425" tIns="45700" rIns="91425" bIns="45700" anchor="t" anchorCtr="0">
            <a:normAutofit/>
          </a:bodyPr>
          <a:lstStyle/>
          <a:p>
            <a:pPr marL="360000" marR="427046" lvl="0" indent="0" algn="l" rtl="0">
              <a:spcBef>
                <a:spcPts val="0"/>
              </a:spcBef>
              <a:spcAft>
                <a:spcPts val="0"/>
              </a:spcAft>
              <a:buClr>
                <a:schemeClr val="dk1"/>
              </a:buClr>
              <a:buSzPts val="1100"/>
              <a:buNone/>
            </a:pPr>
            <a:r>
              <a:rPr lang="tr-TR" sz="2000">
                <a:solidFill>
                  <a:srgbClr val="E06666"/>
                </a:solidFill>
                <a:latin typeface="Arial"/>
                <a:ea typeface="Arial"/>
                <a:cs typeface="Arial"/>
                <a:sym typeface="Arial"/>
              </a:rPr>
              <a:t>● </a:t>
            </a:r>
            <a:r>
              <a:rPr lang="tr-TR" sz="2000">
                <a:solidFill>
                  <a:srgbClr val="4151CE"/>
                </a:solidFill>
                <a:latin typeface="Arial"/>
                <a:ea typeface="Arial"/>
                <a:cs typeface="Arial"/>
                <a:sym typeface="Arial"/>
              </a:rPr>
              <a:t>Genellikle Sprint'in son gününde yapılır ve Stakeholder’lara (müşteriler, yönetim ve ilgilenen diğer herkes) “done” (tamamlanmış) yapılan işi gösterme fırsatı verir.</a:t>
            </a:r>
            <a:endParaRPr sz="700">
              <a:solidFill>
                <a:srgbClr val="4151CE"/>
              </a:solidFill>
              <a:latin typeface="Arial"/>
              <a:ea typeface="Arial"/>
              <a:cs typeface="Arial"/>
              <a:sym typeface="Arial"/>
            </a:endParaRPr>
          </a:p>
          <a:p>
            <a:pPr marL="360000" marR="427046" lvl="0" indent="0" algn="l" rtl="0">
              <a:spcBef>
                <a:spcPts val="0"/>
              </a:spcBef>
              <a:spcAft>
                <a:spcPts val="0"/>
              </a:spcAft>
              <a:buClr>
                <a:schemeClr val="dk1"/>
              </a:buClr>
              <a:buSzPts val="1100"/>
              <a:buFont typeface="Arial"/>
              <a:buNone/>
            </a:pPr>
            <a:endParaRPr sz="200">
              <a:solidFill>
                <a:srgbClr val="4151CE"/>
              </a:solidFill>
              <a:latin typeface="Arial"/>
              <a:ea typeface="Arial"/>
              <a:cs typeface="Arial"/>
              <a:sym typeface="Arial"/>
            </a:endParaRPr>
          </a:p>
          <a:p>
            <a:pPr marL="360000" marR="2947046" lvl="0" indent="0" algn="l" rtl="0">
              <a:spcBef>
                <a:spcPts val="0"/>
              </a:spcBef>
              <a:spcAft>
                <a:spcPts val="0"/>
              </a:spcAft>
              <a:buClr>
                <a:schemeClr val="dk1"/>
              </a:buClr>
              <a:buSzPts val="1100"/>
              <a:buFont typeface="Arial"/>
              <a:buNone/>
            </a:pPr>
            <a:r>
              <a:rPr lang="tr-TR" sz="2000">
                <a:solidFill>
                  <a:srgbClr val="E06666"/>
                </a:solidFill>
                <a:latin typeface="Arial"/>
                <a:ea typeface="Arial"/>
                <a:cs typeface="Arial"/>
                <a:sym typeface="Arial"/>
              </a:rPr>
              <a:t>● </a:t>
            </a:r>
            <a:r>
              <a:rPr lang="tr-TR" sz="2000">
                <a:solidFill>
                  <a:srgbClr val="4151CE"/>
                </a:solidFill>
                <a:latin typeface="Arial"/>
                <a:ea typeface="Arial"/>
                <a:cs typeface="Arial"/>
                <a:sym typeface="Arial"/>
              </a:rPr>
              <a:t>Sprint sırasında üretilen çalışma özelliklerini göstermenin yanı sıra, gelecekteki Sprint'ler için (çalışmayı yönlendirmeye yardımcı olabilecek) Product Backlog’a ekleyebileceğiniz </a:t>
            </a:r>
            <a:endParaRPr sz="2000">
              <a:solidFill>
                <a:srgbClr val="4151CE"/>
              </a:solidFill>
              <a:latin typeface="Arial"/>
              <a:ea typeface="Arial"/>
              <a:cs typeface="Arial"/>
              <a:sym typeface="Arial"/>
            </a:endParaRPr>
          </a:p>
          <a:p>
            <a:pPr marL="360000" marR="4477045" lvl="0" indent="0" algn="l" rtl="0">
              <a:spcBef>
                <a:spcPts val="0"/>
              </a:spcBef>
              <a:spcAft>
                <a:spcPts val="0"/>
              </a:spcAft>
              <a:buClr>
                <a:schemeClr val="dk1"/>
              </a:buClr>
              <a:buSzPts val="1100"/>
              <a:buFont typeface="Arial"/>
              <a:buNone/>
            </a:pPr>
            <a:r>
              <a:rPr lang="tr-TR" sz="2000">
                <a:solidFill>
                  <a:srgbClr val="4151CE"/>
                </a:solidFill>
                <a:latin typeface="Arial"/>
                <a:ea typeface="Arial"/>
                <a:cs typeface="Arial"/>
                <a:sym typeface="Arial"/>
              </a:rPr>
              <a:t>yararlı geri bildirimler de alıyorsunuz.</a:t>
            </a:r>
            <a:endParaRPr sz="2000">
              <a:solidFill>
                <a:srgbClr val="4151CE"/>
              </a:solidFill>
              <a:latin typeface="Arial"/>
              <a:ea typeface="Arial"/>
              <a:cs typeface="Arial"/>
              <a:sym typeface="Arial"/>
            </a:endParaRPr>
          </a:p>
          <a:p>
            <a:pPr marL="360000" marR="4477045" lvl="0" indent="0" algn="l" rtl="0">
              <a:spcBef>
                <a:spcPts val="0"/>
              </a:spcBef>
              <a:spcAft>
                <a:spcPts val="0"/>
              </a:spcAft>
              <a:buClr>
                <a:schemeClr val="dk1"/>
              </a:buClr>
              <a:buSzPts val="3200"/>
              <a:buNone/>
            </a:pPr>
            <a:endParaRPr sz="200">
              <a:solidFill>
                <a:srgbClr val="E06666"/>
              </a:solidFill>
              <a:latin typeface="Arial"/>
              <a:ea typeface="Arial"/>
              <a:cs typeface="Arial"/>
              <a:sym typeface="Arial"/>
            </a:endParaRPr>
          </a:p>
          <a:p>
            <a:pPr marL="360000" marR="4477045" lvl="0" indent="0" algn="l" rtl="0">
              <a:spcBef>
                <a:spcPts val="0"/>
              </a:spcBef>
              <a:spcAft>
                <a:spcPts val="0"/>
              </a:spcAft>
              <a:buClr>
                <a:schemeClr val="dk1"/>
              </a:buClr>
              <a:buSzPts val="3200"/>
              <a:buNone/>
            </a:pPr>
            <a:r>
              <a:rPr lang="tr-TR" sz="2000">
                <a:solidFill>
                  <a:srgbClr val="E06666"/>
                </a:solidFill>
                <a:latin typeface="Arial"/>
                <a:ea typeface="Arial"/>
                <a:cs typeface="Arial"/>
                <a:sym typeface="Arial"/>
              </a:rPr>
              <a:t>● </a:t>
            </a:r>
            <a:r>
              <a:rPr lang="tr-TR" sz="2000">
                <a:solidFill>
                  <a:srgbClr val="4151CE"/>
                </a:solidFill>
                <a:latin typeface="Arial"/>
                <a:ea typeface="Arial"/>
                <a:cs typeface="Arial"/>
                <a:sym typeface="Arial"/>
              </a:rPr>
              <a:t>Sprint Review Toplantısı’nın sahibi Product Owner’dır.</a:t>
            </a:r>
            <a:endParaRPr sz="2000">
              <a:solidFill>
                <a:srgbClr val="4151CE"/>
              </a:solidFill>
              <a:latin typeface="Arial"/>
              <a:ea typeface="Arial"/>
              <a:cs typeface="Arial"/>
              <a:sym typeface="Arial"/>
            </a:endParaRPr>
          </a:p>
        </p:txBody>
      </p:sp>
      <p:pic>
        <p:nvPicPr>
          <p:cNvPr id="930" name="Google Shape;930;p127"/>
          <p:cNvPicPr preferRelativeResize="0"/>
          <p:nvPr/>
        </p:nvPicPr>
        <p:blipFill>
          <a:blip r:embed="rId4">
            <a:alphaModFix/>
          </a:blip>
          <a:stretch>
            <a:fillRect/>
          </a:stretch>
        </p:blipFill>
        <p:spPr>
          <a:xfrm>
            <a:off x="4301923" y="2493500"/>
            <a:ext cx="4842078" cy="2421026"/>
          </a:xfrm>
          <a:prstGeom prst="rect">
            <a:avLst/>
          </a:prstGeom>
          <a:noFill/>
          <a:ln>
            <a:noFill/>
          </a:ln>
        </p:spPr>
      </p:pic>
      <p:sp>
        <p:nvSpPr>
          <p:cNvPr id="931" name="Google Shape;931;p127"/>
          <p:cNvSpPr txBox="1">
            <a:spLocks noGrp="1"/>
          </p:cNvSpPr>
          <p:nvPr>
            <p:ph type="title"/>
          </p:nvPr>
        </p:nvSpPr>
        <p:spPr>
          <a:xfrm>
            <a:off x="14000" y="0"/>
            <a:ext cx="9144000" cy="1407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3000" b="1">
                <a:solidFill>
                  <a:srgbClr val="9225A5"/>
                </a:solidFill>
                <a:latin typeface="Arial"/>
                <a:ea typeface="Arial"/>
                <a:cs typeface="Arial"/>
                <a:sym typeface="Arial"/>
              </a:rPr>
              <a:t>AGILE METHODOLOGY</a:t>
            </a:r>
            <a:r>
              <a:rPr lang="tr-TR" sz="3459" b="1">
                <a:solidFill>
                  <a:srgbClr val="9225A5"/>
                </a:solidFill>
              </a:rPr>
              <a:t> </a:t>
            </a:r>
            <a:r>
              <a:rPr lang="tr-TR" sz="2500">
                <a:solidFill>
                  <a:srgbClr val="9225A5"/>
                </a:solidFill>
                <a:latin typeface="Arial"/>
                <a:ea typeface="Arial"/>
                <a:cs typeface="Arial"/>
                <a:sym typeface="Arial"/>
              </a:rPr>
              <a:t>(çevik)</a:t>
            </a:r>
            <a:endParaRPr sz="25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endParaRPr sz="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980000"/>
                </a:solidFill>
                <a:latin typeface="Arial"/>
                <a:ea typeface="Arial"/>
                <a:cs typeface="Arial"/>
                <a:sym typeface="Arial"/>
              </a:rPr>
              <a:t>SCRUM</a:t>
            </a:r>
            <a:endParaRPr sz="2500" b="1">
              <a:solidFill>
                <a:srgbClr val="980000"/>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endParaRPr sz="100" b="1">
              <a:solidFill>
                <a:srgbClr val="980000"/>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000" b="1">
                <a:solidFill>
                  <a:srgbClr val="E46C0A"/>
                </a:solidFill>
                <a:latin typeface="Arial"/>
                <a:ea typeface="Arial"/>
                <a:cs typeface="Arial"/>
                <a:sym typeface="Arial"/>
              </a:rPr>
              <a:t>Toplantılar / Sprint Review</a:t>
            </a:r>
            <a:endParaRPr sz="2000" b="1">
              <a:solidFill>
                <a:srgbClr val="E46C0A"/>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5"/>
        <p:cNvGrpSpPr/>
        <p:nvPr/>
      </p:nvGrpSpPr>
      <p:grpSpPr>
        <a:xfrm>
          <a:off x="0" y="0"/>
          <a:ext cx="0" cy="0"/>
          <a:chOff x="0" y="0"/>
          <a:chExt cx="0" cy="0"/>
        </a:xfrm>
      </p:grpSpPr>
      <p:sp>
        <p:nvSpPr>
          <p:cNvPr id="936" name="Google Shape;936;p128"/>
          <p:cNvSpPr txBox="1">
            <a:spLocks noGrp="1"/>
          </p:cNvSpPr>
          <p:nvPr>
            <p:ph type="body" idx="1"/>
          </p:nvPr>
        </p:nvSpPr>
        <p:spPr>
          <a:xfrm>
            <a:off x="132200" y="1407000"/>
            <a:ext cx="8890500" cy="3650100"/>
          </a:xfrm>
          <a:prstGeom prst="rect">
            <a:avLst/>
          </a:prstGeom>
          <a:noFill/>
          <a:ln>
            <a:noFill/>
          </a:ln>
        </p:spPr>
        <p:txBody>
          <a:bodyPr spcFirstLastPara="1" wrap="square" lIns="91425" tIns="45700" rIns="91425" bIns="45700" anchor="t" anchorCtr="0">
            <a:normAutofit/>
          </a:bodyPr>
          <a:lstStyle/>
          <a:p>
            <a:pPr marL="360000" lvl="0" indent="0" algn="l" rtl="0">
              <a:spcBef>
                <a:spcPts val="0"/>
              </a:spcBef>
              <a:spcAft>
                <a:spcPts val="0"/>
              </a:spcAft>
              <a:buClr>
                <a:schemeClr val="dk1"/>
              </a:buClr>
              <a:buSzPts val="1100"/>
              <a:buNone/>
            </a:pPr>
            <a:endParaRPr sz="600">
              <a:solidFill>
                <a:srgbClr val="4151CE"/>
              </a:solidFill>
              <a:latin typeface="Arial"/>
              <a:ea typeface="Arial"/>
              <a:cs typeface="Arial"/>
              <a:sym typeface="Arial"/>
            </a:endParaRPr>
          </a:p>
          <a:p>
            <a:pPr marL="360000" lvl="0" indent="0" algn="l" rtl="0">
              <a:spcBef>
                <a:spcPts val="0"/>
              </a:spcBef>
              <a:spcAft>
                <a:spcPts val="0"/>
              </a:spcAft>
              <a:buClr>
                <a:schemeClr val="dk1"/>
              </a:buClr>
              <a:buSzPts val="1100"/>
              <a:buFont typeface="Arial"/>
              <a:buNone/>
            </a:pPr>
            <a:r>
              <a:rPr lang="tr-TR" sz="1900">
                <a:solidFill>
                  <a:srgbClr val="E06666"/>
                </a:solidFill>
                <a:latin typeface="Arial"/>
                <a:ea typeface="Arial"/>
                <a:cs typeface="Arial"/>
                <a:sym typeface="Arial"/>
              </a:rPr>
              <a:t>● </a:t>
            </a:r>
            <a:r>
              <a:rPr lang="tr-TR" sz="1900">
                <a:solidFill>
                  <a:srgbClr val="4151CE"/>
                </a:solidFill>
                <a:latin typeface="Arial"/>
                <a:ea typeface="Arial"/>
                <a:cs typeface="Arial"/>
                <a:sym typeface="Arial"/>
              </a:rPr>
              <a:t>Burada yapılması gereken şey Stakeholders’a </a:t>
            </a:r>
            <a:r>
              <a:rPr lang="tr-TR" sz="1900" b="1">
                <a:solidFill>
                  <a:srgbClr val="4151CE"/>
                </a:solidFill>
                <a:latin typeface="Arial"/>
                <a:ea typeface="Arial"/>
                <a:cs typeface="Arial"/>
                <a:sym typeface="Arial"/>
              </a:rPr>
              <a:t>“ürünün onların</a:t>
            </a:r>
            <a:endParaRPr sz="1900" b="1">
              <a:solidFill>
                <a:srgbClr val="4151CE"/>
              </a:solidFill>
              <a:latin typeface="Arial"/>
              <a:ea typeface="Arial"/>
              <a:cs typeface="Arial"/>
              <a:sym typeface="Arial"/>
            </a:endParaRPr>
          </a:p>
          <a:p>
            <a:pPr marL="360000" lvl="0" indent="0" algn="l" rtl="0">
              <a:spcBef>
                <a:spcPts val="0"/>
              </a:spcBef>
              <a:spcAft>
                <a:spcPts val="0"/>
              </a:spcAft>
              <a:buClr>
                <a:schemeClr val="dk1"/>
              </a:buClr>
              <a:buSzPts val="1100"/>
              <a:buFont typeface="Arial"/>
              <a:buNone/>
            </a:pPr>
            <a:r>
              <a:rPr lang="tr-TR" sz="1900" b="1">
                <a:solidFill>
                  <a:srgbClr val="4151CE"/>
                </a:solidFill>
                <a:latin typeface="Arial"/>
                <a:ea typeface="Arial"/>
                <a:cs typeface="Arial"/>
                <a:sym typeface="Arial"/>
              </a:rPr>
              <a:t>ürünü” </a:t>
            </a:r>
            <a:r>
              <a:rPr lang="tr-TR" sz="1900">
                <a:solidFill>
                  <a:srgbClr val="4151CE"/>
                </a:solidFill>
                <a:latin typeface="Arial"/>
                <a:ea typeface="Arial"/>
                <a:cs typeface="Arial"/>
                <a:sym typeface="Arial"/>
              </a:rPr>
              <a:t>olduğunu vurgulamaktır. Onlara anlatacaklarınızla, göstereceklerinizle sizden istediklerinin örtüşüp örtüşmediğinin bu toplantıda anlaşılacağını anlatmaktır.</a:t>
            </a:r>
            <a:endParaRPr sz="1900">
              <a:solidFill>
                <a:srgbClr val="4151CE"/>
              </a:solidFill>
              <a:latin typeface="Arial"/>
              <a:ea typeface="Arial"/>
              <a:cs typeface="Arial"/>
              <a:sym typeface="Arial"/>
            </a:endParaRPr>
          </a:p>
          <a:p>
            <a:pPr marL="360000" lvl="0" indent="0" algn="l" rtl="0">
              <a:spcBef>
                <a:spcPts val="0"/>
              </a:spcBef>
              <a:spcAft>
                <a:spcPts val="0"/>
              </a:spcAft>
              <a:buClr>
                <a:schemeClr val="dk1"/>
              </a:buClr>
              <a:buSzPts val="1100"/>
              <a:buNone/>
            </a:pPr>
            <a:endParaRPr sz="100">
              <a:solidFill>
                <a:srgbClr val="4151CE"/>
              </a:solidFill>
              <a:latin typeface="Arial"/>
              <a:ea typeface="Arial"/>
              <a:cs typeface="Arial"/>
              <a:sym typeface="Arial"/>
            </a:endParaRPr>
          </a:p>
          <a:p>
            <a:pPr marL="360000" marR="4387046" lvl="0" indent="0" algn="l" rtl="0">
              <a:spcBef>
                <a:spcPts val="0"/>
              </a:spcBef>
              <a:spcAft>
                <a:spcPts val="0"/>
              </a:spcAft>
              <a:buClr>
                <a:schemeClr val="dk1"/>
              </a:buClr>
              <a:buSzPts val="1100"/>
              <a:buNone/>
            </a:pPr>
            <a:r>
              <a:rPr lang="tr-TR" sz="1900">
                <a:solidFill>
                  <a:srgbClr val="E06666"/>
                </a:solidFill>
                <a:latin typeface="Arial"/>
                <a:ea typeface="Arial"/>
                <a:cs typeface="Arial"/>
                <a:sym typeface="Arial"/>
              </a:rPr>
              <a:t>● </a:t>
            </a:r>
            <a:r>
              <a:rPr lang="tr-TR" sz="1900">
                <a:solidFill>
                  <a:srgbClr val="4151CE"/>
                </a:solidFill>
                <a:latin typeface="Arial"/>
                <a:ea typeface="Arial"/>
                <a:cs typeface="Arial"/>
                <a:sym typeface="Arial"/>
              </a:rPr>
              <a:t>Stakeholders çalışan ürünü görerek bu ürüne eklenmesi istedikleri yeni özellikler ya da değiştirilmesini istedikleri özelliklerin hangi niteliğe, görselliğe, yetkinliğe sahip olması gerektiğini yüz yüze, birinci ağızdan söyleyebilirler.</a:t>
            </a:r>
            <a:endParaRPr sz="2300">
              <a:solidFill>
                <a:srgbClr val="4151CE"/>
              </a:solidFill>
              <a:latin typeface="Arial"/>
              <a:ea typeface="Arial"/>
              <a:cs typeface="Arial"/>
              <a:sym typeface="Arial"/>
            </a:endParaRPr>
          </a:p>
        </p:txBody>
      </p:sp>
      <p:pic>
        <p:nvPicPr>
          <p:cNvPr id="937" name="Google Shape;937;p128"/>
          <p:cNvPicPr preferRelativeResize="0"/>
          <p:nvPr/>
        </p:nvPicPr>
        <p:blipFill>
          <a:blip r:embed="rId4">
            <a:alphaModFix/>
          </a:blip>
          <a:stretch>
            <a:fillRect/>
          </a:stretch>
        </p:blipFill>
        <p:spPr>
          <a:xfrm>
            <a:off x="3540500" y="2744750"/>
            <a:ext cx="5548325" cy="2083525"/>
          </a:xfrm>
          <a:prstGeom prst="rect">
            <a:avLst/>
          </a:prstGeom>
          <a:noFill/>
          <a:ln>
            <a:noFill/>
          </a:ln>
        </p:spPr>
      </p:pic>
      <p:sp>
        <p:nvSpPr>
          <p:cNvPr id="938" name="Google Shape;938;p128"/>
          <p:cNvSpPr txBox="1">
            <a:spLocks noGrp="1"/>
          </p:cNvSpPr>
          <p:nvPr>
            <p:ph type="title"/>
          </p:nvPr>
        </p:nvSpPr>
        <p:spPr>
          <a:xfrm>
            <a:off x="14000" y="0"/>
            <a:ext cx="9144000" cy="1407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3000" b="1">
                <a:solidFill>
                  <a:srgbClr val="9225A5"/>
                </a:solidFill>
                <a:latin typeface="Arial"/>
                <a:ea typeface="Arial"/>
                <a:cs typeface="Arial"/>
                <a:sym typeface="Arial"/>
              </a:rPr>
              <a:t>AGILE METHODOLOGY</a:t>
            </a:r>
            <a:r>
              <a:rPr lang="tr-TR" sz="3459" b="1">
                <a:solidFill>
                  <a:srgbClr val="9225A5"/>
                </a:solidFill>
              </a:rPr>
              <a:t> </a:t>
            </a:r>
            <a:r>
              <a:rPr lang="tr-TR" sz="2500">
                <a:solidFill>
                  <a:srgbClr val="9225A5"/>
                </a:solidFill>
                <a:latin typeface="Arial"/>
                <a:ea typeface="Arial"/>
                <a:cs typeface="Arial"/>
                <a:sym typeface="Arial"/>
              </a:rPr>
              <a:t>(çevik)</a:t>
            </a:r>
            <a:endParaRPr sz="25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endParaRPr sz="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980000"/>
                </a:solidFill>
                <a:latin typeface="Arial"/>
                <a:ea typeface="Arial"/>
                <a:cs typeface="Arial"/>
                <a:sym typeface="Arial"/>
              </a:rPr>
              <a:t>SCRUM</a:t>
            </a:r>
            <a:endParaRPr sz="2500" b="1">
              <a:solidFill>
                <a:srgbClr val="980000"/>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endParaRPr sz="100" b="1">
              <a:solidFill>
                <a:srgbClr val="980000"/>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000" b="1">
                <a:solidFill>
                  <a:srgbClr val="E46C0A"/>
                </a:solidFill>
                <a:latin typeface="Arial"/>
                <a:ea typeface="Arial"/>
                <a:cs typeface="Arial"/>
                <a:sym typeface="Arial"/>
              </a:rPr>
              <a:t>Toplantılar / Sprint Review</a:t>
            </a:r>
            <a:endParaRPr sz="2000" b="1">
              <a:solidFill>
                <a:srgbClr val="E46C0A"/>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2"/>
        <p:cNvGrpSpPr/>
        <p:nvPr/>
      </p:nvGrpSpPr>
      <p:grpSpPr>
        <a:xfrm>
          <a:off x="0" y="0"/>
          <a:ext cx="0" cy="0"/>
          <a:chOff x="0" y="0"/>
          <a:chExt cx="0" cy="0"/>
        </a:xfrm>
      </p:grpSpPr>
      <p:pic>
        <p:nvPicPr>
          <p:cNvPr id="943" name="Google Shape;943;p129"/>
          <p:cNvPicPr preferRelativeResize="0"/>
          <p:nvPr/>
        </p:nvPicPr>
        <p:blipFill>
          <a:blip r:embed="rId4">
            <a:alphaModFix/>
          </a:blip>
          <a:stretch>
            <a:fillRect/>
          </a:stretch>
        </p:blipFill>
        <p:spPr>
          <a:xfrm>
            <a:off x="4572000" y="2244149"/>
            <a:ext cx="4393200" cy="2307300"/>
          </a:xfrm>
          <a:prstGeom prst="roundRect">
            <a:avLst>
              <a:gd name="adj" fmla="val 16667"/>
            </a:avLst>
          </a:prstGeom>
          <a:noFill/>
          <a:ln>
            <a:noFill/>
          </a:ln>
        </p:spPr>
      </p:pic>
      <p:sp>
        <p:nvSpPr>
          <p:cNvPr id="944" name="Google Shape;944;p129"/>
          <p:cNvSpPr txBox="1">
            <a:spLocks noGrp="1"/>
          </p:cNvSpPr>
          <p:nvPr>
            <p:ph type="body" idx="1"/>
          </p:nvPr>
        </p:nvSpPr>
        <p:spPr>
          <a:xfrm>
            <a:off x="132200" y="1407000"/>
            <a:ext cx="8890500" cy="3632700"/>
          </a:xfrm>
          <a:prstGeom prst="rect">
            <a:avLst/>
          </a:prstGeom>
          <a:noFill/>
          <a:ln>
            <a:noFill/>
          </a:ln>
        </p:spPr>
        <p:txBody>
          <a:bodyPr spcFirstLastPara="1" wrap="square" lIns="91425" tIns="45700" rIns="91425" bIns="45700" anchor="t" anchorCtr="0">
            <a:normAutofit lnSpcReduction="10000"/>
          </a:bodyPr>
          <a:lstStyle/>
          <a:p>
            <a:pPr marL="360000" lvl="0" indent="0" algn="l" rtl="0">
              <a:spcBef>
                <a:spcPts val="0"/>
              </a:spcBef>
              <a:spcAft>
                <a:spcPts val="0"/>
              </a:spcAft>
              <a:buClr>
                <a:schemeClr val="dk1"/>
              </a:buClr>
              <a:buSzPts val="1100"/>
              <a:buFont typeface="Arial"/>
              <a:buNone/>
            </a:pPr>
            <a:r>
              <a:rPr lang="tr-TR" sz="1900">
                <a:solidFill>
                  <a:srgbClr val="E06666"/>
                </a:solidFill>
                <a:latin typeface="Arial"/>
                <a:ea typeface="Arial"/>
                <a:cs typeface="Arial"/>
                <a:sym typeface="Arial"/>
              </a:rPr>
              <a:t>● </a:t>
            </a:r>
            <a:r>
              <a:rPr lang="tr-TR" sz="1900">
                <a:solidFill>
                  <a:srgbClr val="4151CE"/>
                </a:solidFill>
                <a:latin typeface="Arial"/>
                <a:ea typeface="Arial"/>
                <a:cs typeface="Arial"/>
                <a:sym typeface="Arial"/>
              </a:rPr>
              <a:t>Retrospective toplantıları bir sonraki Sprint'te iş süreçlerini iyileştirmek için geçmiş Sprint'in incelendiği ve </a:t>
            </a:r>
            <a:r>
              <a:rPr lang="tr-TR" sz="1900" b="1" i="1">
                <a:solidFill>
                  <a:srgbClr val="4151CE"/>
                </a:solidFill>
                <a:latin typeface="Arial"/>
                <a:ea typeface="Arial"/>
                <a:cs typeface="Arial"/>
                <a:sym typeface="Arial"/>
              </a:rPr>
              <a:t>“Nasıl daha iyi performans gösterebiliriz?”</a:t>
            </a:r>
            <a:r>
              <a:rPr lang="tr-TR" sz="1900">
                <a:solidFill>
                  <a:srgbClr val="4151CE"/>
                </a:solidFill>
                <a:latin typeface="Arial"/>
                <a:ea typeface="Arial"/>
                <a:cs typeface="Arial"/>
                <a:sym typeface="Arial"/>
              </a:rPr>
              <a:t> sorusuna cevap aranan toplantılardır.</a:t>
            </a:r>
            <a:endParaRPr sz="1900">
              <a:solidFill>
                <a:srgbClr val="4151CE"/>
              </a:solidFill>
              <a:latin typeface="Arial"/>
              <a:ea typeface="Arial"/>
              <a:cs typeface="Arial"/>
              <a:sym typeface="Arial"/>
            </a:endParaRPr>
          </a:p>
          <a:p>
            <a:pPr marL="360000" marR="4387046" lvl="0" indent="0" algn="l" rtl="0">
              <a:spcBef>
                <a:spcPts val="0"/>
              </a:spcBef>
              <a:spcAft>
                <a:spcPts val="0"/>
              </a:spcAft>
              <a:buClr>
                <a:schemeClr val="dk1"/>
              </a:buClr>
              <a:buSzPts val="1100"/>
              <a:buFont typeface="Arial"/>
              <a:buNone/>
            </a:pPr>
            <a:r>
              <a:rPr lang="tr-TR" sz="1900">
                <a:solidFill>
                  <a:srgbClr val="4151CE"/>
                </a:solidFill>
                <a:latin typeface="Arial"/>
                <a:ea typeface="Arial"/>
                <a:cs typeface="Arial"/>
                <a:sym typeface="Arial"/>
              </a:rPr>
              <a:t>Bu toplantıya </a:t>
            </a:r>
            <a:r>
              <a:rPr lang="tr-TR" sz="1900" b="1">
                <a:solidFill>
                  <a:srgbClr val="4151CE"/>
                </a:solidFill>
                <a:latin typeface="Arial"/>
                <a:ea typeface="Arial"/>
                <a:cs typeface="Arial"/>
                <a:sym typeface="Arial"/>
              </a:rPr>
              <a:t>Development Team, Scrum Master</a:t>
            </a:r>
            <a:r>
              <a:rPr lang="tr-TR" sz="1900">
                <a:solidFill>
                  <a:srgbClr val="4151CE"/>
                </a:solidFill>
                <a:latin typeface="Arial"/>
                <a:ea typeface="Arial"/>
                <a:cs typeface="Arial"/>
                <a:sym typeface="Arial"/>
              </a:rPr>
              <a:t> ve </a:t>
            </a:r>
            <a:r>
              <a:rPr lang="tr-TR" sz="1900" b="1">
                <a:solidFill>
                  <a:srgbClr val="4151CE"/>
                </a:solidFill>
                <a:latin typeface="Arial"/>
                <a:ea typeface="Arial"/>
                <a:cs typeface="Arial"/>
                <a:sym typeface="Arial"/>
              </a:rPr>
              <a:t>Product Owner</a:t>
            </a:r>
            <a:r>
              <a:rPr lang="tr-TR" sz="1900">
                <a:solidFill>
                  <a:srgbClr val="4151CE"/>
                </a:solidFill>
                <a:latin typeface="Arial"/>
                <a:ea typeface="Arial"/>
                <a:cs typeface="Arial"/>
                <a:sym typeface="Arial"/>
              </a:rPr>
              <a:t> katılır.</a:t>
            </a:r>
            <a:endParaRPr sz="1900">
              <a:solidFill>
                <a:srgbClr val="4151CE"/>
              </a:solidFill>
              <a:latin typeface="Arial"/>
              <a:ea typeface="Arial"/>
              <a:cs typeface="Arial"/>
              <a:sym typeface="Arial"/>
            </a:endParaRPr>
          </a:p>
          <a:p>
            <a:pPr marL="360000" marR="4387046" lvl="0" indent="0" algn="l" rtl="0">
              <a:spcBef>
                <a:spcPts val="0"/>
              </a:spcBef>
              <a:spcAft>
                <a:spcPts val="0"/>
              </a:spcAft>
              <a:buClr>
                <a:schemeClr val="dk1"/>
              </a:buClr>
              <a:buSzPts val="1100"/>
              <a:buNone/>
            </a:pPr>
            <a:endParaRPr sz="100">
              <a:solidFill>
                <a:srgbClr val="E06666"/>
              </a:solidFill>
              <a:latin typeface="Arial"/>
              <a:ea typeface="Arial"/>
              <a:cs typeface="Arial"/>
              <a:sym typeface="Arial"/>
            </a:endParaRPr>
          </a:p>
          <a:p>
            <a:pPr marL="360000" marR="4387046" lvl="0" indent="0" algn="l" rtl="0">
              <a:spcBef>
                <a:spcPts val="0"/>
              </a:spcBef>
              <a:spcAft>
                <a:spcPts val="0"/>
              </a:spcAft>
              <a:buClr>
                <a:schemeClr val="dk1"/>
              </a:buClr>
              <a:buSzPts val="1100"/>
              <a:buFont typeface="Arial"/>
              <a:buNone/>
            </a:pPr>
            <a:r>
              <a:rPr lang="tr-TR" sz="1900">
                <a:solidFill>
                  <a:srgbClr val="E06666"/>
                </a:solidFill>
                <a:latin typeface="Arial"/>
                <a:ea typeface="Arial"/>
                <a:cs typeface="Arial"/>
                <a:sym typeface="Arial"/>
              </a:rPr>
              <a:t>● </a:t>
            </a:r>
            <a:r>
              <a:rPr lang="tr-TR" sz="1900">
                <a:solidFill>
                  <a:srgbClr val="4151CE"/>
                </a:solidFill>
                <a:latin typeface="Arial"/>
                <a:ea typeface="Arial"/>
                <a:cs typeface="Arial"/>
                <a:sym typeface="Arial"/>
              </a:rPr>
              <a:t>Sprint'teki son toplantıdır ve “Sprint Review” toplantısının hemen ardından yapılır.</a:t>
            </a:r>
            <a:endParaRPr sz="1900">
              <a:solidFill>
                <a:srgbClr val="4151CE"/>
              </a:solidFill>
              <a:latin typeface="Arial"/>
              <a:ea typeface="Arial"/>
              <a:cs typeface="Arial"/>
              <a:sym typeface="Arial"/>
            </a:endParaRPr>
          </a:p>
          <a:p>
            <a:pPr marL="360000" marR="4387046" lvl="0" indent="0" algn="l" rtl="0">
              <a:spcBef>
                <a:spcPts val="0"/>
              </a:spcBef>
              <a:spcAft>
                <a:spcPts val="0"/>
              </a:spcAft>
              <a:buClr>
                <a:schemeClr val="dk1"/>
              </a:buClr>
              <a:buSzPts val="1100"/>
              <a:buNone/>
            </a:pPr>
            <a:endParaRPr sz="100">
              <a:solidFill>
                <a:srgbClr val="E06666"/>
              </a:solidFill>
              <a:latin typeface="Arial"/>
              <a:ea typeface="Arial"/>
              <a:cs typeface="Arial"/>
              <a:sym typeface="Arial"/>
            </a:endParaRPr>
          </a:p>
          <a:p>
            <a:pPr marL="360000" marR="4387046" lvl="0" indent="0" algn="l" rtl="0">
              <a:spcBef>
                <a:spcPts val="0"/>
              </a:spcBef>
              <a:spcAft>
                <a:spcPts val="0"/>
              </a:spcAft>
              <a:buClr>
                <a:schemeClr val="dk1"/>
              </a:buClr>
              <a:buSzPts val="1100"/>
              <a:buNone/>
            </a:pPr>
            <a:r>
              <a:rPr lang="tr-TR" sz="1900">
                <a:solidFill>
                  <a:srgbClr val="E06666"/>
                </a:solidFill>
                <a:latin typeface="Arial"/>
                <a:ea typeface="Arial"/>
                <a:cs typeface="Arial"/>
                <a:sym typeface="Arial"/>
              </a:rPr>
              <a:t>● </a:t>
            </a:r>
            <a:r>
              <a:rPr lang="tr-TR" sz="1900">
                <a:solidFill>
                  <a:srgbClr val="4151CE"/>
                </a:solidFill>
                <a:latin typeface="Arial"/>
                <a:ea typeface="Arial"/>
                <a:cs typeface="Arial"/>
                <a:sym typeface="Arial"/>
              </a:rPr>
              <a:t>Scrum ekibi gelecekteki Sprint'ler için nelerin geliştirilebileceğini ve nasıl yapmaları gerektiğini gözden geçirir.</a:t>
            </a:r>
            <a:endParaRPr sz="2300">
              <a:solidFill>
                <a:srgbClr val="4151CE"/>
              </a:solidFill>
              <a:latin typeface="Arial"/>
              <a:ea typeface="Arial"/>
              <a:cs typeface="Arial"/>
              <a:sym typeface="Arial"/>
            </a:endParaRPr>
          </a:p>
        </p:txBody>
      </p:sp>
      <p:sp>
        <p:nvSpPr>
          <p:cNvPr id="945" name="Google Shape;945;p129"/>
          <p:cNvSpPr txBox="1">
            <a:spLocks noGrp="1"/>
          </p:cNvSpPr>
          <p:nvPr>
            <p:ph type="title"/>
          </p:nvPr>
        </p:nvSpPr>
        <p:spPr>
          <a:xfrm>
            <a:off x="14000" y="0"/>
            <a:ext cx="9144000" cy="1407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3000" b="1">
                <a:solidFill>
                  <a:srgbClr val="9225A5"/>
                </a:solidFill>
                <a:latin typeface="Arial"/>
                <a:ea typeface="Arial"/>
                <a:cs typeface="Arial"/>
                <a:sym typeface="Arial"/>
              </a:rPr>
              <a:t>AGILE METHODOLOGY</a:t>
            </a:r>
            <a:r>
              <a:rPr lang="tr-TR" sz="3459" b="1">
                <a:solidFill>
                  <a:srgbClr val="9225A5"/>
                </a:solidFill>
              </a:rPr>
              <a:t> </a:t>
            </a:r>
            <a:r>
              <a:rPr lang="tr-TR" sz="2500">
                <a:solidFill>
                  <a:srgbClr val="9225A5"/>
                </a:solidFill>
                <a:latin typeface="Arial"/>
                <a:ea typeface="Arial"/>
                <a:cs typeface="Arial"/>
                <a:sym typeface="Arial"/>
              </a:rPr>
              <a:t>(çevik)</a:t>
            </a:r>
            <a:endParaRPr sz="25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endParaRPr sz="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980000"/>
                </a:solidFill>
                <a:latin typeface="Arial"/>
                <a:ea typeface="Arial"/>
                <a:cs typeface="Arial"/>
                <a:sym typeface="Arial"/>
              </a:rPr>
              <a:t>SCRUM</a:t>
            </a:r>
            <a:endParaRPr sz="2500" b="1">
              <a:solidFill>
                <a:srgbClr val="980000"/>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endParaRPr sz="100" b="1">
              <a:solidFill>
                <a:srgbClr val="980000"/>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000" b="1">
                <a:solidFill>
                  <a:srgbClr val="E46C0A"/>
                </a:solidFill>
                <a:latin typeface="Arial"/>
                <a:ea typeface="Arial"/>
                <a:cs typeface="Arial"/>
                <a:sym typeface="Arial"/>
              </a:rPr>
              <a:t>Toplantılar / Sprint Retrospective</a:t>
            </a:r>
            <a:endParaRPr sz="2000" b="1">
              <a:solidFill>
                <a:srgbClr val="E46C0A"/>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9"/>
        <p:cNvGrpSpPr/>
        <p:nvPr/>
      </p:nvGrpSpPr>
      <p:grpSpPr>
        <a:xfrm>
          <a:off x="0" y="0"/>
          <a:ext cx="0" cy="0"/>
          <a:chOff x="0" y="0"/>
          <a:chExt cx="0" cy="0"/>
        </a:xfrm>
      </p:grpSpPr>
      <p:pic>
        <p:nvPicPr>
          <p:cNvPr id="950" name="Google Shape;950;p130"/>
          <p:cNvPicPr preferRelativeResize="0"/>
          <p:nvPr/>
        </p:nvPicPr>
        <p:blipFill rotWithShape="1">
          <a:blip r:embed="rId4">
            <a:alphaModFix/>
          </a:blip>
          <a:srcRect t="5003" b="11328"/>
          <a:stretch/>
        </p:blipFill>
        <p:spPr>
          <a:xfrm>
            <a:off x="587725" y="1276575"/>
            <a:ext cx="7405200" cy="2900400"/>
          </a:xfrm>
          <a:prstGeom prst="roundRect">
            <a:avLst>
              <a:gd name="adj" fmla="val 16667"/>
            </a:avLst>
          </a:prstGeom>
          <a:noFill/>
          <a:ln>
            <a:noFill/>
          </a:ln>
        </p:spPr>
      </p:pic>
      <p:sp>
        <p:nvSpPr>
          <p:cNvPr id="951" name="Google Shape;951;p130"/>
          <p:cNvSpPr txBox="1">
            <a:spLocks noGrp="1"/>
          </p:cNvSpPr>
          <p:nvPr>
            <p:ph type="title"/>
          </p:nvPr>
        </p:nvSpPr>
        <p:spPr>
          <a:xfrm>
            <a:off x="0" y="0"/>
            <a:ext cx="9144000" cy="1890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3000" b="1">
                <a:solidFill>
                  <a:srgbClr val="9225A5"/>
                </a:solidFill>
                <a:latin typeface="Arial"/>
                <a:ea typeface="Arial"/>
                <a:cs typeface="Arial"/>
                <a:sym typeface="Arial"/>
              </a:rPr>
              <a:t>SCRUM PROJE YÖNETİM SÜRECİ</a:t>
            </a:r>
            <a:endParaRPr sz="3000" b="1">
              <a:solidFill>
                <a:srgbClr val="9225A5"/>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300" b="1">
                <a:solidFill>
                  <a:srgbClr val="990000"/>
                </a:solidFill>
                <a:latin typeface="Arial"/>
                <a:ea typeface="Arial"/>
                <a:cs typeface="Arial"/>
                <a:sym typeface="Arial"/>
              </a:rPr>
              <a:t>Ürünü Oluşturan Parçalar</a:t>
            </a:r>
            <a:endParaRPr sz="2300" b="1">
              <a:solidFill>
                <a:srgbClr val="990000"/>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500" b="1">
                <a:solidFill>
                  <a:srgbClr val="E46C0A"/>
                </a:solidFill>
                <a:latin typeface="Arial"/>
                <a:ea typeface="Arial"/>
                <a:cs typeface="Arial"/>
                <a:sym typeface="Arial"/>
              </a:rPr>
              <a:t> </a:t>
            </a:r>
            <a:r>
              <a:rPr lang="tr-TR" sz="2300">
                <a:solidFill>
                  <a:srgbClr val="E46C0A"/>
                </a:solidFill>
                <a:latin typeface="Arial"/>
                <a:ea typeface="Arial"/>
                <a:cs typeface="Arial"/>
                <a:sym typeface="Arial"/>
              </a:rPr>
              <a:t>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5"/>
        <p:cNvGrpSpPr/>
        <p:nvPr/>
      </p:nvGrpSpPr>
      <p:grpSpPr>
        <a:xfrm>
          <a:off x="0" y="0"/>
          <a:ext cx="0" cy="0"/>
          <a:chOff x="0" y="0"/>
          <a:chExt cx="0" cy="0"/>
        </a:xfrm>
      </p:grpSpPr>
      <p:sp>
        <p:nvSpPr>
          <p:cNvPr id="956" name="Google Shape;956;p131"/>
          <p:cNvSpPr txBox="1">
            <a:spLocks noGrp="1"/>
          </p:cNvSpPr>
          <p:nvPr>
            <p:ph type="body" idx="1"/>
          </p:nvPr>
        </p:nvSpPr>
        <p:spPr>
          <a:xfrm>
            <a:off x="148725" y="1102850"/>
            <a:ext cx="8857500" cy="3720600"/>
          </a:xfrm>
          <a:prstGeom prst="rect">
            <a:avLst/>
          </a:prstGeom>
          <a:noFill/>
          <a:ln>
            <a:noFill/>
          </a:ln>
        </p:spPr>
        <p:txBody>
          <a:bodyPr spcFirstLastPara="1" wrap="square" lIns="91425" tIns="45700" rIns="91425" bIns="45700" anchor="t" anchorCtr="0">
            <a:normAutofit fontScale="92500" lnSpcReduction="20000"/>
          </a:bodyPr>
          <a:lstStyle/>
          <a:p>
            <a:pPr marL="540000" marR="400250" lvl="0" indent="0" algn="just" rtl="0">
              <a:spcBef>
                <a:spcPts val="0"/>
              </a:spcBef>
              <a:spcAft>
                <a:spcPts val="0"/>
              </a:spcAft>
              <a:buClr>
                <a:schemeClr val="dk1"/>
              </a:buClr>
              <a:buSzPct val="106666"/>
              <a:buNone/>
            </a:pPr>
            <a:r>
              <a:rPr lang="tr-TR" sz="3000" b="1">
                <a:solidFill>
                  <a:srgbClr val="E46C0A"/>
                </a:solidFill>
                <a:latin typeface="Arial"/>
                <a:ea typeface="Arial"/>
                <a:cs typeface="Arial"/>
                <a:sym typeface="Arial"/>
              </a:rPr>
              <a:t>  </a:t>
            </a:r>
            <a:endParaRPr sz="3108" b="1">
              <a:solidFill>
                <a:srgbClr val="E46C0A"/>
              </a:solidFill>
              <a:latin typeface="Arial"/>
              <a:ea typeface="Arial"/>
              <a:cs typeface="Arial"/>
              <a:sym typeface="Arial"/>
            </a:endParaRPr>
          </a:p>
          <a:p>
            <a:pPr marL="540000" marR="400250" lvl="0" indent="0" algn="just" rtl="0">
              <a:spcBef>
                <a:spcPts val="0"/>
              </a:spcBef>
              <a:spcAft>
                <a:spcPts val="0"/>
              </a:spcAft>
              <a:buClr>
                <a:schemeClr val="dk1"/>
              </a:buClr>
              <a:buSzPct val="106666"/>
              <a:buNone/>
            </a:pPr>
            <a:endParaRPr sz="3000" b="1">
              <a:solidFill>
                <a:srgbClr val="E46C0A"/>
              </a:solidFill>
              <a:latin typeface="Arial"/>
              <a:ea typeface="Arial"/>
              <a:cs typeface="Arial"/>
              <a:sym typeface="Arial"/>
            </a:endParaRPr>
          </a:p>
          <a:p>
            <a:pPr marL="540000" marR="400250" lvl="0" indent="0" algn="just" rtl="0">
              <a:spcBef>
                <a:spcPts val="0"/>
              </a:spcBef>
              <a:spcAft>
                <a:spcPts val="0"/>
              </a:spcAft>
              <a:buClr>
                <a:schemeClr val="dk1"/>
              </a:buClr>
              <a:buSzPct val="44897"/>
              <a:buFont typeface="Arial"/>
              <a:buNone/>
            </a:pPr>
            <a:r>
              <a:rPr lang="tr-TR" sz="2450">
                <a:solidFill>
                  <a:srgbClr val="4151CE"/>
                </a:solidFill>
                <a:latin typeface="Arial"/>
                <a:ea typeface="Arial"/>
                <a:cs typeface="Arial"/>
                <a:sym typeface="Arial"/>
              </a:rPr>
              <a:t>    Proje için gerekli olan gereksinimler listesidir. Proje sonunda “Ne üretilmek isteniyor?” sorusuna cevap aranır. Product Owner tarafından müşteriden gereksinimler alınır, öncelik sırasına göre sıralanır. Product Owner, değişen ihtiyaçlara göre Product Backlog’a ekleme veya çıkarma yapabilir. Böylece değişim, projenin her aşamasında projeye kolayca entegre edilebilir.</a:t>
            </a:r>
            <a:endParaRPr sz="2450">
              <a:solidFill>
                <a:srgbClr val="4151CE"/>
              </a:solidFill>
              <a:latin typeface="Arial"/>
              <a:ea typeface="Arial"/>
              <a:cs typeface="Arial"/>
              <a:sym typeface="Arial"/>
            </a:endParaRPr>
          </a:p>
          <a:p>
            <a:pPr marL="540000" marR="400250" lvl="0" indent="0" algn="just" rtl="0">
              <a:spcBef>
                <a:spcPts val="0"/>
              </a:spcBef>
              <a:spcAft>
                <a:spcPts val="0"/>
              </a:spcAft>
              <a:buClr>
                <a:schemeClr val="dk1"/>
              </a:buClr>
              <a:buSzPct val="44897"/>
              <a:buNone/>
            </a:pPr>
            <a:endParaRPr sz="2450">
              <a:solidFill>
                <a:srgbClr val="4151CE"/>
              </a:solidFill>
              <a:latin typeface="Arial"/>
              <a:ea typeface="Arial"/>
              <a:cs typeface="Arial"/>
              <a:sym typeface="Arial"/>
            </a:endParaRPr>
          </a:p>
          <a:p>
            <a:pPr marL="540000" marR="400250" lvl="0" indent="0" algn="just" rtl="0">
              <a:spcBef>
                <a:spcPts val="0"/>
              </a:spcBef>
              <a:spcAft>
                <a:spcPts val="0"/>
              </a:spcAft>
              <a:buClr>
                <a:schemeClr val="dk1"/>
              </a:buClr>
              <a:buSzPct val="44897"/>
              <a:buFont typeface="Arial"/>
              <a:buNone/>
            </a:pPr>
            <a:r>
              <a:rPr lang="tr-TR" sz="2450">
                <a:solidFill>
                  <a:srgbClr val="E46C0A"/>
                </a:solidFill>
                <a:latin typeface="Arial"/>
                <a:ea typeface="Arial"/>
                <a:cs typeface="Arial"/>
                <a:sym typeface="Arial"/>
              </a:rPr>
              <a:t>Product Backlog Item</a:t>
            </a:r>
            <a:r>
              <a:rPr lang="tr-TR" sz="2450">
                <a:solidFill>
                  <a:srgbClr val="4151CE"/>
                </a:solidFill>
                <a:latin typeface="Arial"/>
                <a:ea typeface="Arial"/>
                <a:cs typeface="Arial"/>
                <a:sym typeface="Arial"/>
              </a:rPr>
              <a:t>: Product backlog içindeki her bir gereksinime verilen isimdir.</a:t>
            </a:r>
            <a:endParaRPr sz="3000">
              <a:solidFill>
                <a:srgbClr val="4151CE"/>
              </a:solidFill>
              <a:latin typeface="Arial"/>
              <a:ea typeface="Arial"/>
              <a:cs typeface="Arial"/>
              <a:sym typeface="Arial"/>
            </a:endParaRPr>
          </a:p>
        </p:txBody>
      </p:sp>
      <p:sp>
        <p:nvSpPr>
          <p:cNvPr id="957" name="Google Shape;957;p131"/>
          <p:cNvSpPr txBox="1">
            <a:spLocks noGrp="1"/>
          </p:cNvSpPr>
          <p:nvPr>
            <p:ph type="title"/>
          </p:nvPr>
        </p:nvSpPr>
        <p:spPr>
          <a:xfrm>
            <a:off x="0" y="0"/>
            <a:ext cx="9144000" cy="1890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3000" b="1">
                <a:solidFill>
                  <a:srgbClr val="9225A5"/>
                </a:solidFill>
                <a:latin typeface="Arial"/>
                <a:ea typeface="Arial"/>
                <a:cs typeface="Arial"/>
                <a:sym typeface="Arial"/>
              </a:rPr>
              <a:t>SCRUM PROJE YÖNETİM SÜRECİ</a:t>
            </a:r>
            <a:endParaRPr sz="3000" b="1">
              <a:solidFill>
                <a:srgbClr val="9225A5"/>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300" b="1">
                <a:solidFill>
                  <a:srgbClr val="990000"/>
                </a:solidFill>
                <a:latin typeface="Arial"/>
                <a:ea typeface="Arial"/>
                <a:cs typeface="Arial"/>
                <a:sym typeface="Arial"/>
              </a:rPr>
              <a:t>Ürünü Oluşturan Parçalar</a:t>
            </a:r>
            <a:endParaRPr sz="2300" b="1">
              <a:solidFill>
                <a:srgbClr val="990000"/>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500" b="1">
                <a:solidFill>
                  <a:srgbClr val="E46C0A"/>
                </a:solidFill>
                <a:latin typeface="Arial"/>
                <a:ea typeface="Arial"/>
                <a:cs typeface="Arial"/>
                <a:sym typeface="Arial"/>
              </a:rPr>
              <a:t>Product Backlog </a:t>
            </a:r>
            <a:r>
              <a:rPr lang="tr-TR" sz="2300">
                <a:solidFill>
                  <a:srgbClr val="E46C0A"/>
                </a:solidFill>
                <a:latin typeface="Arial"/>
                <a:ea typeface="Arial"/>
                <a:cs typeface="Arial"/>
                <a:sym typeface="Arial"/>
              </a:rPr>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457200" y="541210"/>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7030A0"/>
                </a:solidFill>
              </a:rPr>
              <a:t>Software Hatalarının Sonuçları</a:t>
            </a:r>
            <a:endParaRPr b="1">
              <a:solidFill>
                <a:srgbClr val="7030A0"/>
              </a:solidFill>
            </a:endParaRPr>
          </a:p>
        </p:txBody>
      </p:sp>
      <p:sp>
        <p:nvSpPr>
          <p:cNvPr id="158" name="Google Shape;158;p24"/>
          <p:cNvSpPr txBox="1">
            <a:spLocks noGrp="1"/>
          </p:cNvSpPr>
          <p:nvPr>
            <p:ph type="body" idx="1"/>
          </p:nvPr>
        </p:nvSpPr>
        <p:spPr>
          <a:xfrm>
            <a:off x="363550" y="1487700"/>
            <a:ext cx="8444400" cy="3021600"/>
          </a:xfrm>
          <a:prstGeom prst="rect">
            <a:avLst/>
          </a:prstGeom>
          <a:noFill/>
          <a:ln>
            <a:noFill/>
          </a:ln>
        </p:spPr>
        <p:txBody>
          <a:bodyPr spcFirstLastPara="1" wrap="square" lIns="91425" tIns="45700" rIns="91425" bIns="45700" anchor="ctr" anchorCtr="0">
            <a:noAutofit/>
          </a:bodyPr>
          <a:lstStyle/>
          <a:p>
            <a:pPr marL="360000" lvl="0" indent="-142875" algn="just" rtl="0">
              <a:spcBef>
                <a:spcPts val="0"/>
              </a:spcBef>
              <a:spcAft>
                <a:spcPts val="0"/>
              </a:spcAft>
              <a:buClr>
                <a:schemeClr val="dk1"/>
              </a:buClr>
              <a:buSzPts val="358"/>
              <a:buFont typeface="Arial"/>
              <a:buNone/>
            </a:pPr>
            <a:r>
              <a:rPr lang="tr-TR" sz="1040"/>
              <a:t>  </a:t>
            </a:r>
            <a:r>
              <a:rPr lang="tr-TR" sz="2291">
                <a:latin typeface="Arial"/>
                <a:ea typeface="Arial"/>
                <a:cs typeface="Arial"/>
                <a:sym typeface="Arial"/>
              </a:rPr>
              <a:t>   </a:t>
            </a:r>
            <a:r>
              <a:rPr lang="tr-TR" sz="1998">
                <a:latin typeface="Arial"/>
                <a:ea typeface="Arial"/>
                <a:cs typeface="Arial"/>
                <a:sym typeface="Arial"/>
              </a:rPr>
              <a:t> </a:t>
            </a:r>
            <a:r>
              <a:rPr lang="tr-TR" sz="1868">
                <a:solidFill>
                  <a:srgbClr val="4151CE"/>
                </a:solidFill>
                <a:latin typeface="Arial"/>
                <a:ea typeface="Arial"/>
                <a:cs typeface="Arial"/>
                <a:sym typeface="Arial"/>
              </a:rPr>
              <a:t>Dakikalar içinde kaybedilen 460 milyon dolar. New York borsasında piyasaları yönlendiren en büyük şirketlerden biri olan Knight Capital, 1 Ağustos 2012’de yeni bir yazılım güncellemesi yapma kararı aldı. Saat 09.00 sularında New York Borsası işlemler için açıldı ve Knight Capital’ ın yatırımcıları, varlıklarını satmak veya almak için talimat verdi. Yalnızca 45 dakika sonra Knight Capital’ın sunucuları 4 milyon işlem gerçekleştirdi ve şirkete 460 milyon dolar kaybettirerek iflasın eşiğine getirdi.</a:t>
            </a:r>
            <a:endParaRPr sz="1868">
              <a:solidFill>
                <a:srgbClr val="4151CE"/>
              </a:solidFill>
              <a:latin typeface="Arial"/>
              <a:ea typeface="Arial"/>
              <a:cs typeface="Arial"/>
              <a:sym typeface="Arial"/>
            </a:endParaRPr>
          </a:p>
          <a:p>
            <a:pPr marL="360000" lvl="0" indent="-142875" algn="just" rtl="0">
              <a:spcBef>
                <a:spcPts val="0"/>
              </a:spcBef>
              <a:spcAft>
                <a:spcPts val="0"/>
              </a:spcAft>
              <a:buClr>
                <a:schemeClr val="dk1"/>
              </a:buClr>
              <a:buSzPts val="358"/>
              <a:buNone/>
            </a:pPr>
            <a:r>
              <a:rPr lang="tr-TR" sz="1868">
                <a:solidFill>
                  <a:srgbClr val="4151CE"/>
                </a:solidFill>
                <a:latin typeface="Arial"/>
                <a:ea typeface="Arial"/>
                <a:cs typeface="Arial"/>
                <a:sym typeface="Arial"/>
              </a:rPr>
              <a:t>     Olay, bir teknisyenin yeni Perakende Likidite Programı (RLP) kodunu, Knight'ın hisse senedi siparişleri için otomatik yönlendirme sistemi olan sekiz adet SMARS bilgisayar sunucusundan birine kopyalamayı unutması sonrasında meydana geldi.</a:t>
            </a:r>
            <a:endParaRPr sz="104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1"/>
        <p:cNvGrpSpPr/>
        <p:nvPr/>
      </p:nvGrpSpPr>
      <p:grpSpPr>
        <a:xfrm>
          <a:off x="0" y="0"/>
          <a:ext cx="0" cy="0"/>
          <a:chOff x="0" y="0"/>
          <a:chExt cx="0" cy="0"/>
        </a:xfrm>
      </p:grpSpPr>
      <p:sp>
        <p:nvSpPr>
          <p:cNvPr id="962" name="Google Shape;962;p132"/>
          <p:cNvSpPr txBox="1">
            <a:spLocks noGrp="1"/>
          </p:cNvSpPr>
          <p:nvPr>
            <p:ph type="body" idx="1"/>
          </p:nvPr>
        </p:nvSpPr>
        <p:spPr>
          <a:xfrm>
            <a:off x="143250" y="1235950"/>
            <a:ext cx="8857500" cy="3787200"/>
          </a:xfrm>
          <a:prstGeom prst="rect">
            <a:avLst/>
          </a:prstGeom>
          <a:noFill/>
          <a:ln>
            <a:noFill/>
          </a:ln>
        </p:spPr>
        <p:txBody>
          <a:bodyPr spcFirstLastPara="1" wrap="square" lIns="91425" tIns="45700" rIns="91425" bIns="45700" anchor="t" anchorCtr="0">
            <a:normAutofit/>
          </a:bodyPr>
          <a:lstStyle/>
          <a:p>
            <a:pPr marL="360000" marR="390743" lvl="0" indent="0" algn="just" rtl="0">
              <a:lnSpc>
                <a:spcPct val="90000"/>
              </a:lnSpc>
              <a:spcBef>
                <a:spcPts val="0"/>
              </a:spcBef>
              <a:spcAft>
                <a:spcPts val="0"/>
              </a:spcAft>
              <a:buClr>
                <a:schemeClr val="dk1"/>
              </a:buClr>
              <a:buSzPts val="3200"/>
              <a:buNone/>
            </a:pPr>
            <a:r>
              <a:rPr lang="tr-TR" sz="2900" b="1">
                <a:solidFill>
                  <a:srgbClr val="E46C0A"/>
                </a:solidFill>
                <a:latin typeface="Arial"/>
                <a:ea typeface="Arial"/>
                <a:cs typeface="Arial"/>
                <a:sym typeface="Arial"/>
              </a:rPr>
              <a:t> </a:t>
            </a:r>
            <a:endParaRPr sz="2900" b="1">
              <a:solidFill>
                <a:srgbClr val="E46C0A"/>
              </a:solidFill>
              <a:latin typeface="Arial"/>
              <a:ea typeface="Arial"/>
              <a:cs typeface="Arial"/>
              <a:sym typeface="Arial"/>
            </a:endParaRPr>
          </a:p>
          <a:p>
            <a:pPr marL="360000" marR="390743" lvl="0" indent="0" algn="just" rtl="0">
              <a:lnSpc>
                <a:spcPct val="90000"/>
              </a:lnSpc>
              <a:spcBef>
                <a:spcPts val="0"/>
              </a:spcBef>
              <a:spcAft>
                <a:spcPts val="0"/>
              </a:spcAft>
              <a:buClr>
                <a:schemeClr val="dk1"/>
              </a:buClr>
              <a:buSzPts val="1100"/>
              <a:buFont typeface="Arial"/>
              <a:buNone/>
            </a:pPr>
            <a:r>
              <a:rPr lang="tr-TR" sz="2100">
                <a:solidFill>
                  <a:srgbClr val="E06666"/>
                </a:solidFill>
                <a:latin typeface="Arial"/>
                <a:ea typeface="Arial"/>
                <a:cs typeface="Arial"/>
                <a:sym typeface="Arial"/>
              </a:rPr>
              <a:t>● </a:t>
            </a:r>
            <a:r>
              <a:rPr lang="tr-TR" sz="2100">
                <a:solidFill>
                  <a:srgbClr val="4151CE"/>
                </a:solidFill>
                <a:latin typeface="Arial"/>
                <a:ea typeface="Arial"/>
                <a:cs typeface="Arial"/>
                <a:sym typeface="Arial"/>
              </a:rPr>
              <a:t>Product Backlog yaşayan bir dokümandır. Çevresel koşullar,</a:t>
            </a:r>
            <a:endParaRPr sz="2100">
              <a:solidFill>
                <a:srgbClr val="4151CE"/>
              </a:solidFill>
              <a:latin typeface="Arial"/>
              <a:ea typeface="Arial"/>
              <a:cs typeface="Arial"/>
              <a:sym typeface="Arial"/>
            </a:endParaRPr>
          </a:p>
          <a:p>
            <a:pPr marL="360000" marR="390743" lvl="0" indent="0" algn="just" rtl="0">
              <a:lnSpc>
                <a:spcPct val="90000"/>
              </a:lnSpc>
              <a:spcBef>
                <a:spcPts val="0"/>
              </a:spcBef>
              <a:spcAft>
                <a:spcPts val="0"/>
              </a:spcAft>
              <a:buClr>
                <a:schemeClr val="dk1"/>
              </a:buClr>
              <a:buSzPts val="1100"/>
              <a:buFont typeface="Arial"/>
              <a:buNone/>
            </a:pPr>
            <a:r>
              <a:rPr lang="tr-TR" sz="2100">
                <a:solidFill>
                  <a:srgbClr val="4151CE"/>
                </a:solidFill>
                <a:latin typeface="Arial"/>
                <a:ea typeface="Arial"/>
                <a:cs typeface="Arial"/>
                <a:sym typeface="Arial"/>
              </a:rPr>
              <a:t>müşteri talepleri, teknolojik gelişmeler ve geliştirme yetkinliğinde</a:t>
            </a:r>
            <a:endParaRPr sz="2100">
              <a:solidFill>
                <a:srgbClr val="4151CE"/>
              </a:solidFill>
              <a:latin typeface="Arial"/>
              <a:ea typeface="Arial"/>
              <a:cs typeface="Arial"/>
              <a:sym typeface="Arial"/>
            </a:endParaRPr>
          </a:p>
          <a:p>
            <a:pPr marL="360000" marR="390743" lvl="0" indent="0" algn="just" rtl="0">
              <a:lnSpc>
                <a:spcPct val="90000"/>
              </a:lnSpc>
              <a:spcBef>
                <a:spcPts val="0"/>
              </a:spcBef>
              <a:spcAft>
                <a:spcPts val="0"/>
              </a:spcAft>
              <a:buClr>
                <a:schemeClr val="dk1"/>
              </a:buClr>
              <a:buSzPts val="1100"/>
              <a:buFont typeface="Arial"/>
              <a:buNone/>
            </a:pPr>
            <a:r>
              <a:rPr lang="tr-TR" sz="2100">
                <a:solidFill>
                  <a:srgbClr val="4151CE"/>
                </a:solidFill>
                <a:latin typeface="Arial"/>
                <a:ea typeface="Arial"/>
                <a:cs typeface="Arial"/>
                <a:sym typeface="Arial"/>
              </a:rPr>
              <a:t>meydana gelebilecek değişimlerden en yüksek faydayı sağlayacak şekilde sürekli değişir.</a:t>
            </a:r>
            <a:endParaRPr sz="2100">
              <a:solidFill>
                <a:srgbClr val="4151CE"/>
              </a:solidFill>
              <a:latin typeface="Arial"/>
              <a:ea typeface="Arial"/>
              <a:cs typeface="Arial"/>
              <a:sym typeface="Arial"/>
            </a:endParaRPr>
          </a:p>
          <a:p>
            <a:pPr marL="360000" marR="390743" lvl="0" indent="0" algn="just" rtl="0">
              <a:lnSpc>
                <a:spcPct val="90000"/>
              </a:lnSpc>
              <a:spcBef>
                <a:spcPts val="0"/>
              </a:spcBef>
              <a:spcAft>
                <a:spcPts val="0"/>
              </a:spcAft>
              <a:buClr>
                <a:schemeClr val="dk1"/>
              </a:buClr>
              <a:buSzPts val="1100"/>
              <a:buNone/>
            </a:pPr>
            <a:endParaRPr sz="1000">
              <a:solidFill>
                <a:srgbClr val="E06666"/>
              </a:solidFill>
              <a:latin typeface="Arial"/>
              <a:ea typeface="Arial"/>
              <a:cs typeface="Arial"/>
              <a:sym typeface="Arial"/>
            </a:endParaRPr>
          </a:p>
          <a:p>
            <a:pPr marL="360000" marR="390743" lvl="0" indent="0" algn="just" rtl="0">
              <a:lnSpc>
                <a:spcPct val="90000"/>
              </a:lnSpc>
              <a:spcBef>
                <a:spcPts val="0"/>
              </a:spcBef>
              <a:spcAft>
                <a:spcPts val="0"/>
              </a:spcAft>
              <a:buClr>
                <a:schemeClr val="dk1"/>
              </a:buClr>
              <a:buSzPts val="1100"/>
              <a:buFont typeface="Arial"/>
              <a:buNone/>
            </a:pPr>
            <a:r>
              <a:rPr lang="tr-TR" sz="2100">
                <a:solidFill>
                  <a:srgbClr val="E06666"/>
                </a:solidFill>
                <a:latin typeface="Arial"/>
                <a:ea typeface="Arial"/>
                <a:cs typeface="Arial"/>
                <a:sym typeface="Arial"/>
              </a:rPr>
              <a:t>● </a:t>
            </a:r>
            <a:r>
              <a:rPr lang="tr-TR" sz="2100">
                <a:solidFill>
                  <a:srgbClr val="4151CE"/>
                </a:solidFill>
                <a:latin typeface="Arial"/>
                <a:ea typeface="Arial"/>
                <a:cs typeface="Arial"/>
                <a:sym typeface="Arial"/>
              </a:rPr>
              <a:t>İyi bir Product Backlog takımın önündeki 2-3 sprint için net</a:t>
            </a:r>
            <a:endParaRPr sz="2100">
              <a:solidFill>
                <a:srgbClr val="4151CE"/>
              </a:solidFill>
              <a:latin typeface="Arial"/>
              <a:ea typeface="Arial"/>
              <a:cs typeface="Arial"/>
              <a:sym typeface="Arial"/>
            </a:endParaRPr>
          </a:p>
          <a:p>
            <a:pPr marL="360000" marR="390743" lvl="0" indent="0" algn="just" rtl="0">
              <a:lnSpc>
                <a:spcPct val="90000"/>
              </a:lnSpc>
              <a:spcBef>
                <a:spcPts val="0"/>
              </a:spcBef>
              <a:spcAft>
                <a:spcPts val="0"/>
              </a:spcAft>
              <a:buClr>
                <a:schemeClr val="dk1"/>
              </a:buClr>
              <a:buSzPts val="1100"/>
              <a:buFont typeface="Arial"/>
              <a:buNone/>
            </a:pPr>
            <a:r>
              <a:rPr lang="tr-TR" sz="2100">
                <a:solidFill>
                  <a:srgbClr val="4151CE"/>
                </a:solidFill>
                <a:latin typeface="Arial"/>
                <a:ea typeface="Arial"/>
                <a:cs typeface="Arial"/>
                <a:sym typeface="Arial"/>
              </a:rPr>
              <a:t>anlaşılmış ve yeterince küçük PBI’ları barındırmalıdır.</a:t>
            </a:r>
            <a:endParaRPr sz="2100">
              <a:solidFill>
                <a:srgbClr val="4151CE"/>
              </a:solidFill>
              <a:latin typeface="Arial"/>
              <a:ea typeface="Arial"/>
              <a:cs typeface="Arial"/>
              <a:sym typeface="Arial"/>
            </a:endParaRPr>
          </a:p>
          <a:p>
            <a:pPr marL="360000" marR="390743" lvl="0" indent="0" algn="just" rtl="0">
              <a:lnSpc>
                <a:spcPct val="90000"/>
              </a:lnSpc>
              <a:spcBef>
                <a:spcPts val="0"/>
              </a:spcBef>
              <a:spcAft>
                <a:spcPts val="0"/>
              </a:spcAft>
              <a:buClr>
                <a:schemeClr val="dk1"/>
              </a:buClr>
              <a:buSzPts val="1100"/>
              <a:buNone/>
            </a:pPr>
            <a:endParaRPr sz="1000">
              <a:solidFill>
                <a:srgbClr val="E06666"/>
              </a:solidFill>
              <a:latin typeface="Arial"/>
              <a:ea typeface="Arial"/>
              <a:cs typeface="Arial"/>
              <a:sym typeface="Arial"/>
            </a:endParaRPr>
          </a:p>
          <a:p>
            <a:pPr marL="360000" marR="390743" lvl="0" indent="0" algn="just" rtl="0">
              <a:lnSpc>
                <a:spcPct val="90000"/>
              </a:lnSpc>
              <a:spcBef>
                <a:spcPts val="0"/>
              </a:spcBef>
              <a:spcAft>
                <a:spcPts val="0"/>
              </a:spcAft>
              <a:buClr>
                <a:schemeClr val="dk1"/>
              </a:buClr>
              <a:buSzPts val="1100"/>
              <a:buFont typeface="Arial"/>
              <a:buNone/>
            </a:pPr>
            <a:r>
              <a:rPr lang="tr-TR" sz="2100">
                <a:solidFill>
                  <a:srgbClr val="E06666"/>
                </a:solidFill>
                <a:latin typeface="Arial"/>
                <a:ea typeface="Arial"/>
                <a:cs typeface="Arial"/>
                <a:sym typeface="Arial"/>
              </a:rPr>
              <a:t>● </a:t>
            </a:r>
            <a:r>
              <a:rPr lang="tr-TR" sz="2100">
                <a:solidFill>
                  <a:srgbClr val="4151CE"/>
                </a:solidFill>
                <a:latin typeface="Arial"/>
                <a:ea typeface="Arial"/>
                <a:cs typeface="Arial"/>
                <a:sym typeface="Arial"/>
              </a:rPr>
              <a:t>Product Owner (Ürün sahibi), Product Backlog’u yöneten yegane</a:t>
            </a:r>
            <a:endParaRPr sz="2100">
              <a:solidFill>
                <a:srgbClr val="4151CE"/>
              </a:solidFill>
              <a:latin typeface="Arial"/>
              <a:ea typeface="Arial"/>
              <a:cs typeface="Arial"/>
              <a:sym typeface="Arial"/>
            </a:endParaRPr>
          </a:p>
          <a:p>
            <a:pPr marL="360000" marR="390743" lvl="0" indent="0" algn="just" rtl="0">
              <a:lnSpc>
                <a:spcPct val="90000"/>
              </a:lnSpc>
              <a:spcBef>
                <a:spcPts val="0"/>
              </a:spcBef>
              <a:spcAft>
                <a:spcPts val="0"/>
              </a:spcAft>
              <a:buClr>
                <a:schemeClr val="dk1"/>
              </a:buClr>
              <a:buSzPts val="1100"/>
              <a:buFont typeface="Arial"/>
              <a:buNone/>
            </a:pPr>
            <a:r>
              <a:rPr lang="tr-TR" sz="2100">
                <a:solidFill>
                  <a:srgbClr val="4151CE"/>
                </a:solidFill>
                <a:latin typeface="Arial"/>
                <a:ea typeface="Arial"/>
                <a:cs typeface="Arial"/>
                <a:sym typeface="Arial"/>
              </a:rPr>
              <a:t>kişidir. Bu işi yaparken paydaşlardan, geliştirme takımından ve</a:t>
            </a:r>
            <a:endParaRPr sz="2100">
              <a:solidFill>
                <a:srgbClr val="4151CE"/>
              </a:solidFill>
              <a:latin typeface="Arial"/>
              <a:ea typeface="Arial"/>
              <a:cs typeface="Arial"/>
              <a:sym typeface="Arial"/>
            </a:endParaRPr>
          </a:p>
          <a:p>
            <a:pPr marL="360000" marR="390743" lvl="0" indent="0" algn="just" rtl="0">
              <a:lnSpc>
                <a:spcPct val="90000"/>
              </a:lnSpc>
              <a:spcBef>
                <a:spcPts val="0"/>
              </a:spcBef>
              <a:spcAft>
                <a:spcPts val="0"/>
              </a:spcAft>
              <a:buClr>
                <a:schemeClr val="dk1"/>
              </a:buClr>
              <a:buSzPts val="1100"/>
              <a:buNone/>
            </a:pPr>
            <a:r>
              <a:rPr lang="tr-TR" sz="2100">
                <a:solidFill>
                  <a:srgbClr val="4151CE"/>
                </a:solidFill>
                <a:latin typeface="Arial"/>
                <a:ea typeface="Arial"/>
                <a:cs typeface="Arial"/>
                <a:sym typeface="Arial"/>
              </a:rPr>
              <a:t>Scrum Master’dan destek ve yardım alabilir.</a:t>
            </a:r>
            <a:endParaRPr sz="2100">
              <a:solidFill>
                <a:srgbClr val="4151CE"/>
              </a:solidFill>
              <a:latin typeface="Arial"/>
              <a:ea typeface="Arial"/>
              <a:cs typeface="Arial"/>
              <a:sym typeface="Arial"/>
            </a:endParaRPr>
          </a:p>
        </p:txBody>
      </p:sp>
      <p:sp>
        <p:nvSpPr>
          <p:cNvPr id="963" name="Google Shape;963;p132"/>
          <p:cNvSpPr txBox="1">
            <a:spLocks noGrp="1"/>
          </p:cNvSpPr>
          <p:nvPr>
            <p:ph type="title"/>
          </p:nvPr>
        </p:nvSpPr>
        <p:spPr>
          <a:xfrm>
            <a:off x="0" y="0"/>
            <a:ext cx="9144000" cy="1890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3000" b="1">
                <a:solidFill>
                  <a:srgbClr val="9225A5"/>
                </a:solidFill>
                <a:latin typeface="Arial"/>
                <a:ea typeface="Arial"/>
                <a:cs typeface="Arial"/>
                <a:sym typeface="Arial"/>
              </a:rPr>
              <a:t>SCRUM PROJE YÖNETİM SÜRECİ</a:t>
            </a:r>
            <a:endParaRPr sz="3000" b="1">
              <a:solidFill>
                <a:srgbClr val="9225A5"/>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300" b="1">
                <a:solidFill>
                  <a:srgbClr val="990000"/>
                </a:solidFill>
                <a:latin typeface="Arial"/>
                <a:ea typeface="Arial"/>
                <a:cs typeface="Arial"/>
                <a:sym typeface="Arial"/>
              </a:rPr>
              <a:t>Ürünü Oluşturan Parçalar</a:t>
            </a:r>
            <a:endParaRPr sz="2300" b="1">
              <a:solidFill>
                <a:srgbClr val="990000"/>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500" b="1">
                <a:solidFill>
                  <a:srgbClr val="E46C0A"/>
                </a:solidFill>
                <a:latin typeface="Arial"/>
                <a:ea typeface="Arial"/>
                <a:cs typeface="Arial"/>
                <a:sym typeface="Arial"/>
              </a:rPr>
              <a:t>Product Backlog </a:t>
            </a:r>
            <a:r>
              <a:rPr lang="tr-TR" sz="2300">
                <a:solidFill>
                  <a:srgbClr val="E46C0A"/>
                </a:solidFill>
                <a:latin typeface="Arial"/>
                <a:ea typeface="Arial"/>
                <a:cs typeface="Arial"/>
                <a:sym typeface="Arial"/>
              </a:rPr>
              <a:t>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7"/>
        <p:cNvGrpSpPr/>
        <p:nvPr/>
      </p:nvGrpSpPr>
      <p:grpSpPr>
        <a:xfrm>
          <a:off x="0" y="0"/>
          <a:ext cx="0" cy="0"/>
          <a:chOff x="0" y="0"/>
          <a:chExt cx="0" cy="0"/>
        </a:xfrm>
      </p:grpSpPr>
      <p:sp>
        <p:nvSpPr>
          <p:cNvPr id="968" name="Google Shape;968;p133"/>
          <p:cNvSpPr txBox="1">
            <a:spLocks noGrp="1"/>
          </p:cNvSpPr>
          <p:nvPr>
            <p:ph type="body" idx="1"/>
          </p:nvPr>
        </p:nvSpPr>
        <p:spPr>
          <a:xfrm>
            <a:off x="161450" y="1274000"/>
            <a:ext cx="6212100" cy="3795600"/>
          </a:xfrm>
          <a:prstGeom prst="rect">
            <a:avLst/>
          </a:prstGeom>
          <a:noFill/>
          <a:ln>
            <a:noFill/>
          </a:ln>
        </p:spPr>
        <p:txBody>
          <a:bodyPr spcFirstLastPara="1" wrap="square" lIns="91425" tIns="45700" rIns="91425" bIns="45700" anchor="t" anchorCtr="0">
            <a:normAutofit/>
          </a:bodyPr>
          <a:lstStyle/>
          <a:p>
            <a:pPr marL="360000" marR="177688" lvl="0" indent="0" algn="just" rtl="0">
              <a:lnSpc>
                <a:spcPct val="80000"/>
              </a:lnSpc>
              <a:spcBef>
                <a:spcPts val="0"/>
              </a:spcBef>
              <a:spcAft>
                <a:spcPts val="0"/>
              </a:spcAft>
              <a:buClr>
                <a:schemeClr val="dk1"/>
              </a:buClr>
              <a:buSzPts val="2720"/>
              <a:buNone/>
            </a:pPr>
            <a:endParaRPr sz="2450" b="1">
              <a:solidFill>
                <a:srgbClr val="E46C0A"/>
              </a:solidFill>
              <a:latin typeface="Arial"/>
              <a:ea typeface="Arial"/>
              <a:cs typeface="Arial"/>
              <a:sym typeface="Arial"/>
            </a:endParaRPr>
          </a:p>
          <a:p>
            <a:pPr marL="360000" marR="177688" lvl="0" indent="0" algn="just" rtl="0">
              <a:lnSpc>
                <a:spcPct val="80000"/>
              </a:lnSpc>
              <a:spcBef>
                <a:spcPts val="0"/>
              </a:spcBef>
              <a:spcAft>
                <a:spcPts val="0"/>
              </a:spcAft>
              <a:buClr>
                <a:schemeClr val="dk1"/>
              </a:buClr>
              <a:buSzPts val="935"/>
              <a:buFont typeface="Arial"/>
              <a:buNone/>
            </a:pPr>
            <a:r>
              <a:rPr lang="tr-TR" sz="1854">
                <a:solidFill>
                  <a:srgbClr val="E06666"/>
                </a:solidFill>
                <a:latin typeface="Arial"/>
                <a:ea typeface="Arial"/>
                <a:cs typeface="Arial"/>
                <a:sym typeface="Arial"/>
              </a:rPr>
              <a:t>● </a:t>
            </a:r>
            <a:r>
              <a:rPr lang="tr-TR" sz="1854">
                <a:solidFill>
                  <a:srgbClr val="4151CE"/>
                </a:solidFill>
                <a:latin typeface="Arial"/>
                <a:ea typeface="Arial"/>
                <a:cs typeface="Arial"/>
                <a:sym typeface="Arial"/>
              </a:rPr>
              <a:t>Takımın Sprint boyunca yapacağı işlerin adımlandırılmış, detaylandırılmış, zamanlandırılmış içeriğini barındırır.</a:t>
            </a:r>
            <a:endParaRPr sz="1854">
              <a:solidFill>
                <a:srgbClr val="4151CE"/>
              </a:solidFill>
              <a:latin typeface="Arial"/>
              <a:ea typeface="Arial"/>
              <a:cs typeface="Arial"/>
              <a:sym typeface="Arial"/>
            </a:endParaRPr>
          </a:p>
          <a:p>
            <a:pPr marL="360000" marR="177688" lvl="0" indent="0" algn="just" rtl="0">
              <a:lnSpc>
                <a:spcPct val="80000"/>
              </a:lnSpc>
              <a:spcBef>
                <a:spcPts val="0"/>
              </a:spcBef>
              <a:spcAft>
                <a:spcPts val="0"/>
              </a:spcAft>
              <a:buClr>
                <a:schemeClr val="dk1"/>
              </a:buClr>
              <a:buSzPts val="935"/>
              <a:buNone/>
            </a:pPr>
            <a:endParaRPr sz="100">
              <a:solidFill>
                <a:srgbClr val="E06666"/>
              </a:solidFill>
              <a:latin typeface="Arial"/>
              <a:ea typeface="Arial"/>
              <a:cs typeface="Arial"/>
              <a:sym typeface="Arial"/>
            </a:endParaRPr>
          </a:p>
          <a:p>
            <a:pPr marL="360000" marR="177688" lvl="0" indent="0" algn="just" rtl="0">
              <a:lnSpc>
                <a:spcPct val="80000"/>
              </a:lnSpc>
              <a:spcBef>
                <a:spcPts val="0"/>
              </a:spcBef>
              <a:spcAft>
                <a:spcPts val="0"/>
              </a:spcAft>
              <a:buClr>
                <a:schemeClr val="dk1"/>
              </a:buClr>
              <a:buSzPts val="935"/>
              <a:buFont typeface="Arial"/>
              <a:buNone/>
            </a:pPr>
            <a:r>
              <a:rPr lang="tr-TR" sz="1854">
                <a:solidFill>
                  <a:srgbClr val="E06666"/>
                </a:solidFill>
                <a:latin typeface="Arial"/>
                <a:ea typeface="Arial"/>
                <a:cs typeface="Arial"/>
                <a:sym typeface="Arial"/>
              </a:rPr>
              <a:t>● </a:t>
            </a:r>
            <a:r>
              <a:rPr lang="tr-TR" sz="1854">
                <a:solidFill>
                  <a:srgbClr val="4151CE"/>
                </a:solidFill>
                <a:latin typeface="Arial"/>
                <a:ea typeface="Arial"/>
                <a:cs typeface="Arial"/>
                <a:sym typeface="Arial"/>
              </a:rPr>
              <a:t>Sprint Backlog Development Team’in Sprint’e almış olduğu işleri ve bu işleri nasıl tamamlayacaklarına ilişkin stratejilerini içeren bir çıktıdır.</a:t>
            </a:r>
            <a:endParaRPr sz="1854">
              <a:solidFill>
                <a:srgbClr val="4151CE"/>
              </a:solidFill>
              <a:latin typeface="Arial"/>
              <a:ea typeface="Arial"/>
              <a:cs typeface="Arial"/>
              <a:sym typeface="Arial"/>
            </a:endParaRPr>
          </a:p>
          <a:p>
            <a:pPr marL="360000" marR="177688" lvl="0" indent="0" algn="just" rtl="0">
              <a:lnSpc>
                <a:spcPct val="80000"/>
              </a:lnSpc>
              <a:spcBef>
                <a:spcPts val="0"/>
              </a:spcBef>
              <a:spcAft>
                <a:spcPts val="0"/>
              </a:spcAft>
              <a:buClr>
                <a:schemeClr val="dk1"/>
              </a:buClr>
              <a:buSzPts val="935"/>
              <a:buNone/>
            </a:pPr>
            <a:endParaRPr sz="100">
              <a:solidFill>
                <a:srgbClr val="E06666"/>
              </a:solidFill>
              <a:latin typeface="Arial"/>
              <a:ea typeface="Arial"/>
              <a:cs typeface="Arial"/>
              <a:sym typeface="Arial"/>
            </a:endParaRPr>
          </a:p>
          <a:p>
            <a:pPr marL="360000" marR="177688" lvl="0" indent="0" algn="just" rtl="0">
              <a:lnSpc>
                <a:spcPct val="80000"/>
              </a:lnSpc>
              <a:spcBef>
                <a:spcPts val="0"/>
              </a:spcBef>
              <a:spcAft>
                <a:spcPts val="0"/>
              </a:spcAft>
              <a:buClr>
                <a:schemeClr val="dk1"/>
              </a:buClr>
              <a:buSzPts val="935"/>
              <a:buFont typeface="Arial"/>
              <a:buNone/>
            </a:pPr>
            <a:r>
              <a:rPr lang="tr-TR" sz="1854">
                <a:solidFill>
                  <a:srgbClr val="E06666"/>
                </a:solidFill>
                <a:latin typeface="Arial"/>
                <a:ea typeface="Arial"/>
                <a:cs typeface="Arial"/>
                <a:sym typeface="Arial"/>
              </a:rPr>
              <a:t>● </a:t>
            </a:r>
            <a:r>
              <a:rPr lang="tr-TR" sz="1854">
                <a:solidFill>
                  <a:srgbClr val="4151CE"/>
                </a:solidFill>
                <a:latin typeface="Arial"/>
                <a:ea typeface="Arial"/>
                <a:cs typeface="Arial"/>
                <a:sym typeface="Arial"/>
              </a:rPr>
              <a:t>Sprint Backlog’a alınacak user story’ler belirlenirken de Product Backlog’daki öncelik sırası gözetilir. Düşük öncelikli olanlar ilk Sprint'lere koyulmaz.</a:t>
            </a:r>
            <a:endParaRPr sz="1854">
              <a:solidFill>
                <a:srgbClr val="4151CE"/>
              </a:solidFill>
              <a:latin typeface="Arial"/>
              <a:ea typeface="Arial"/>
              <a:cs typeface="Arial"/>
              <a:sym typeface="Arial"/>
            </a:endParaRPr>
          </a:p>
          <a:p>
            <a:pPr marL="360000" marR="177688" lvl="0" indent="0" algn="just" rtl="0">
              <a:lnSpc>
                <a:spcPct val="80000"/>
              </a:lnSpc>
              <a:spcBef>
                <a:spcPts val="0"/>
              </a:spcBef>
              <a:spcAft>
                <a:spcPts val="0"/>
              </a:spcAft>
              <a:buClr>
                <a:schemeClr val="dk1"/>
              </a:buClr>
              <a:buSzPts val="935"/>
              <a:buNone/>
            </a:pPr>
            <a:endParaRPr sz="100">
              <a:solidFill>
                <a:srgbClr val="E06666"/>
              </a:solidFill>
              <a:latin typeface="Arial"/>
              <a:ea typeface="Arial"/>
              <a:cs typeface="Arial"/>
              <a:sym typeface="Arial"/>
            </a:endParaRPr>
          </a:p>
          <a:p>
            <a:pPr marL="360000" marR="177688" lvl="0" indent="0" algn="just" rtl="0">
              <a:lnSpc>
                <a:spcPct val="80000"/>
              </a:lnSpc>
              <a:spcBef>
                <a:spcPts val="0"/>
              </a:spcBef>
              <a:spcAft>
                <a:spcPts val="0"/>
              </a:spcAft>
              <a:buClr>
                <a:schemeClr val="dk1"/>
              </a:buClr>
              <a:buSzPts val="935"/>
              <a:buFont typeface="Arial"/>
              <a:buNone/>
            </a:pPr>
            <a:r>
              <a:rPr lang="tr-TR" sz="1854">
                <a:solidFill>
                  <a:srgbClr val="E06666"/>
                </a:solidFill>
                <a:latin typeface="Arial"/>
                <a:ea typeface="Arial"/>
                <a:cs typeface="Arial"/>
                <a:sym typeface="Arial"/>
              </a:rPr>
              <a:t>● </a:t>
            </a:r>
            <a:r>
              <a:rPr lang="tr-TR" sz="1854">
                <a:solidFill>
                  <a:srgbClr val="4151CE"/>
                </a:solidFill>
                <a:latin typeface="Arial"/>
                <a:ea typeface="Arial"/>
                <a:cs typeface="Arial"/>
                <a:sym typeface="Arial"/>
              </a:rPr>
              <a:t>Sprint Backlog’a alınacak User Story miktarı takımın verdiği </a:t>
            </a:r>
            <a:r>
              <a:rPr lang="tr-TR" sz="1854" b="1">
                <a:solidFill>
                  <a:srgbClr val="4151CE"/>
                </a:solidFill>
                <a:latin typeface="Arial"/>
                <a:ea typeface="Arial"/>
                <a:cs typeface="Arial"/>
                <a:sym typeface="Arial"/>
              </a:rPr>
              <a:t>point</a:t>
            </a:r>
            <a:r>
              <a:rPr lang="tr-TR" sz="1854">
                <a:solidFill>
                  <a:srgbClr val="4151CE"/>
                </a:solidFill>
                <a:latin typeface="Arial"/>
                <a:ea typeface="Arial"/>
                <a:cs typeface="Arial"/>
                <a:sym typeface="Arial"/>
              </a:rPr>
              <a:t>’lere göre değişir.</a:t>
            </a:r>
            <a:endParaRPr sz="1854">
              <a:solidFill>
                <a:srgbClr val="4151CE"/>
              </a:solidFill>
              <a:latin typeface="Arial"/>
              <a:ea typeface="Arial"/>
              <a:cs typeface="Arial"/>
              <a:sym typeface="Arial"/>
            </a:endParaRPr>
          </a:p>
        </p:txBody>
      </p:sp>
      <p:pic>
        <p:nvPicPr>
          <p:cNvPr id="969" name="Google Shape;969;p133"/>
          <p:cNvPicPr preferRelativeResize="0"/>
          <p:nvPr/>
        </p:nvPicPr>
        <p:blipFill>
          <a:blip r:embed="rId4">
            <a:alphaModFix/>
          </a:blip>
          <a:stretch>
            <a:fillRect/>
          </a:stretch>
        </p:blipFill>
        <p:spPr>
          <a:xfrm>
            <a:off x="6169650" y="1389450"/>
            <a:ext cx="2758525" cy="3276575"/>
          </a:xfrm>
          <a:prstGeom prst="rect">
            <a:avLst/>
          </a:prstGeom>
          <a:noFill/>
          <a:ln>
            <a:noFill/>
          </a:ln>
        </p:spPr>
      </p:pic>
      <p:sp>
        <p:nvSpPr>
          <p:cNvPr id="970" name="Google Shape;970;p133"/>
          <p:cNvSpPr txBox="1">
            <a:spLocks noGrp="1"/>
          </p:cNvSpPr>
          <p:nvPr>
            <p:ph type="title"/>
          </p:nvPr>
        </p:nvSpPr>
        <p:spPr>
          <a:xfrm>
            <a:off x="0" y="0"/>
            <a:ext cx="9144000" cy="1890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3000" b="1">
                <a:solidFill>
                  <a:srgbClr val="9225A5"/>
                </a:solidFill>
                <a:latin typeface="Arial"/>
                <a:ea typeface="Arial"/>
                <a:cs typeface="Arial"/>
                <a:sym typeface="Arial"/>
              </a:rPr>
              <a:t>SCRUM PROJE YÖNETİM SÜRECİ</a:t>
            </a:r>
            <a:endParaRPr sz="3000" b="1">
              <a:solidFill>
                <a:srgbClr val="9225A5"/>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300" b="1">
                <a:solidFill>
                  <a:srgbClr val="990000"/>
                </a:solidFill>
                <a:latin typeface="Arial"/>
                <a:ea typeface="Arial"/>
                <a:cs typeface="Arial"/>
                <a:sym typeface="Arial"/>
              </a:rPr>
              <a:t>Ürünü Oluşturan Parçalar</a:t>
            </a:r>
            <a:endParaRPr sz="2300" b="1">
              <a:solidFill>
                <a:srgbClr val="990000"/>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500" b="1">
                <a:solidFill>
                  <a:srgbClr val="E46C0A"/>
                </a:solidFill>
                <a:latin typeface="Arial"/>
                <a:ea typeface="Arial"/>
                <a:cs typeface="Arial"/>
                <a:sym typeface="Arial"/>
              </a:rPr>
              <a:t>Sprint Backlog </a:t>
            </a:r>
            <a:r>
              <a:rPr lang="tr-TR" sz="2300">
                <a:solidFill>
                  <a:srgbClr val="E46C0A"/>
                </a:solidFill>
                <a:latin typeface="Arial"/>
                <a:ea typeface="Arial"/>
                <a:cs typeface="Arial"/>
                <a:sym typeface="Arial"/>
              </a:rPr>
              <a:t>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4"/>
        <p:cNvGrpSpPr/>
        <p:nvPr/>
      </p:nvGrpSpPr>
      <p:grpSpPr>
        <a:xfrm>
          <a:off x="0" y="0"/>
          <a:ext cx="0" cy="0"/>
          <a:chOff x="0" y="0"/>
          <a:chExt cx="0" cy="0"/>
        </a:xfrm>
      </p:grpSpPr>
      <p:pic>
        <p:nvPicPr>
          <p:cNvPr id="975" name="Google Shape;975;p134"/>
          <p:cNvPicPr preferRelativeResize="0"/>
          <p:nvPr/>
        </p:nvPicPr>
        <p:blipFill>
          <a:blip r:embed="rId4">
            <a:alphaModFix/>
          </a:blip>
          <a:stretch>
            <a:fillRect/>
          </a:stretch>
        </p:blipFill>
        <p:spPr>
          <a:xfrm>
            <a:off x="126750" y="1775856"/>
            <a:ext cx="8890500" cy="2658600"/>
          </a:xfrm>
          <a:prstGeom prst="roundRect">
            <a:avLst>
              <a:gd name="adj" fmla="val 16667"/>
            </a:avLst>
          </a:prstGeom>
          <a:noFill/>
          <a:ln>
            <a:noFill/>
          </a:ln>
        </p:spPr>
      </p:pic>
      <p:sp>
        <p:nvSpPr>
          <p:cNvPr id="976" name="Google Shape;976;p134"/>
          <p:cNvSpPr txBox="1">
            <a:spLocks noGrp="1"/>
          </p:cNvSpPr>
          <p:nvPr>
            <p:ph type="title"/>
          </p:nvPr>
        </p:nvSpPr>
        <p:spPr>
          <a:xfrm>
            <a:off x="0" y="0"/>
            <a:ext cx="9144000" cy="1890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3000" b="1">
                <a:solidFill>
                  <a:srgbClr val="9225A5"/>
                </a:solidFill>
                <a:latin typeface="Arial"/>
                <a:ea typeface="Arial"/>
                <a:cs typeface="Arial"/>
                <a:sym typeface="Arial"/>
              </a:rPr>
              <a:t>SCRUM PROJE YÖNETİM SÜRECİ</a:t>
            </a:r>
            <a:endParaRPr sz="3000" b="1">
              <a:solidFill>
                <a:srgbClr val="9225A5"/>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300" b="1">
                <a:solidFill>
                  <a:srgbClr val="990000"/>
                </a:solidFill>
                <a:latin typeface="Arial"/>
                <a:ea typeface="Arial"/>
                <a:cs typeface="Arial"/>
                <a:sym typeface="Arial"/>
              </a:rPr>
              <a:t>Ürünü Oluşturan Parçalar</a:t>
            </a:r>
            <a:endParaRPr sz="2300" b="1">
              <a:solidFill>
                <a:srgbClr val="990000"/>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500" b="1">
                <a:solidFill>
                  <a:srgbClr val="E46C0A"/>
                </a:solidFill>
                <a:latin typeface="Arial"/>
                <a:ea typeface="Arial"/>
                <a:cs typeface="Arial"/>
                <a:sym typeface="Arial"/>
              </a:rPr>
              <a:t>Features, Epics, User Stories, Task</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0"/>
        <p:cNvGrpSpPr/>
        <p:nvPr/>
      </p:nvGrpSpPr>
      <p:grpSpPr>
        <a:xfrm>
          <a:off x="0" y="0"/>
          <a:ext cx="0" cy="0"/>
          <a:chOff x="0" y="0"/>
          <a:chExt cx="0" cy="0"/>
        </a:xfrm>
      </p:grpSpPr>
      <p:sp>
        <p:nvSpPr>
          <p:cNvPr id="981" name="Google Shape;981;p135"/>
          <p:cNvSpPr txBox="1">
            <a:spLocks noGrp="1"/>
          </p:cNvSpPr>
          <p:nvPr>
            <p:ph type="title"/>
          </p:nvPr>
        </p:nvSpPr>
        <p:spPr>
          <a:xfrm>
            <a:off x="0" y="0"/>
            <a:ext cx="9144000" cy="1890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3000" b="1">
                <a:solidFill>
                  <a:srgbClr val="9225A5"/>
                </a:solidFill>
                <a:latin typeface="Arial"/>
                <a:ea typeface="Arial"/>
                <a:cs typeface="Arial"/>
                <a:sym typeface="Arial"/>
              </a:rPr>
              <a:t>SCRUM PROJE YÖNETİM SÜRECİ</a:t>
            </a:r>
            <a:endParaRPr sz="3000" b="1">
              <a:solidFill>
                <a:srgbClr val="9225A5"/>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300" b="1">
                <a:solidFill>
                  <a:srgbClr val="990000"/>
                </a:solidFill>
                <a:latin typeface="Arial"/>
                <a:ea typeface="Arial"/>
                <a:cs typeface="Arial"/>
                <a:sym typeface="Arial"/>
              </a:rPr>
              <a:t>Ürünü Oluşturan Parçalar</a:t>
            </a:r>
            <a:endParaRPr sz="2300" b="1">
              <a:solidFill>
                <a:srgbClr val="990000"/>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500" b="1">
                <a:solidFill>
                  <a:srgbClr val="E46C0A"/>
                </a:solidFill>
                <a:latin typeface="Arial"/>
                <a:ea typeface="Arial"/>
                <a:cs typeface="Arial"/>
                <a:sym typeface="Arial"/>
              </a:rPr>
              <a:t>Features, Epics, User Stories, Task</a:t>
            </a:r>
            <a:endParaRPr/>
          </a:p>
        </p:txBody>
      </p:sp>
      <p:pic>
        <p:nvPicPr>
          <p:cNvPr id="982" name="Google Shape;982;p135" descr="Kodla ve Oyna Robotik Kodlama ve STEM Setleri&#10;www.instagram.com/kodlaveoyna" title="ALGORİTMA nedir sorusuna en güzel örnek...">
            <a:hlinkClick r:id="rId4"/>
          </p:cNvPr>
          <p:cNvPicPr preferRelativeResize="0"/>
          <p:nvPr/>
        </p:nvPicPr>
        <p:blipFill>
          <a:blip r:embed="rId5">
            <a:alphaModFix/>
          </a:blip>
          <a:stretch>
            <a:fillRect/>
          </a:stretch>
        </p:blipFill>
        <p:spPr>
          <a:xfrm>
            <a:off x="2514600" y="1661700"/>
            <a:ext cx="3931200" cy="2948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2"/>
                                        </p:tgtEl>
                                        <p:attrNameLst>
                                          <p:attrName>style.visibility</p:attrName>
                                        </p:attrNameLst>
                                      </p:cBhvr>
                                      <p:to>
                                        <p:strVal val="visible"/>
                                      </p:to>
                                    </p:set>
                                    <p:animEffect transition="in" filter="fade">
                                      <p:cBhvr>
                                        <p:cTn id="7" dur="1000"/>
                                        <p:tgtEl>
                                          <p:spTgt spid="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6"/>
        <p:cNvGrpSpPr/>
        <p:nvPr/>
      </p:nvGrpSpPr>
      <p:grpSpPr>
        <a:xfrm>
          <a:off x="0" y="0"/>
          <a:ext cx="0" cy="0"/>
          <a:chOff x="0" y="0"/>
          <a:chExt cx="0" cy="0"/>
        </a:xfrm>
      </p:grpSpPr>
      <p:pic>
        <p:nvPicPr>
          <p:cNvPr id="987" name="Google Shape;987;p136"/>
          <p:cNvPicPr preferRelativeResize="0"/>
          <p:nvPr/>
        </p:nvPicPr>
        <p:blipFill>
          <a:blip r:embed="rId4">
            <a:alphaModFix/>
          </a:blip>
          <a:stretch>
            <a:fillRect/>
          </a:stretch>
        </p:blipFill>
        <p:spPr>
          <a:xfrm>
            <a:off x="721600" y="1579225"/>
            <a:ext cx="2411750" cy="3114500"/>
          </a:xfrm>
          <a:prstGeom prst="rect">
            <a:avLst/>
          </a:prstGeom>
          <a:noFill/>
          <a:ln>
            <a:noFill/>
          </a:ln>
        </p:spPr>
      </p:pic>
      <p:sp>
        <p:nvSpPr>
          <p:cNvPr id="988" name="Google Shape;988;p136"/>
          <p:cNvSpPr txBox="1">
            <a:spLocks noGrp="1"/>
          </p:cNvSpPr>
          <p:nvPr>
            <p:ph type="title"/>
          </p:nvPr>
        </p:nvSpPr>
        <p:spPr>
          <a:xfrm>
            <a:off x="0" y="0"/>
            <a:ext cx="9144000" cy="1890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3000" b="1">
                <a:solidFill>
                  <a:srgbClr val="9225A5"/>
                </a:solidFill>
                <a:latin typeface="Arial"/>
                <a:ea typeface="Arial"/>
                <a:cs typeface="Arial"/>
                <a:sym typeface="Arial"/>
              </a:rPr>
              <a:t>SCRUM PROJE YÖNETİM SÜRECİ</a:t>
            </a:r>
            <a:endParaRPr sz="3000" b="1">
              <a:solidFill>
                <a:srgbClr val="9225A5"/>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300" b="1">
                <a:solidFill>
                  <a:srgbClr val="990000"/>
                </a:solidFill>
                <a:latin typeface="Arial"/>
                <a:ea typeface="Arial"/>
                <a:cs typeface="Arial"/>
                <a:sym typeface="Arial"/>
              </a:rPr>
              <a:t>Ürünü Oluşturan Parçalar</a:t>
            </a:r>
            <a:endParaRPr sz="2300" b="1">
              <a:solidFill>
                <a:srgbClr val="990000"/>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500" b="1">
                <a:solidFill>
                  <a:srgbClr val="E46C0A"/>
                </a:solidFill>
                <a:latin typeface="Arial"/>
                <a:ea typeface="Arial"/>
                <a:cs typeface="Arial"/>
                <a:sym typeface="Arial"/>
              </a:rPr>
              <a:t>Features, Epics, User Stories, Task</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2"/>
        <p:cNvGrpSpPr/>
        <p:nvPr/>
      </p:nvGrpSpPr>
      <p:grpSpPr>
        <a:xfrm>
          <a:off x="0" y="0"/>
          <a:ext cx="0" cy="0"/>
          <a:chOff x="0" y="0"/>
          <a:chExt cx="0" cy="0"/>
        </a:xfrm>
      </p:grpSpPr>
      <p:sp>
        <p:nvSpPr>
          <p:cNvPr id="993" name="Google Shape;993;p137"/>
          <p:cNvSpPr txBox="1"/>
          <p:nvPr/>
        </p:nvSpPr>
        <p:spPr>
          <a:xfrm>
            <a:off x="3505875" y="1503025"/>
            <a:ext cx="5638200" cy="3386400"/>
          </a:xfrm>
          <a:prstGeom prst="rect">
            <a:avLst/>
          </a:prstGeom>
          <a:noFill/>
          <a:ln>
            <a:noFill/>
          </a:ln>
        </p:spPr>
        <p:txBody>
          <a:bodyPr spcFirstLastPara="1" wrap="square" lIns="91425" tIns="91425" rIns="91425" bIns="91425" anchor="t" anchorCtr="0">
            <a:spAutoFit/>
          </a:bodyPr>
          <a:lstStyle/>
          <a:p>
            <a:pPr marL="0" marR="417127" lvl="0" indent="0" algn="just" rtl="0">
              <a:spcBef>
                <a:spcPts val="0"/>
              </a:spcBef>
              <a:spcAft>
                <a:spcPts val="0"/>
              </a:spcAft>
              <a:buNone/>
            </a:pPr>
            <a:r>
              <a:rPr lang="tr-TR" sz="1600" b="1">
                <a:solidFill>
                  <a:srgbClr val="0C58D3"/>
                </a:solidFill>
                <a:latin typeface="Calibri"/>
                <a:ea typeface="Calibri"/>
                <a:cs typeface="Calibri"/>
                <a:sym typeface="Calibri"/>
              </a:rPr>
              <a:t>User Story </a:t>
            </a:r>
            <a:r>
              <a:rPr lang="tr-TR" sz="1600">
                <a:solidFill>
                  <a:srgbClr val="0C58D3"/>
                </a:solidFill>
                <a:latin typeface="Calibri"/>
                <a:ea typeface="Calibri"/>
                <a:cs typeface="Calibri"/>
                <a:sym typeface="Calibri"/>
              </a:rPr>
              <a:t>son kullanıcı tarafından kullanılacak bir özelliğin, yine bu kullanıcı tarafından en basit ve anlaşılır şekilde açıklanmasıdır.</a:t>
            </a:r>
            <a:endParaRPr sz="1600">
              <a:solidFill>
                <a:srgbClr val="0C58D3"/>
              </a:solidFill>
              <a:latin typeface="Calibri"/>
              <a:ea typeface="Calibri"/>
              <a:cs typeface="Calibri"/>
              <a:sym typeface="Calibri"/>
            </a:endParaRPr>
          </a:p>
          <a:p>
            <a:pPr marL="457200" marR="417127" lvl="0" indent="-330200" algn="just" rtl="0">
              <a:spcBef>
                <a:spcPts val="0"/>
              </a:spcBef>
              <a:spcAft>
                <a:spcPts val="0"/>
              </a:spcAft>
              <a:buClr>
                <a:srgbClr val="E46C0A"/>
              </a:buClr>
              <a:buSzPts val="1600"/>
              <a:buFont typeface="Calibri"/>
              <a:buChar char="●"/>
            </a:pPr>
            <a:r>
              <a:rPr lang="tr-TR" sz="1600">
                <a:solidFill>
                  <a:srgbClr val="0C58D3"/>
                </a:solidFill>
                <a:latin typeface="Calibri"/>
                <a:ea typeface="Calibri"/>
                <a:cs typeface="Calibri"/>
                <a:sym typeface="Calibri"/>
              </a:rPr>
              <a:t>Susuz bir kişi olarak susuzluğumu gidermek için su istiyorum.</a:t>
            </a:r>
            <a:endParaRPr sz="1600">
              <a:solidFill>
                <a:srgbClr val="0C58D3"/>
              </a:solidFill>
              <a:latin typeface="Calibri"/>
              <a:ea typeface="Calibri"/>
              <a:cs typeface="Calibri"/>
              <a:sym typeface="Calibri"/>
            </a:endParaRPr>
          </a:p>
          <a:p>
            <a:pPr marL="457200" marR="417127" lvl="0" indent="-330200" algn="just" rtl="0">
              <a:spcBef>
                <a:spcPts val="0"/>
              </a:spcBef>
              <a:spcAft>
                <a:spcPts val="0"/>
              </a:spcAft>
              <a:buClr>
                <a:srgbClr val="E46C0A"/>
              </a:buClr>
              <a:buSzPts val="1600"/>
              <a:buFont typeface="Calibri"/>
              <a:buChar char="●"/>
            </a:pPr>
            <a:r>
              <a:rPr lang="tr-TR" sz="1600">
                <a:solidFill>
                  <a:srgbClr val="0C58D3"/>
                </a:solidFill>
                <a:latin typeface="Calibri"/>
                <a:ea typeface="Calibri"/>
                <a:cs typeface="Calibri"/>
                <a:sym typeface="Calibri"/>
              </a:rPr>
              <a:t>Modaya ilgi duyan bir insan olarak içeceğimin güzel görünmesi için şemsiye konulmasını istiyorum.</a:t>
            </a:r>
            <a:endParaRPr sz="1600">
              <a:solidFill>
                <a:srgbClr val="0C58D3"/>
              </a:solidFill>
              <a:latin typeface="Calibri"/>
              <a:ea typeface="Calibri"/>
              <a:cs typeface="Calibri"/>
              <a:sym typeface="Calibri"/>
            </a:endParaRPr>
          </a:p>
          <a:p>
            <a:pPr marL="457200" marR="417127" lvl="0" indent="-330200" algn="just" rtl="0">
              <a:spcBef>
                <a:spcPts val="0"/>
              </a:spcBef>
              <a:spcAft>
                <a:spcPts val="0"/>
              </a:spcAft>
              <a:buClr>
                <a:srgbClr val="E46C0A"/>
              </a:buClr>
              <a:buSzPts val="1600"/>
              <a:buFont typeface="Calibri"/>
              <a:buChar char="●"/>
            </a:pPr>
            <a:r>
              <a:rPr lang="tr-TR" sz="1600">
                <a:solidFill>
                  <a:srgbClr val="0C58D3"/>
                </a:solidFill>
                <a:latin typeface="Calibri"/>
                <a:ea typeface="Calibri"/>
                <a:cs typeface="Calibri"/>
                <a:sym typeface="Calibri"/>
              </a:rPr>
              <a:t>Sıcaktan bunaldığım için suyumla birlikte beni ferahlatacak 1 dilim limon istiyorum.</a:t>
            </a:r>
            <a:endParaRPr sz="1600">
              <a:solidFill>
                <a:srgbClr val="0C58D3"/>
              </a:solidFill>
              <a:latin typeface="Calibri"/>
              <a:ea typeface="Calibri"/>
              <a:cs typeface="Calibri"/>
              <a:sym typeface="Calibri"/>
            </a:endParaRPr>
          </a:p>
          <a:p>
            <a:pPr marL="457200" marR="417127" lvl="0" indent="-330200" algn="just" rtl="0">
              <a:spcBef>
                <a:spcPts val="0"/>
              </a:spcBef>
              <a:spcAft>
                <a:spcPts val="0"/>
              </a:spcAft>
              <a:buClr>
                <a:srgbClr val="E46C0A"/>
              </a:buClr>
              <a:buSzPts val="1600"/>
              <a:buFont typeface="Calibri"/>
              <a:buChar char="●"/>
            </a:pPr>
            <a:r>
              <a:rPr lang="tr-TR" sz="1600">
                <a:solidFill>
                  <a:srgbClr val="0C58D3"/>
                </a:solidFill>
                <a:latin typeface="Calibri"/>
                <a:ea typeface="Calibri"/>
                <a:cs typeface="Calibri"/>
                <a:sym typeface="Calibri"/>
              </a:rPr>
              <a:t>Çok susadığım için büyük bir bardak su istiyorum.</a:t>
            </a:r>
            <a:endParaRPr sz="1600">
              <a:solidFill>
                <a:srgbClr val="0C58D3"/>
              </a:solidFill>
              <a:latin typeface="Calibri"/>
              <a:ea typeface="Calibri"/>
              <a:cs typeface="Calibri"/>
              <a:sym typeface="Calibri"/>
            </a:endParaRPr>
          </a:p>
          <a:p>
            <a:pPr marL="457200" marR="417127" lvl="0" indent="-330200" algn="just" rtl="0">
              <a:spcBef>
                <a:spcPts val="0"/>
              </a:spcBef>
              <a:spcAft>
                <a:spcPts val="0"/>
              </a:spcAft>
              <a:buClr>
                <a:srgbClr val="E46C0A"/>
              </a:buClr>
              <a:buSzPts val="1600"/>
              <a:buFont typeface="Calibri"/>
              <a:buChar char="●"/>
            </a:pPr>
            <a:r>
              <a:rPr lang="tr-TR" sz="1600">
                <a:solidFill>
                  <a:srgbClr val="0C58D3"/>
                </a:solidFill>
                <a:latin typeface="Calibri"/>
                <a:ea typeface="Calibri"/>
                <a:cs typeface="Calibri"/>
                <a:sym typeface="Calibri"/>
              </a:rPr>
              <a:t>Hava sıcak olduğu için suyumun soğuk olmasını istiyorum.</a:t>
            </a:r>
            <a:endParaRPr sz="1600">
              <a:solidFill>
                <a:srgbClr val="0C58D3"/>
              </a:solidFill>
              <a:latin typeface="Calibri"/>
              <a:ea typeface="Calibri"/>
              <a:cs typeface="Calibri"/>
              <a:sym typeface="Calibri"/>
            </a:endParaRPr>
          </a:p>
          <a:p>
            <a:pPr marL="457200" marR="417127" lvl="0" indent="-330200" algn="just" rtl="0">
              <a:spcBef>
                <a:spcPts val="0"/>
              </a:spcBef>
              <a:spcAft>
                <a:spcPts val="0"/>
              </a:spcAft>
              <a:buClr>
                <a:srgbClr val="E46C0A"/>
              </a:buClr>
              <a:buSzPts val="1600"/>
              <a:buFont typeface="Calibri"/>
              <a:buChar char="●"/>
            </a:pPr>
            <a:r>
              <a:rPr lang="tr-TR" sz="1600">
                <a:solidFill>
                  <a:srgbClr val="0C58D3"/>
                </a:solidFill>
                <a:latin typeface="Calibri"/>
                <a:ea typeface="Calibri"/>
                <a:cs typeface="Calibri"/>
                <a:sym typeface="Calibri"/>
              </a:rPr>
              <a:t>Cool görünmek için suyu içeceğim bir pipet istiyorum.</a:t>
            </a:r>
            <a:endParaRPr sz="1600">
              <a:solidFill>
                <a:srgbClr val="0C58D3"/>
              </a:solidFill>
              <a:latin typeface="Calibri"/>
              <a:ea typeface="Calibri"/>
              <a:cs typeface="Calibri"/>
              <a:sym typeface="Calibri"/>
            </a:endParaRPr>
          </a:p>
        </p:txBody>
      </p:sp>
      <p:pic>
        <p:nvPicPr>
          <p:cNvPr id="994" name="Google Shape;994;p137"/>
          <p:cNvPicPr preferRelativeResize="0"/>
          <p:nvPr/>
        </p:nvPicPr>
        <p:blipFill>
          <a:blip r:embed="rId4">
            <a:alphaModFix/>
          </a:blip>
          <a:stretch>
            <a:fillRect/>
          </a:stretch>
        </p:blipFill>
        <p:spPr>
          <a:xfrm>
            <a:off x="721600" y="1579225"/>
            <a:ext cx="2411750" cy="3114500"/>
          </a:xfrm>
          <a:prstGeom prst="rect">
            <a:avLst/>
          </a:prstGeom>
          <a:noFill/>
          <a:ln>
            <a:noFill/>
          </a:ln>
        </p:spPr>
      </p:pic>
      <p:sp>
        <p:nvSpPr>
          <p:cNvPr id="995" name="Google Shape;995;p137"/>
          <p:cNvSpPr txBox="1">
            <a:spLocks noGrp="1"/>
          </p:cNvSpPr>
          <p:nvPr>
            <p:ph type="title"/>
          </p:nvPr>
        </p:nvSpPr>
        <p:spPr>
          <a:xfrm>
            <a:off x="0" y="0"/>
            <a:ext cx="9144000" cy="1890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3000" b="1">
                <a:solidFill>
                  <a:srgbClr val="9225A5"/>
                </a:solidFill>
                <a:latin typeface="Arial"/>
                <a:ea typeface="Arial"/>
                <a:cs typeface="Arial"/>
                <a:sym typeface="Arial"/>
              </a:rPr>
              <a:t>SCRUM PROJE YÖNETİM SÜRECİ</a:t>
            </a:r>
            <a:endParaRPr sz="3000" b="1">
              <a:solidFill>
                <a:srgbClr val="9225A5"/>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300" b="1">
                <a:solidFill>
                  <a:srgbClr val="990000"/>
                </a:solidFill>
                <a:latin typeface="Arial"/>
                <a:ea typeface="Arial"/>
                <a:cs typeface="Arial"/>
                <a:sym typeface="Arial"/>
              </a:rPr>
              <a:t>Ürünü Oluşturan Parçalar</a:t>
            </a:r>
            <a:endParaRPr sz="2300" b="1">
              <a:solidFill>
                <a:srgbClr val="990000"/>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500" b="1">
                <a:solidFill>
                  <a:srgbClr val="E46C0A"/>
                </a:solidFill>
                <a:latin typeface="Arial"/>
                <a:ea typeface="Arial"/>
                <a:cs typeface="Arial"/>
                <a:sym typeface="Arial"/>
              </a:rPr>
              <a:t>Features, Epics, User Stories, Task</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graphicFrame>
        <p:nvGraphicFramePr>
          <p:cNvPr id="1000" name="Google Shape;1000;p138"/>
          <p:cNvGraphicFramePr/>
          <p:nvPr/>
        </p:nvGraphicFramePr>
        <p:xfrm>
          <a:off x="306175" y="1652700"/>
          <a:ext cx="3000000" cy="3000000"/>
        </p:xfrm>
        <a:graphic>
          <a:graphicData uri="http://schemas.openxmlformats.org/drawingml/2006/table">
            <a:tbl>
              <a:tblPr>
                <a:noFill/>
                <a:tableStyleId>{C0AA9A90-C5C9-4954-A26B-9F97DEE97429}</a:tableStyleId>
              </a:tblPr>
              <a:tblGrid>
                <a:gridCol w="4147050">
                  <a:extLst>
                    <a:ext uri="{9D8B030D-6E8A-4147-A177-3AD203B41FA5}">
                      <a16:colId xmlns:a16="http://schemas.microsoft.com/office/drawing/2014/main" val="20000"/>
                    </a:ext>
                  </a:extLst>
                </a:gridCol>
                <a:gridCol w="4386275">
                  <a:extLst>
                    <a:ext uri="{9D8B030D-6E8A-4147-A177-3AD203B41FA5}">
                      <a16:colId xmlns:a16="http://schemas.microsoft.com/office/drawing/2014/main" val="20001"/>
                    </a:ext>
                  </a:extLst>
                </a:gridCol>
              </a:tblGrid>
              <a:tr h="439450">
                <a:tc>
                  <a:txBody>
                    <a:bodyPr/>
                    <a:lstStyle/>
                    <a:p>
                      <a:pPr marL="0" lvl="0" indent="0" algn="ctr" rtl="0">
                        <a:spcBef>
                          <a:spcPts val="0"/>
                        </a:spcBef>
                        <a:spcAft>
                          <a:spcPts val="0"/>
                        </a:spcAft>
                        <a:buNone/>
                      </a:pPr>
                      <a:r>
                        <a:rPr lang="tr-TR" b="1"/>
                        <a:t>USER STORY (KULLANICI HİKAYESİ)</a:t>
                      </a:r>
                      <a:endParaRPr b="1"/>
                    </a:p>
                  </a:txBody>
                  <a:tcPr marL="91425" marR="91425" marT="91425" marB="91425">
                    <a:lnL w="19050" cap="flat" cmpd="sng">
                      <a:solidFill>
                        <a:srgbClr val="4151CE"/>
                      </a:solidFill>
                      <a:prstDash val="solid"/>
                      <a:round/>
                      <a:headEnd type="none" w="sm" len="sm"/>
                      <a:tailEnd type="none" w="sm" len="sm"/>
                    </a:lnL>
                    <a:lnR w="19050" cap="flat" cmpd="sng">
                      <a:solidFill>
                        <a:srgbClr val="4151CE"/>
                      </a:solidFill>
                      <a:prstDash val="solid"/>
                      <a:round/>
                      <a:headEnd type="none" w="sm" len="sm"/>
                      <a:tailEnd type="none" w="sm" len="sm"/>
                    </a:lnR>
                    <a:lnT w="19050" cap="flat" cmpd="sng">
                      <a:solidFill>
                        <a:srgbClr val="4151CE"/>
                      </a:solidFill>
                      <a:prstDash val="solid"/>
                      <a:round/>
                      <a:headEnd type="none" w="sm" len="sm"/>
                      <a:tailEnd type="none" w="sm" len="sm"/>
                    </a:lnT>
                    <a:lnB w="19050" cap="flat" cmpd="sng">
                      <a:solidFill>
                        <a:srgbClr val="4151CE"/>
                      </a:solidFill>
                      <a:prstDash val="solid"/>
                      <a:round/>
                      <a:headEnd type="none" w="sm" len="sm"/>
                      <a:tailEnd type="none" w="sm" len="sm"/>
                    </a:lnB>
                  </a:tcPr>
                </a:tc>
                <a:tc>
                  <a:txBody>
                    <a:bodyPr/>
                    <a:lstStyle/>
                    <a:p>
                      <a:pPr marL="0" lvl="0" indent="0" algn="ctr" rtl="0">
                        <a:spcBef>
                          <a:spcPts val="0"/>
                        </a:spcBef>
                        <a:spcAft>
                          <a:spcPts val="0"/>
                        </a:spcAft>
                        <a:buNone/>
                      </a:pPr>
                      <a:r>
                        <a:rPr lang="tr-TR" b="1"/>
                        <a:t>EPIC (DESTAN)</a:t>
                      </a:r>
                      <a:endParaRPr b="1"/>
                    </a:p>
                  </a:txBody>
                  <a:tcPr marL="91425" marR="91425" marT="91425" marB="91425">
                    <a:lnL w="19050" cap="flat" cmpd="sng">
                      <a:solidFill>
                        <a:srgbClr val="4151CE"/>
                      </a:solidFill>
                      <a:prstDash val="solid"/>
                      <a:round/>
                      <a:headEnd type="none" w="sm" len="sm"/>
                      <a:tailEnd type="none" w="sm" len="sm"/>
                    </a:lnL>
                    <a:lnR w="19050" cap="flat" cmpd="sng">
                      <a:solidFill>
                        <a:srgbClr val="4151CE"/>
                      </a:solidFill>
                      <a:prstDash val="solid"/>
                      <a:round/>
                      <a:headEnd type="none" w="sm" len="sm"/>
                      <a:tailEnd type="none" w="sm" len="sm"/>
                    </a:lnR>
                    <a:lnT w="19050" cap="flat" cmpd="sng">
                      <a:solidFill>
                        <a:srgbClr val="4151CE"/>
                      </a:solidFill>
                      <a:prstDash val="solid"/>
                      <a:round/>
                      <a:headEnd type="none" w="sm" len="sm"/>
                      <a:tailEnd type="none" w="sm" len="sm"/>
                    </a:lnT>
                    <a:lnB w="19050" cap="flat" cmpd="sng">
                      <a:solidFill>
                        <a:srgbClr val="4151CE"/>
                      </a:solidFill>
                      <a:prstDash val="solid"/>
                      <a:round/>
                      <a:headEnd type="none" w="sm" len="sm"/>
                      <a:tailEnd type="none" w="sm" len="sm"/>
                    </a:lnB>
                  </a:tcPr>
                </a:tc>
                <a:extLst>
                  <a:ext uri="{0D108BD9-81ED-4DB2-BD59-A6C34878D82A}">
                    <a16:rowId xmlns:a16="http://schemas.microsoft.com/office/drawing/2014/main" val="10000"/>
                  </a:ext>
                </a:extLst>
              </a:tr>
              <a:tr h="615225">
                <a:tc>
                  <a:txBody>
                    <a:bodyPr/>
                    <a:lstStyle/>
                    <a:p>
                      <a:pPr marL="0" lvl="0" indent="0" algn="l" rtl="0">
                        <a:spcBef>
                          <a:spcPts val="0"/>
                        </a:spcBef>
                        <a:spcAft>
                          <a:spcPts val="0"/>
                        </a:spcAft>
                        <a:buNone/>
                      </a:pPr>
                      <a:r>
                        <a:rPr lang="tr-TR"/>
                        <a:t>Çalışabilir en küçük iş parçasıdır, bölünemez.</a:t>
                      </a:r>
                      <a:endParaRPr/>
                    </a:p>
                  </a:txBody>
                  <a:tcPr marL="91425" marR="91425" marT="91425" marB="91425">
                    <a:lnL w="19050" cap="flat" cmpd="sng">
                      <a:solidFill>
                        <a:srgbClr val="4151CE"/>
                      </a:solidFill>
                      <a:prstDash val="solid"/>
                      <a:round/>
                      <a:headEnd type="none" w="sm" len="sm"/>
                      <a:tailEnd type="none" w="sm" len="sm"/>
                    </a:lnL>
                    <a:lnR w="19050" cap="flat" cmpd="sng">
                      <a:solidFill>
                        <a:srgbClr val="4151CE"/>
                      </a:solidFill>
                      <a:prstDash val="solid"/>
                      <a:round/>
                      <a:headEnd type="none" w="sm" len="sm"/>
                      <a:tailEnd type="none" w="sm" len="sm"/>
                    </a:lnR>
                    <a:lnT w="19050" cap="flat" cmpd="sng">
                      <a:solidFill>
                        <a:srgbClr val="4151CE"/>
                      </a:solidFill>
                      <a:prstDash val="solid"/>
                      <a:round/>
                      <a:headEnd type="none" w="sm" len="sm"/>
                      <a:tailEnd type="none" w="sm" len="sm"/>
                    </a:lnT>
                    <a:lnB w="19050" cap="flat" cmpd="sng">
                      <a:solidFill>
                        <a:srgbClr val="4151CE"/>
                      </a:solidFill>
                      <a:prstDash val="solid"/>
                      <a:round/>
                      <a:headEnd type="none" w="sm" len="sm"/>
                      <a:tailEnd type="none" w="sm" len="sm"/>
                    </a:lnB>
                  </a:tcPr>
                </a:tc>
                <a:tc>
                  <a:txBody>
                    <a:bodyPr/>
                    <a:lstStyle/>
                    <a:p>
                      <a:pPr marL="0" lvl="0" indent="0" algn="l" rtl="0">
                        <a:spcBef>
                          <a:spcPts val="0"/>
                        </a:spcBef>
                        <a:spcAft>
                          <a:spcPts val="0"/>
                        </a:spcAft>
                        <a:buNone/>
                      </a:pPr>
                      <a:r>
                        <a:rPr lang="tr-TR"/>
                        <a:t>Kapsamlı bir iş parçasıdır, alt parçacıklara bölünebilir (User story’lere) .</a:t>
                      </a:r>
                      <a:endParaRPr/>
                    </a:p>
                  </a:txBody>
                  <a:tcPr marL="91425" marR="91425" marT="91425" marB="91425">
                    <a:lnL w="19050" cap="flat" cmpd="sng">
                      <a:solidFill>
                        <a:srgbClr val="4151CE"/>
                      </a:solidFill>
                      <a:prstDash val="solid"/>
                      <a:round/>
                      <a:headEnd type="none" w="sm" len="sm"/>
                      <a:tailEnd type="none" w="sm" len="sm"/>
                    </a:lnL>
                    <a:lnR w="19050" cap="flat" cmpd="sng">
                      <a:solidFill>
                        <a:srgbClr val="4151CE"/>
                      </a:solidFill>
                      <a:prstDash val="solid"/>
                      <a:round/>
                      <a:headEnd type="none" w="sm" len="sm"/>
                      <a:tailEnd type="none" w="sm" len="sm"/>
                    </a:lnR>
                    <a:lnT w="19050" cap="flat" cmpd="sng">
                      <a:solidFill>
                        <a:srgbClr val="4151CE"/>
                      </a:solidFill>
                      <a:prstDash val="solid"/>
                      <a:round/>
                      <a:headEnd type="none" w="sm" len="sm"/>
                      <a:tailEnd type="none" w="sm" len="sm"/>
                    </a:lnT>
                    <a:lnB w="19050" cap="flat" cmpd="sng">
                      <a:solidFill>
                        <a:srgbClr val="4151CE"/>
                      </a:solidFill>
                      <a:prstDash val="solid"/>
                      <a:round/>
                      <a:headEnd type="none" w="sm" len="sm"/>
                      <a:tailEnd type="none" w="sm" len="sm"/>
                    </a:lnB>
                  </a:tcPr>
                </a:tc>
                <a:extLst>
                  <a:ext uri="{0D108BD9-81ED-4DB2-BD59-A6C34878D82A}">
                    <a16:rowId xmlns:a16="http://schemas.microsoft.com/office/drawing/2014/main" val="10001"/>
                  </a:ext>
                </a:extLst>
              </a:tr>
              <a:tr h="615225">
                <a:tc>
                  <a:txBody>
                    <a:bodyPr/>
                    <a:lstStyle/>
                    <a:p>
                      <a:pPr marL="0" lvl="0" indent="0" algn="l" rtl="0">
                        <a:spcBef>
                          <a:spcPts val="0"/>
                        </a:spcBef>
                        <a:spcAft>
                          <a:spcPts val="0"/>
                        </a:spcAft>
                        <a:buNone/>
                      </a:pPr>
                      <a:r>
                        <a:rPr lang="tr-TR"/>
                        <a:t>Bir Sprint içinde geliştirilebilir, teslim edilebilir olmalıdır.</a:t>
                      </a:r>
                      <a:endParaRPr/>
                    </a:p>
                  </a:txBody>
                  <a:tcPr marL="91425" marR="91425" marT="91425" marB="91425">
                    <a:lnL w="19050" cap="flat" cmpd="sng">
                      <a:solidFill>
                        <a:srgbClr val="4151CE"/>
                      </a:solidFill>
                      <a:prstDash val="solid"/>
                      <a:round/>
                      <a:headEnd type="none" w="sm" len="sm"/>
                      <a:tailEnd type="none" w="sm" len="sm"/>
                    </a:lnL>
                    <a:lnR w="19050" cap="flat" cmpd="sng">
                      <a:solidFill>
                        <a:srgbClr val="4151CE"/>
                      </a:solidFill>
                      <a:prstDash val="solid"/>
                      <a:round/>
                      <a:headEnd type="none" w="sm" len="sm"/>
                      <a:tailEnd type="none" w="sm" len="sm"/>
                    </a:lnR>
                    <a:lnT w="19050" cap="flat" cmpd="sng">
                      <a:solidFill>
                        <a:srgbClr val="4151CE"/>
                      </a:solidFill>
                      <a:prstDash val="solid"/>
                      <a:round/>
                      <a:headEnd type="none" w="sm" len="sm"/>
                      <a:tailEnd type="none" w="sm" len="sm"/>
                    </a:lnT>
                    <a:lnB w="19050" cap="flat" cmpd="sng">
                      <a:solidFill>
                        <a:srgbClr val="4151CE"/>
                      </a:solidFill>
                      <a:prstDash val="solid"/>
                      <a:round/>
                      <a:headEnd type="none" w="sm" len="sm"/>
                      <a:tailEnd type="none" w="sm" len="sm"/>
                    </a:lnB>
                  </a:tcPr>
                </a:tc>
                <a:tc>
                  <a:txBody>
                    <a:bodyPr/>
                    <a:lstStyle/>
                    <a:p>
                      <a:pPr marL="0" lvl="0" indent="0" algn="l" rtl="0">
                        <a:spcBef>
                          <a:spcPts val="0"/>
                        </a:spcBef>
                        <a:spcAft>
                          <a:spcPts val="0"/>
                        </a:spcAft>
                        <a:buNone/>
                      </a:pPr>
                      <a:r>
                        <a:rPr lang="tr-TR"/>
                        <a:t>Birden fazla Sprint içerisinde geliştirmelere devam edilebilir.</a:t>
                      </a:r>
                      <a:endParaRPr/>
                    </a:p>
                  </a:txBody>
                  <a:tcPr marL="91425" marR="91425" marT="91425" marB="91425">
                    <a:lnL w="19050" cap="flat" cmpd="sng">
                      <a:solidFill>
                        <a:srgbClr val="4151CE"/>
                      </a:solidFill>
                      <a:prstDash val="solid"/>
                      <a:round/>
                      <a:headEnd type="none" w="sm" len="sm"/>
                      <a:tailEnd type="none" w="sm" len="sm"/>
                    </a:lnL>
                    <a:lnR w="19050" cap="flat" cmpd="sng">
                      <a:solidFill>
                        <a:srgbClr val="4151CE"/>
                      </a:solidFill>
                      <a:prstDash val="solid"/>
                      <a:round/>
                      <a:headEnd type="none" w="sm" len="sm"/>
                      <a:tailEnd type="none" w="sm" len="sm"/>
                    </a:lnR>
                    <a:lnT w="19050" cap="flat" cmpd="sng">
                      <a:solidFill>
                        <a:srgbClr val="4151CE"/>
                      </a:solidFill>
                      <a:prstDash val="solid"/>
                      <a:round/>
                      <a:headEnd type="none" w="sm" len="sm"/>
                      <a:tailEnd type="none" w="sm" len="sm"/>
                    </a:lnT>
                    <a:lnB w="19050" cap="flat" cmpd="sng">
                      <a:solidFill>
                        <a:srgbClr val="4151CE"/>
                      </a:solidFill>
                      <a:prstDash val="solid"/>
                      <a:round/>
                      <a:headEnd type="none" w="sm" len="sm"/>
                      <a:tailEnd type="none" w="sm" len="sm"/>
                    </a:lnB>
                  </a:tcPr>
                </a:tc>
                <a:extLst>
                  <a:ext uri="{0D108BD9-81ED-4DB2-BD59-A6C34878D82A}">
                    <a16:rowId xmlns:a16="http://schemas.microsoft.com/office/drawing/2014/main" val="10002"/>
                  </a:ext>
                </a:extLst>
              </a:tr>
              <a:tr h="615225">
                <a:tc>
                  <a:txBody>
                    <a:bodyPr/>
                    <a:lstStyle/>
                    <a:p>
                      <a:pPr marL="0" lvl="0" indent="0" algn="l" rtl="0">
                        <a:spcBef>
                          <a:spcPts val="0"/>
                        </a:spcBef>
                        <a:spcAft>
                          <a:spcPts val="0"/>
                        </a:spcAft>
                        <a:buNone/>
                      </a:pPr>
                      <a:r>
                        <a:rPr lang="tr-TR"/>
                        <a:t>Eforlanması daha kolaydır.</a:t>
                      </a:r>
                      <a:endParaRPr/>
                    </a:p>
                  </a:txBody>
                  <a:tcPr marL="91425" marR="91425" marT="91425" marB="91425">
                    <a:lnL w="19050" cap="flat" cmpd="sng">
                      <a:solidFill>
                        <a:srgbClr val="4151CE"/>
                      </a:solidFill>
                      <a:prstDash val="solid"/>
                      <a:round/>
                      <a:headEnd type="none" w="sm" len="sm"/>
                      <a:tailEnd type="none" w="sm" len="sm"/>
                    </a:lnL>
                    <a:lnR w="19050" cap="flat" cmpd="sng">
                      <a:solidFill>
                        <a:srgbClr val="4151CE"/>
                      </a:solidFill>
                      <a:prstDash val="solid"/>
                      <a:round/>
                      <a:headEnd type="none" w="sm" len="sm"/>
                      <a:tailEnd type="none" w="sm" len="sm"/>
                    </a:lnR>
                    <a:lnT w="19050" cap="flat" cmpd="sng">
                      <a:solidFill>
                        <a:srgbClr val="4151CE"/>
                      </a:solidFill>
                      <a:prstDash val="solid"/>
                      <a:round/>
                      <a:headEnd type="none" w="sm" len="sm"/>
                      <a:tailEnd type="none" w="sm" len="sm"/>
                    </a:lnT>
                    <a:lnB w="19050" cap="flat" cmpd="sng">
                      <a:solidFill>
                        <a:srgbClr val="4151CE"/>
                      </a:solidFill>
                      <a:prstDash val="solid"/>
                      <a:round/>
                      <a:headEnd type="none" w="sm" len="sm"/>
                      <a:tailEnd type="none" w="sm" len="sm"/>
                    </a:lnB>
                  </a:tcPr>
                </a:tc>
                <a:tc>
                  <a:txBody>
                    <a:bodyPr/>
                    <a:lstStyle/>
                    <a:p>
                      <a:pPr marL="0" lvl="0" indent="0" algn="l" rtl="0">
                        <a:spcBef>
                          <a:spcPts val="0"/>
                        </a:spcBef>
                        <a:spcAft>
                          <a:spcPts val="0"/>
                        </a:spcAft>
                        <a:buNone/>
                      </a:pPr>
                      <a:r>
                        <a:rPr lang="tr-TR"/>
                        <a:t>Kapsam daha geniş olduğu için eforlanması daha zordur.</a:t>
                      </a:r>
                      <a:endParaRPr/>
                    </a:p>
                  </a:txBody>
                  <a:tcPr marL="91425" marR="91425" marT="91425" marB="91425">
                    <a:lnL w="19050" cap="flat" cmpd="sng">
                      <a:solidFill>
                        <a:srgbClr val="4151CE"/>
                      </a:solidFill>
                      <a:prstDash val="solid"/>
                      <a:round/>
                      <a:headEnd type="none" w="sm" len="sm"/>
                      <a:tailEnd type="none" w="sm" len="sm"/>
                    </a:lnL>
                    <a:lnR w="19050" cap="flat" cmpd="sng">
                      <a:solidFill>
                        <a:srgbClr val="4151CE"/>
                      </a:solidFill>
                      <a:prstDash val="solid"/>
                      <a:round/>
                      <a:headEnd type="none" w="sm" len="sm"/>
                      <a:tailEnd type="none" w="sm" len="sm"/>
                    </a:lnR>
                    <a:lnT w="19050" cap="flat" cmpd="sng">
                      <a:solidFill>
                        <a:srgbClr val="4151CE"/>
                      </a:solidFill>
                      <a:prstDash val="solid"/>
                      <a:round/>
                      <a:headEnd type="none" w="sm" len="sm"/>
                      <a:tailEnd type="none" w="sm" len="sm"/>
                    </a:lnT>
                    <a:lnB w="19050" cap="flat" cmpd="sng">
                      <a:solidFill>
                        <a:srgbClr val="4151CE"/>
                      </a:solidFill>
                      <a:prstDash val="solid"/>
                      <a:round/>
                      <a:headEnd type="none" w="sm" len="sm"/>
                      <a:tailEnd type="none" w="sm" len="sm"/>
                    </a:lnB>
                  </a:tcPr>
                </a:tc>
                <a:extLst>
                  <a:ext uri="{0D108BD9-81ED-4DB2-BD59-A6C34878D82A}">
                    <a16:rowId xmlns:a16="http://schemas.microsoft.com/office/drawing/2014/main" val="10003"/>
                  </a:ext>
                </a:extLst>
              </a:tr>
              <a:tr h="615225">
                <a:tc>
                  <a:txBody>
                    <a:bodyPr/>
                    <a:lstStyle/>
                    <a:p>
                      <a:pPr marL="0" lvl="0" indent="0" algn="l" rtl="0">
                        <a:spcBef>
                          <a:spcPts val="0"/>
                        </a:spcBef>
                        <a:spcAft>
                          <a:spcPts val="0"/>
                        </a:spcAft>
                        <a:buNone/>
                      </a:pPr>
                      <a:r>
                        <a:rPr lang="tr-TR"/>
                        <a:t>Geliştirme sonunda değerli ve eksiksiz olan dikey bir işlevsellik dilimi sunmalıdır.</a:t>
                      </a:r>
                      <a:endParaRPr/>
                    </a:p>
                  </a:txBody>
                  <a:tcPr marL="91425" marR="91425" marT="91425" marB="91425">
                    <a:lnL w="19050" cap="flat" cmpd="sng">
                      <a:solidFill>
                        <a:srgbClr val="4151CE"/>
                      </a:solidFill>
                      <a:prstDash val="solid"/>
                      <a:round/>
                      <a:headEnd type="none" w="sm" len="sm"/>
                      <a:tailEnd type="none" w="sm" len="sm"/>
                    </a:lnL>
                    <a:lnR w="19050" cap="flat" cmpd="sng">
                      <a:solidFill>
                        <a:srgbClr val="4151CE"/>
                      </a:solidFill>
                      <a:prstDash val="solid"/>
                      <a:round/>
                      <a:headEnd type="none" w="sm" len="sm"/>
                      <a:tailEnd type="none" w="sm" len="sm"/>
                    </a:lnR>
                    <a:lnT w="19050" cap="flat" cmpd="sng">
                      <a:solidFill>
                        <a:srgbClr val="4151CE"/>
                      </a:solidFill>
                      <a:prstDash val="solid"/>
                      <a:round/>
                      <a:headEnd type="none" w="sm" len="sm"/>
                      <a:tailEnd type="none" w="sm" len="sm"/>
                    </a:lnT>
                    <a:lnB w="19050" cap="flat" cmpd="sng">
                      <a:solidFill>
                        <a:srgbClr val="4151CE"/>
                      </a:solidFill>
                      <a:prstDash val="solid"/>
                      <a:round/>
                      <a:headEnd type="none" w="sm" len="sm"/>
                      <a:tailEnd type="none" w="sm" len="sm"/>
                    </a:lnB>
                  </a:tcPr>
                </a:tc>
                <a:tc>
                  <a:txBody>
                    <a:bodyPr/>
                    <a:lstStyle/>
                    <a:p>
                      <a:pPr marL="0" lvl="0" indent="0" algn="l" rtl="0">
                        <a:spcBef>
                          <a:spcPts val="0"/>
                        </a:spcBef>
                        <a:spcAft>
                          <a:spcPts val="0"/>
                        </a:spcAft>
                        <a:buNone/>
                      </a:pPr>
                      <a:r>
                        <a:rPr lang="tr-TR"/>
                        <a:t>Release fazlarından biridir.</a:t>
                      </a:r>
                      <a:endParaRPr/>
                    </a:p>
                  </a:txBody>
                  <a:tcPr marL="91425" marR="91425" marT="91425" marB="91425">
                    <a:lnL w="19050" cap="flat" cmpd="sng">
                      <a:solidFill>
                        <a:srgbClr val="4151CE"/>
                      </a:solidFill>
                      <a:prstDash val="solid"/>
                      <a:round/>
                      <a:headEnd type="none" w="sm" len="sm"/>
                      <a:tailEnd type="none" w="sm" len="sm"/>
                    </a:lnL>
                    <a:lnR w="19050" cap="flat" cmpd="sng">
                      <a:solidFill>
                        <a:srgbClr val="4151CE"/>
                      </a:solidFill>
                      <a:prstDash val="solid"/>
                      <a:round/>
                      <a:headEnd type="none" w="sm" len="sm"/>
                      <a:tailEnd type="none" w="sm" len="sm"/>
                    </a:lnR>
                    <a:lnT w="19050" cap="flat" cmpd="sng">
                      <a:solidFill>
                        <a:srgbClr val="4151CE"/>
                      </a:solidFill>
                      <a:prstDash val="solid"/>
                      <a:round/>
                      <a:headEnd type="none" w="sm" len="sm"/>
                      <a:tailEnd type="none" w="sm" len="sm"/>
                    </a:lnT>
                    <a:lnB w="19050" cap="flat" cmpd="sng">
                      <a:solidFill>
                        <a:srgbClr val="4151C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001" name="Google Shape;1001;p138"/>
          <p:cNvSpPr txBox="1">
            <a:spLocks noGrp="1"/>
          </p:cNvSpPr>
          <p:nvPr>
            <p:ph type="title"/>
          </p:nvPr>
        </p:nvSpPr>
        <p:spPr>
          <a:xfrm>
            <a:off x="0" y="0"/>
            <a:ext cx="9144000" cy="1890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3000" b="1">
                <a:solidFill>
                  <a:srgbClr val="9225A5"/>
                </a:solidFill>
                <a:latin typeface="Arial"/>
                <a:ea typeface="Arial"/>
                <a:cs typeface="Arial"/>
                <a:sym typeface="Arial"/>
              </a:rPr>
              <a:t>SCRUM PROJE YÖNETİM SÜRECİ</a:t>
            </a:r>
            <a:endParaRPr sz="3000" b="1">
              <a:solidFill>
                <a:srgbClr val="9225A5"/>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300" b="1">
                <a:solidFill>
                  <a:srgbClr val="990000"/>
                </a:solidFill>
                <a:latin typeface="Arial"/>
                <a:ea typeface="Arial"/>
                <a:cs typeface="Arial"/>
                <a:sym typeface="Arial"/>
              </a:rPr>
              <a:t>Ürünü Oluşturan Parçalar</a:t>
            </a:r>
            <a:endParaRPr sz="2300" b="1">
              <a:solidFill>
                <a:srgbClr val="990000"/>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500" b="1">
                <a:solidFill>
                  <a:srgbClr val="E46C0A"/>
                </a:solidFill>
                <a:latin typeface="Arial"/>
                <a:ea typeface="Arial"/>
                <a:cs typeface="Arial"/>
                <a:sym typeface="Arial"/>
              </a:rPr>
              <a:t>User Stories vs. Epics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pic>
        <p:nvPicPr>
          <p:cNvPr id="1006" name="Google Shape;1006;p139"/>
          <p:cNvPicPr preferRelativeResize="0"/>
          <p:nvPr/>
        </p:nvPicPr>
        <p:blipFill>
          <a:blip r:embed="rId3">
            <a:alphaModFix/>
          </a:blip>
          <a:stretch>
            <a:fillRect/>
          </a:stretch>
        </p:blipFill>
        <p:spPr>
          <a:xfrm>
            <a:off x="1839950" y="742250"/>
            <a:ext cx="5458375" cy="38524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0"/>
        <p:cNvGrpSpPr/>
        <p:nvPr/>
      </p:nvGrpSpPr>
      <p:grpSpPr>
        <a:xfrm>
          <a:off x="0" y="0"/>
          <a:ext cx="0" cy="0"/>
          <a:chOff x="0" y="0"/>
          <a:chExt cx="0" cy="0"/>
        </a:xfrm>
      </p:grpSpPr>
      <p:sp>
        <p:nvSpPr>
          <p:cNvPr id="1011" name="Google Shape;1011;p140"/>
          <p:cNvSpPr txBox="1">
            <a:spLocks noGrp="1"/>
          </p:cNvSpPr>
          <p:nvPr>
            <p:ph type="body" idx="1"/>
          </p:nvPr>
        </p:nvSpPr>
        <p:spPr>
          <a:xfrm>
            <a:off x="132200" y="1233600"/>
            <a:ext cx="8890500" cy="3823200"/>
          </a:xfrm>
          <a:prstGeom prst="rect">
            <a:avLst/>
          </a:prstGeom>
          <a:noFill/>
          <a:ln>
            <a:noFill/>
          </a:ln>
        </p:spPr>
        <p:txBody>
          <a:bodyPr spcFirstLastPara="1" wrap="square" lIns="91425" tIns="45700" rIns="91425" bIns="45700" anchor="t" anchorCtr="0">
            <a:normAutofit/>
          </a:bodyPr>
          <a:lstStyle/>
          <a:p>
            <a:pPr marL="342900" lvl="0" indent="-139700" algn="ctr" rtl="0">
              <a:spcBef>
                <a:spcPts val="0"/>
              </a:spcBef>
              <a:spcAft>
                <a:spcPts val="0"/>
              </a:spcAft>
              <a:buClr>
                <a:schemeClr val="dk1"/>
              </a:buClr>
              <a:buSzPts val="3200"/>
              <a:buNone/>
            </a:pPr>
            <a:endParaRPr sz="2500" b="1">
              <a:solidFill>
                <a:srgbClr val="E46C0A"/>
              </a:solidFill>
              <a:latin typeface="Arial"/>
              <a:ea typeface="Arial"/>
              <a:cs typeface="Arial"/>
              <a:sym typeface="Arial"/>
            </a:endParaRPr>
          </a:p>
          <a:p>
            <a:pPr marL="89999" lvl="0" indent="-142875" algn="l" rtl="0">
              <a:spcBef>
                <a:spcPts val="0"/>
              </a:spcBef>
              <a:spcAft>
                <a:spcPts val="0"/>
              </a:spcAft>
              <a:buClr>
                <a:schemeClr val="dk1"/>
              </a:buClr>
              <a:buSzPts val="3200"/>
              <a:buNone/>
            </a:pPr>
            <a:endParaRPr sz="2300" b="1">
              <a:solidFill>
                <a:srgbClr val="701C7F"/>
              </a:solidFill>
              <a:latin typeface="Arial"/>
              <a:ea typeface="Arial"/>
              <a:cs typeface="Arial"/>
              <a:sym typeface="Arial"/>
            </a:endParaRPr>
          </a:p>
          <a:p>
            <a:pPr marL="89999" lvl="0" indent="-142875" algn="l" rtl="0">
              <a:spcBef>
                <a:spcPts val="0"/>
              </a:spcBef>
              <a:spcAft>
                <a:spcPts val="0"/>
              </a:spcAft>
              <a:buClr>
                <a:schemeClr val="dk1"/>
              </a:buClr>
              <a:buSzPts val="3200"/>
              <a:buNone/>
            </a:pPr>
            <a:r>
              <a:rPr lang="tr-TR" sz="2300" b="1">
                <a:solidFill>
                  <a:srgbClr val="4151CE"/>
                </a:solidFill>
                <a:latin typeface="Arial"/>
                <a:ea typeface="Arial"/>
                <a:cs typeface="Arial"/>
                <a:sym typeface="Arial"/>
              </a:rPr>
              <a:t>      User storyler 3 bölümden oluşur.</a:t>
            </a:r>
            <a:r>
              <a:rPr lang="tr-TR" sz="2300">
                <a:solidFill>
                  <a:srgbClr val="4151CE"/>
                </a:solidFill>
                <a:latin typeface="Arial"/>
                <a:ea typeface="Arial"/>
                <a:cs typeface="Arial"/>
                <a:sym typeface="Arial"/>
              </a:rPr>
              <a:t> </a:t>
            </a:r>
            <a:endParaRPr sz="2300">
              <a:solidFill>
                <a:srgbClr val="4151CE"/>
              </a:solidFill>
              <a:latin typeface="Arial"/>
              <a:ea typeface="Arial"/>
              <a:cs typeface="Arial"/>
              <a:sym typeface="Arial"/>
            </a:endParaRPr>
          </a:p>
          <a:p>
            <a:pPr marL="89999" lvl="0" indent="-142875" algn="l" rtl="0">
              <a:spcBef>
                <a:spcPts val="0"/>
              </a:spcBef>
              <a:spcAft>
                <a:spcPts val="0"/>
              </a:spcAft>
              <a:buClr>
                <a:schemeClr val="dk1"/>
              </a:buClr>
              <a:buSzPts val="3200"/>
              <a:buNone/>
            </a:pPr>
            <a:endParaRPr sz="2300">
              <a:solidFill>
                <a:srgbClr val="701C7F"/>
              </a:solidFill>
              <a:latin typeface="Arial"/>
              <a:ea typeface="Arial"/>
              <a:cs typeface="Arial"/>
              <a:sym typeface="Arial"/>
            </a:endParaRPr>
          </a:p>
          <a:p>
            <a:pPr marL="457200" lvl="0" indent="-361950" algn="l" rtl="0">
              <a:spcBef>
                <a:spcPts val="0"/>
              </a:spcBef>
              <a:spcAft>
                <a:spcPts val="0"/>
              </a:spcAft>
              <a:buClr>
                <a:srgbClr val="E06666"/>
              </a:buClr>
              <a:buSzPts val="2100"/>
              <a:buAutoNum type="arabicPeriod"/>
            </a:pPr>
            <a:r>
              <a:rPr lang="tr-TR" sz="2100" b="1">
                <a:solidFill>
                  <a:srgbClr val="701C7F"/>
                </a:solidFill>
                <a:latin typeface="Arial"/>
                <a:ea typeface="Arial"/>
                <a:cs typeface="Arial"/>
                <a:sym typeface="Arial"/>
              </a:rPr>
              <a:t>Kullanıcının hikaye tanımı (Value statement)</a:t>
            </a:r>
            <a:endParaRPr sz="2100" b="1">
              <a:solidFill>
                <a:srgbClr val="701C7F"/>
              </a:solidFill>
              <a:latin typeface="Arial"/>
              <a:ea typeface="Arial"/>
              <a:cs typeface="Arial"/>
              <a:sym typeface="Arial"/>
            </a:endParaRPr>
          </a:p>
          <a:p>
            <a:pPr marL="457200" lvl="0" indent="0" algn="l" rtl="0">
              <a:spcBef>
                <a:spcPts val="0"/>
              </a:spcBef>
              <a:spcAft>
                <a:spcPts val="0"/>
              </a:spcAft>
              <a:buNone/>
            </a:pPr>
            <a:r>
              <a:rPr lang="tr-TR" sz="2000">
                <a:solidFill>
                  <a:srgbClr val="4151CE"/>
                </a:solidFill>
                <a:latin typeface="Arial"/>
                <a:ea typeface="Arial"/>
                <a:cs typeface="Arial"/>
                <a:sym typeface="Arial"/>
              </a:rPr>
              <a:t>Ürün ekibi yetkilisi olarak, paket yenilemelerini arttırabilmek için;</a:t>
            </a:r>
            <a:endParaRPr sz="2000">
              <a:solidFill>
                <a:srgbClr val="4151CE"/>
              </a:solidFill>
              <a:latin typeface="Arial"/>
              <a:ea typeface="Arial"/>
              <a:cs typeface="Arial"/>
              <a:sym typeface="Arial"/>
            </a:endParaRPr>
          </a:p>
          <a:p>
            <a:pPr marL="457200" lvl="0" indent="0" algn="l" rtl="0">
              <a:spcBef>
                <a:spcPts val="0"/>
              </a:spcBef>
              <a:spcAft>
                <a:spcPts val="0"/>
              </a:spcAft>
              <a:buNone/>
            </a:pPr>
            <a:r>
              <a:rPr lang="tr-TR" sz="2000">
                <a:solidFill>
                  <a:srgbClr val="4151CE"/>
                </a:solidFill>
                <a:latin typeface="Arial"/>
                <a:ea typeface="Arial"/>
                <a:cs typeface="Arial"/>
                <a:sym typeface="Arial"/>
              </a:rPr>
              <a:t>üyelerimize paketlerinin bitmesine 1 ay kala ‘’yenileme yapmak ister misiniz?’’ mail gönderimi yapılmasını, mail şablonu içerisinde X,Y,Z paket detayları ve ilgili müşteri temsilcilerinin ad, soyad, iletişim bilgilerinin yer almasını istiyorum.</a:t>
            </a:r>
            <a:endParaRPr sz="2000">
              <a:solidFill>
                <a:srgbClr val="4151CE"/>
              </a:solidFill>
              <a:latin typeface="Arial"/>
              <a:ea typeface="Arial"/>
              <a:cs typeface="Arial"/>
              <a:sym typeface="Arial"/>
            </a:endParaRPr>
          </a:p>
          <a:p>
            <a:pPr marL="457200" lvl="0" indent="0" algn="l" rtl="0">
              <a:spcBef>
                <a:spcPts val="0"/>
              </a:spcBef>
              <a:spcAft>
                <a:spcPts val="0"/>
              </a:spcAft>
              <a:buNone/>
            </a:pPr>
            <a:endParaRPr sz="2300">
              <a:solidFill>
                <a:srgbClr val="701C7F"/>
              </a:solidFill>
              <a:latin typeface="Arial"/>
              <a:ea typeface="Arial"/>
              <a:cs typeface="Arial"/>
              <a:sym typeface="Arial"/>
            </a:endParaRPr>
          </a:p>
          <a:p>
            <a:pPr marL="0" lvl="0" indent="0" algn="l" rtl="0">
              <a:spcBef>
                <a:spcPts val="0"/>
              </a:spcBef>
              <a:spcAft>
                <a:spcPts val="0"/>
              </a:spcAft>
              <a:buNone/>
            </a:pPr>
            <a:endParaRPr sz="2300">
              <a:solidFill>
                <a:srgbClr val="701C7F"/>
              </a:solidFill>
              <a:latin typeface="Arial"/>
              <a:ea typeface="Arial"/>
              <a:cs typeface="Arial"/>
              <a:sym typeface="Arial"/>
            </a:endParaRPr>
          </a:p>
        </p:txBody>
      </p:sp>
      <p:sp>
        <p:nvSpPr>
          <p:cNvPr id="1012" name="Google Shape;1012;p140"/>
          <p:cNvSpPr txBox="1">
            <a:spLocks noGrp="1"/>
          </p:cNvSpPr>
          <p:nvPr>
            <p:ph type="title"/>
          </p:nvPr>
        </p:nvSpPr>
        <p:spPr>
          <a:xfrm>
            <a:off x="0" y="0"/>
            <a:ext cx="9144000" cy="1890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3000" b="1">
                <a:solidFill>
                  <a:srgbClr val="9225A5"/>
                </a:solidFill>
                <a:latin typeface="Arial"/>
                <a:ea typeface="Arial"/>
                <a:cs typeface="Arial"/>
                <a:sym typeface="Arial"/>
              </a:rPr>
              <a:t>SCRUM PROJE YÖNETİM SÜRECİ</a:t>
            </a:r>
            <a:endParaRPr sz="3000" b="1">
              <a:solidFill>
                <a:srgbClr val="9225A5"/>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300" b="1">
                <a:solidFill>
                  <a:srgbClr val="990000"/>
                </a:solidFill>
                <a:latin typeface="Arial"/>
                <a:ea typeface="Arial"/>
                <a:cs typeface="Arial"/>
                <a:sym typeface="Arial"/>
              </a:rPr>
              <a:t>Ürünü Oluşturan Parçalar</a:t>
            </a:r>
            <a:endParaRPr sz="2300" b="1">
              <a:solidFill>
                <a:srgbClr val="990000"/>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500" b="1">
                <a:solidFill>
                  <a:srgbClr val="E46C0A"/>
                </a:solidFill>
                <a:latin typeface="Arial"/>
                <a:ea typeface="Arial"/>
                <a:cs typeface="Arial"/>
                <a:sym typeface="Arial"/>
              </a:rPr>
              <a:t>User Story</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6"/>
        <p:cNvGrpSpPr/>
        <p:nvPr/>
      </p:nvGrpSpPr>
      <p:grpSpPr>
        <a:xfrm>
          <a:off x="0" y="0"/>
          <a:ext cx="0" cy="0"/>
          <a:chOff x="0" y="0"/>
          <a:chExt cx="0" cy="0"/>
        </a:xfrm>
      </p:grpSpPr>
      <p:sp>
        <p:nvSpPr>
          <p:cNvPr id="1017" name="Google Shape;1017;p141"/>
          <p:cNvSpPr txBox="1">
            <a:spLocks noGrp="1"/>
          </p:cNvSpPr>
          <p:nvPr>
            <p:ph type="body" idx="1"/>
          </p:nvPr>
        </p:nvSpPr>
        <p:spPr>
          <a:xfrm>
            <a:off x="51000" y="1108150"/>
            <a:ext cx="9037800" cy="3948600"/>
          </a:xfrm>
          <a:prstGeom prst="rect">
            <a:avLst/>
          </a:prstGeom>
          <a:noFill/>
          <a:ln>
            <a:noFill/>
          </a:ln>
        </p:spPr>
        <p:txBody>
          <a:bodyPr spcFirstLastPara="1" wrap="square" lIns="91425" tIns="45700" rIns="91425" bIns="45700" anchor="t" anchorCtr="0">
            <a:normAutofit/>
          </a:bodyPr>
          <a:lstStyle/>
          <a:p>
            <a:pPr marL="342900" lvl="0" indent="-139700" algn="ctr" rtl="0">
              <a:spcBef>
                <a:spcPts val="0"/>
              </a:spcBef>
              <a:spcAft>
                <a:spcPts val="0"/>
              </a:spcAft>
              <a:buClr>
                <a:schemeClr val="dk1"/>
              </a:buClr>
              <a:buSzPts val="3200"/>
              <a:buNone/>
            </a:pPr>
            <a:endParaRPr sz="2500" b="1">
              <a:solidFill>
                <a:srgbClr val="E46C0A"/>
              </a:solidFill>
              <a:latin typeface="Arial"/>
              <a:ea typeface="Arial"/>
              <a:cs typeface="Arial"/>
              <a:sym typeface="Arial"/>
            </a:endParaRPr>
          </a:p>
          <a:p>
            <a:pPr marL="457200" lvl="0" indent="0" algn="l" rtl="0">
              <a:spcBef>
                <a:spcPts val="0"/>
              </a:spcBef>
              <a:spcAft>
                <a:spcPts val="0"/>
              </a:spcAft>
              <a:buNone/>
            </a:pPr>
            <a:r>
              <a:rPr lang="tr-TR" sz="2300" b="1">
                <a:solidFill>
                  <a:srgbClr val="E46C0A"/>
                </a:solidFill>
                <a:latin typeface="Arial"/>
                <a:ea typeface="Arial"/>
                <a:cs typeface="Arial"/>
                <a:sym typeface="Arial"/>
              </a:rPr>
              <a:t>  </a:t>
            </a:r>
            <a:endParaRPr sz="2300" b="1">
              <a:solidFill>
                <a:srgbClr val="E46C0A"/>
              </a:solidFill>
              <a:latin typeface="Arial"/>
              <a:ea typeface="Arial"/>
              <a:cs typeface="Arial"/>
              <a:sym typeface="Arial"/>
            </a:endParaRPr>
          </a:p>
          <a:p>
            <a:pPr marL="0" lvl="0" indent="0" algn="l" rtl="0">
              <a:spcBef>
                <a:spcPts val="0"/>
              </a:spcBef>
              <a:spcAft>
                <a:spcPts val="0"/>
              </a:spcAft>
              <a:buNone/>
            </a:pPr>
            <a:r>
              <a:rPr lang="tr-TR" sz="2300" b="1">
                <a:solidFill>
                  <a:srgbClr val="E06666"/>
                </a:solidFill>
                <a:latin typeface="Arial"/>
                <a:ea typeface="Arial"/>
                <a:cs typeface="Arial"/>
                <a:sym typeface="Arial"/>
              </a:rPr>
              <a:t>2.</a:t>
            </a:r>
            <a:r>
              <a:rPr lang="tr-TR" sz="2300" b="1">
                <a:solidFill>
                  <a:srgbClr val="E46C0A"/>
                </a:solidFill>
                <a:latin typeface="Arial"/>
                <a:ea typeface="Arial"/>
                <a:cs typeface="Arial"/>
                <a:sym typeface="Arial"/>
              </a:rPr>
              <a:t> </a:t>
            </a:r>
            <a:r>
              <a:rPr lang="tr-TR" sz="2300" b="1">
                <a:solidFill>
                  <a:srgbClr val="701C7F"/>
                </a:solidFill>
                <a:latin typeface="Arial"/>
                <a:ea typeface="Arial"/>
                <a:cs typeface="Arial"/>
                <a:sym typeface="Arial"/>
              </a:rPr>
              <a:t>Kabul Kriterleri (Acceptance criterias)</a:t>
            </a:r>
            <a:endParaRPr sz="2300" b="1">
              <a:solidFill>
                <a:srgbClr val="701C7F"/>
              </a:solidFill>
              <a:latin typeface="Arial"/>
              <a:ea typeface="Arial"/>
              <a:cs typeface="Arial"/>
              <a:sym typeface="Arial"/>
            </a:endParaRPr>
          </a:p>
          <a:p>
            <a:pPr marL="0" lvl="0" indent="0" algn="l" rtl="0">
              <a:spcBef>
                <a:spcPts val="0"/>
              </a:spcBef>
              <a:spcAft>
                <a:spcPts val="0"/>
              </a:spcAft>
              <a:buNone/>
            </a:pPr>
            <a:r>
              <a:rPr lang="tr-TR" sz="2300" b="1">
                <a:solidFill>
                  <a:srgbClr val="701C7F"/>
                </a:solidFill>
                <a:latin typeface="Arial"/>
                <a:ea typeface="Arial"/>
                <a:cs typeface="Arial"/>
                <a:sym typeface="Arial"/>
              </a:rPr>
              <a:t>    </a:t>
            </a:r>
            <a:endParaRPr sz="2300" b="1">
              <a:solidFill>
                <a:srgbClr val="701C7F"/>
              </a:solidFill>
              <a:latin typeface="Arial"/>
              <a:ea typeface="Arial"/>
              <a:cs typeface="Arial"/>
              <a:sym typeface="Arial"/>
            </a:endParaRPr>
          </a:p>
          <a:p>
            <a:pPr marL="457200" lvl="0" indent="-255949" algn="l" rtl="0">
              <a:spcBef>
                <a:spcPts val="0"/>
              </a:spcBef>
              <a:spcAft>
                <a:spcPts val="0"/>
              </a:spcAft>
              <a:buClr>
                <a:srgbClr val="E06666"/>
              </a:buClr>
              <a:buSzPts val="2500"/>
              <a:buFont typeface="Arial"/>
              <a:buChar char="•"/>
            </a:pPr>
            <a:r>
              <a:rPr lang="tr-TR" sz="1900" b="1">
                <a:solidFill>
                  <a:srgbClr val="701C7F"/>
                </a:solidFill>
                <a:latin typeface="Arial"/>
                <a:ea typeface="Arial"/>
                <a:cs typeface="Arial"/>
                <a:sym typeface="Arial"/>
              </a:rPr>
              <a:t> </a:t>
            </a:r>
            <a:r>
              <a:rPr lang="tr-TR" sz="1900">
                <a:solidFill>
                  <a:srgbClr val="4151CE"/>
                </a:solidFill>
                <a:latin typeface="Arial"/>
                <a:ea typeface="Arial"/>
                <a:cs typeface="Arial"/>
                <a:sym typeface="Arial"/>
              </a:rPr>
              <a:t>Paket bitimine 1 ay kala kullanıcılara mail gönderimlerinin başarıyla yapılması</a:t>
            </a:r>
            <a:endParaRPr sz="1900">
              <a:solidFill>
                <a:srgbClr val="4151CE"/>
              </a:solidFill>
              <a:latin typeface="Arial"/>
              <a:ea typeface="Arial"/>
              <a:cs typeface="Arial"/>
              <a:sym typeface="Arial"/>
            </a:endParaRPr>
          </a:p>
          <a:p>
            <a:pPr marL="457200" lvl="0" indent="-255949" algn="l" rtl="0">
              <a:spcBef>
                <a:spcPts val="0"/>
              </a:spcBef>
              <a:spcAft>
                <a:spcPts val="0"/>
              </a:spcAft>
              <a:buClr>
                <a:srgbClr val="E06666"/>
              </a:buClr>
              <a:buSzPts val="2500"/>
              <a:buFont typeface="Arial"/>
              <a:buChar char="•"/>
            </a:pPr>
            <a:r>
              <a:rPr lang="tr-TR" sz="1900">
                <a:solidFill>
                  <a:srgbClr val="4151CE"/>
                </a:solidFill>
                <a:latin typeface="Arial"/>
                <a:ea typeface="Arial"/>
                <a:cs typeface="Arial"/>
                <a:sym typeface="Arial"/>
              </a:rPr>
              <a:t>Üye - Müşteri Temsilcisi eşleşmesinin doğru yapılmış olması</a:t>
            </a:r>
            <a:endParaRPr sz="1900">
              <a:solidFill>
                <a:srgbClr val="4151CE"/>
              </a:solidFill>
              <a:latin typeface="Arial"/>
              <a:ea typeface="Arial"/>
              <a:cs typeface="Arial"/>
              <a:sym typeface="Arial"/>
            </a:endParaRPr>
          </a:p>
          <a:p>
            <a:pPr marL="457200" lvl="0" indent="-255949" algn="l" rtl="0">
              <a:spcBef>
                <a:spcPts val="0"/>
              </a:spcBef>
              <a:spcAft>
                <a:spcPts val="0"/>
              </a:spcAft>
              <a:buClr>
                <a:srgbClr val="E06666"/>
              </a:buClr>
              <a:buSzPts val="2500"/>
              <a:buFont typeface="Arial"/>
              <a:buChar char="•"/>
            </a:pPr>
            <a:r>
              <a:rPr lang="tr-TR" sz="1900">
                <a:solidFill>
                  <a:srgbClr val="4151CE"/>
                </a:solidFill>
                <a:latin typeface="Arial"/>
                <a:ea typeface="Arial"/>
                <a:cs typeface="Arial"/>
                <a:sym typeface="Arial"/>
              </a:rPr>
              <a:t>Gönderimlerin sadece mail gönderimine izin veren kullanıcılara yapılması</a:t>
            </a:r>
            <a:endParaRPr sz="1900">
              <a:solidFill>
                <a:srgbClr val="4151CE"/>
              </a:solidFill>
              <a:latin typeface="Arial"/>
              <a:ea typeface="Arial"/>
              <a:cs typeface="Arial"/>
              <a:sym typeface="Arial"/>
            </a:endParaRPr>
          </a:p>
          <a:p>
            <a:pPr marL="457200" lvl="0" indent="-281349" algn="l" rtl="0">
              <a:spcBef>
                <a:spcPts val="0"/>
              </a:spcBef>
              <a:spcAft>
                <a:spcPts val="0"/>
              </a:spcAft>
              <a:buClr>
                <a:srgbClr val="E06666"/>
              </a:buClr>
              <a:buSzPts val="2900"/>
              <a:buFont typeface="Arial"/>
              <a:buChar char="•"/>
            </a:pPr>
            <a:r>
              <a:rPr lang="tr-TR" sz="1900">
                <a:solidFill>
                  <a:srgbClr val="4151CE"/>
                </a:solidFill>
                <a:latin typeface="Arial"/>
                <a:ea typeface="Arial"/>
                <a:cs typeface="Arial"/>
                <a:sym typeface="Arial"/>
              </a:rPr>
              <a:t>Mail opt-out kurgularının sağlıklı bir şekilde çalışması</a:t>
            </a:r>
            <a:r>
              <a:rPr lang="tr-TR" sz="1900" b="1">
                <a:solidFill>
                  <a:srgbClr val="701C7F"/>
                </a:solidFill>
                <a:latin typeface="Arial"/>
                <a:ea typeface="Arial"/>
                <a:cs typeface="Arial"/>
                <a:sym typeface="Arial"/>
              </a:rPr>
              <a:t>  </a:t>
            </a:r>
            <a:r>
              <a:rPr lang="tr-TR" sz="2300" b="1">
                <a:solidFill>
                  <a:srgbClr val="701C7F"/>
                </a:solidFill>
                <a:latin typeface="Arial"/>
                <a:ea typeface="Arial"/>
                <a:cs typeface="Arial"/>
                <a:sym typeface="Arial"/>
              </a:rPr>
              <a:t>   </a:t>
            </a:r>
            <a:endParaRPr sz="2300" b="1">
              <a:solidFill>
                <a:srgbClr val="701C7F"/>
              </a:solidFill>
              <a:latin typeface="Arial"/>
              <a:ea typeface="Arial"/>
              <a:cs typeface="Arial"/>
              <a:sym typeface="Arial"/>
            </a:endParaRPr>
          </a:p>
          <a:p>
            <a:pPr marL="342900" lvl="0" indent="-139700" algn="l" rtl="0">
              <a:spcBef>
                <a:spcPts val="0"/>
              </a:spcBef>
              <a:spcAft>
                <a:spcPts val="0"/>
              </a:spcAft>
              <a:buClr>
                <a:schemeClr val="dk1"/>
              </a:buClr>
              <a:buSzPts val="3200"/>
              <a:buNone/>
            </a:pPr>
            <a:endParaRPr sz="2300">
              <a:solidFill>
                <a:srgbClr val="701C7F"/>
              </a:solidFill>
              <a:latin typeface="Arial"/>
              <a:ea typeface="Arial"/>
              <a:cs typeface="Arial"/>
              <a:sym typeface="Arial"/>
            </a:endParaRPr>
          </a:p>
        </p:txBody>
      </p:sp>
      <p:sp>
        <p:nvSpPr>
          <p:cNvPr id="1018" name="Google Shape;1018;p141"/>
          <p:cNvSpPr txBox="1">
            <a:spLocks noGrp="1"/>
          </p:cNvSpPr>
          <p:nvPr>
            <p:ph type="title"/>
          </p:nvPr>
        </p:nvSpPr>
        <p:spPr>
          <a:xfrm>
            <a:off x="0" y="0"/>
            <a:ext cx="9144000" cy="1890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3000" b="1">
                <a:solidFill>
                  <a:srgbClr val="9225A5"/>
                </a:solidFill>
                <a:latin typeface="Arial"/>
                <a:ea typeface="Arial"/>
                <a:cs typeface="Arial"/>
                <a:sym typeface="Arial"/>
              </a:rPr>
              <a:t>SCRUM PROJE YÖNETİM SÜRECİ</a:t>
            </a:r>
            <a:endParaRPr sz="3000" b="1">
              <a:solidFill>
                <a:srgbClr val="9225A5"/>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300" b="1">
                <a:solidFill>
                  <a:srgbClr val="990000"/>
                </a:solidFill>
                <a:latin typeface="Arial"/>
                <a:ea typeface="Arial"/>
                <a:cs typeface="Arial"/>
                <a:sym typeface="Arial"/>
              </a:rPr>
              <a:t>Ürünü Oluşturan Parçalar</a:t>
            </a:r>
            <a:endParaRPr sz="2300" b="1">
              <a:solidFill>
                <a:srgbClr val="990000"/>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500" b="1">
                <a:solidFill>
                  <a:srgbClr val="E46C0A"/>
                </a:solidFill>
                <a:latin typeface="Arial"/>
                <a:ea typeface="Arial"/>
                <a:cs typeface="Arial"/>
                <a:sym typeface="Arial"/>
              </a:rPr>
              <a:t>User Story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457200" y="541210"/>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7030A0"/>
                </a:solidFill>
              </a:rPr>
              <a:t>Software Hatalarının Sonuçları</a:t>
            </a:r>
            <a:endParaRPr b="1">
              <a:solidFill>
                <a:srgbClr val="7030A0"/>
              </a:solidFill>
            </a:endParaRPr>
          </a:p>
        </p:txBody>
      </p:sp>
      <p:sp>
        <p:nvSpPr>
          <p:cNvPr id="164" name="Google Shape;164;p25"/>
          <p:cNvSpPr txBox="1">
            <a:spLocks noGrp="1"/>
          </p:cNvSpPr>
          <p:nvPr>
            <p:ph type="body" idx="1"/>
          </p:nvPr>
        </p:nvSpPr>
        <p:spPr>
          <a:xfrm>
            <a:off x="363550" y="1200150"/>
            <a:ext cx="8444400" cy="3394500"/>
          </a:xfrm>
          <a:prstGeom prst="rect">
            <a:avLst/>
          </a:prstGeom>
          <a:noFill/>
          <a:ln>
            <a:noFill/>
          </a:ln>
        </p:spPr>
        <p:txBody>
          <a:bodyPr spcFirstLastPara="1" wrap="square" lIns="91425" tIns="45700" rIns="91425" bIns="45700" anchor="ctr" anchorCtr="0">
            <a:noAutofit/>
          </a:bodyPr>
          <a:lstStyle/>
          <a:p>
            <a:pPr marL="360000" lvl="0" indent="0" algn="just" rtl="0">
              <a:lnSpc>
                <a:spcPct val="90000"/>
              </a:lnSpc>
              <a:spcBef>
                <a:spcPts val="0"/>
              </a:spcBef>
              <a:spcAft>
                <a:spcPts val="0"/>
              </a:spcAft>
              <a:buClr>
                <a:schemeClr val="dk1"/>
              </a:buClr>
              <a:buSzPts val="935"/>
              <a:buFont typeface="Arial"/>
              <a:buNone/>
            </a:pPr>
            <a:r>
              <a:rPr lang="tr-TR" sz="1940"/>
              <a:t>  </a:t>
            </a:r>
            <a:r>
              <a:rPr lang="tr-TR" sz="1940">
                <a:solidFill>
                  <a:srgbClr val="4151CE"/>
                </a:solidFill>
              </a:rPr>
              <a:t> </a:t>
            </a:r>
            <a:r>
              <a:rPr lang="tr-TR" sz="1854">
                <a:solidFill>
                  <a:srgbClr val="4151CE"/>
                </a:solidFill>
                <a:latin typeface="Arial"/>
                <a:ea typeface="Arial"/>
                <a:cs typeface="Arial"/>
                <a:sym typeface="Arial"/>
              </a:rPr>
              <a:t>1991 yılının şubat aylarında gerçekleşen Körfez Savaşı sırasında ABD’nin Suudi Arabistan’ın Zahran şehrindeki üssünde bir patlama yaşandı. Patlamanın sebebi ise üste bulunan anti balistik füze sisteminin doğru çalışmamasıydı. Yapılan sorgulamaların ve araştırmaların sonucunda patlama sebebinin üste bulunan anti balistik füze sisteminin bir yazılım hatası yüzünden ateşlenmemesi olduğu anlaşıldı.</a:t>
            </a:r>
            <a:endParaRPr sz="1854">
              <a:solidFill>
                <a:srgbClr val="4151CE"/>
              </a:solidFill>
              <a:latin typeface="Arial"/>
              <a:ea typeface="Arial"/>
              <a:cs typeface="Arial"/>
              <a:sym typeface="Arial"/>
            </a:endParaRPr>
          </a:p>
          <a:p>
            <a:pPr marL="360000" lvl="0" indent="0" algn="just" rtl="0">
              <a:lnSpc>
                <a:spcPct val="90000"/>
              </a:lnSpc>
              <a:spcBef>
                <a:spcPts val="0"/>
              </a:spcBef>
              <a:spcAft>
                <a:spcPts val="0"/>
              </a:spcAft>
              <a:buClr>
                <a:schemeClr val="dk1"/>
              </a:buClr>
              <a:buSzPts val="935"/>
              <a:buNone/>
            </a:pPr>
            <a:r>
              <a:rPr lang="tr-TR" sz="1854">
                <a:solidFill>
                  <a:srgbClr val="4151CE"/>
                </a:solidFill>
                <a:latin typeface="Arial"/>
                <a:ea typeface="Arial"/>
                <a:cs typeface="Arial"/>
                <a:sym typeface="Arial"/>
              </a:rPr>
              <a:t>    Bir insan için inanılmaz küçük olan 0,33 saniye, Al Hussein füzesini takip etmek için yapılan bir sistem için inanılmaz büyük bir hataydı. MIM-104 Patriot, havada bir cisim olduğunu algılamayı başardı ancak bug yüzünden cismi takip edemedi ve bunun bir füze olduğunu anlayamadı. Engellenemeyen füze yüzünden üste bulunan 28 asker hayatını kaybetti.</a:t>
            </a:r>
            <a:endParaRPr sz="262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2"/>
        <p:cNvGrpSpPr/>
        <p:nvPr/>
      </p:nvGrpSpPr>
      <p:grpSpPr>
        <a:xfrm>
          <a:off x="0" y="0"/>
          <a:ext cx="0" cy="0"/>
          <a:chOff x="0" y="0"/>
          <a:chExt cx="0" cy="0"/>
        </a:xfrm>
      </p:grpSpPr>
      <p:sp>
        <p:nvSpPr>
          <p:cNvPr id="1023" name="Google Shape;1023;p142"/>
          <p:cNvSpPr txBox="1">
            <a:spLocks noGrp="1"/>
          </p:cNvSpPr>
          <p:nvPr>
            <p:ph type="body" idx="1"/>
          </p:nvPr>
        </p:nvSpPr>
        <p:spPr>
          <a:xfrm>
            <a:off x="132200" y="1264975"/>
            <a:ext cx="8890500" cy="3791700"/>
          </a:xfrm>
          <a:prstGeom prst="rect">
            <a:avLst/>
          </a:prstGeom>
          <a:noFill/>
          <a:ln>
            <a:noFill/>
          </a:ln>
        </p:spPr>
        <p:txBody>
          <a:bodyPr spcFirstLastPara="1" wrap="square" lIns="91425" tIns="45700" rIns="91425" bIns="45700" anchor="t" anchorCtr="0">
            <a:normAutofit/>
          </a:bodyPr>
          <a:lstStyle/>
          <a:p>
            <a:pPr marL="342900" lvl="0" indent="-139700" algn="ctr" rtl="0">
              <a:spcBef>
                <a:spcPts val="0"/>
              </a:spcBef>
              <a:spcAft>
                <a:spcPts val="0"/>
              </a:spcAft>
              <a:buClr>
                <a:schemeClr val="dk1"/>
              </a:buClr>
              <a:buSzPts val="3200"/>
              <a:buNone/>
            </a:pPr>
            <a:endParaRPr sz="2500" b="1">
              <a:solidFill>
                <a:srgbClr val="E46C0A"/>
              </a:solidFill>
              <a:latin typeface="Arial"/>
              <a:ea typeface="Arial"/>
              <a:cs typeface="Arial"/>
              <a:sym typeface="Arial"/>
            </a:endParaRPr>
          </a:p>
          <a:p>
            <a:pPr marL="342900" lvl="0" indent="-139700" algn="ctr" rtl="0">
              <a:spcBef>
                <a:spcPts val="0"/>
              </a:spcBef>
              <a:spcAft>
                <a:spcPts val="0"/>
              </a:spcAft>
              <a:buClr>
                <a:schemeClr val="dk1"/>
              </a:buClr>
              <a:buSzPts val="3200"/>
              <a:buNone/>
            </a:pPr>
            <a:endParaRPr sz="3000" b="1">
              <a:solidFill>
                <a:srgbClr val="E46C0A"/>
              </a:solidFill>
              <a:latin typeface="Arial"/>
              <a:ea typeface="Arial"/>
              <a:cs typeface="Arial"/>
              <a:sym typeface="Arial"/>
            </a:endParaRPr>
          </a:p>
          <a:p>
            <a:pPr marL="0" lvl="0" indent="0" algn="l" rtl="0">
              <a:spcBef>
                <a:spcPts val="0"/>
              </a:spcBef>
              <a:spcAft>
                <a:spcPts val="0"/>
              </a:spcAft>
              <a:buClr>
                <a:schemeClr val="dk1"/>
              </a:buClr>
              <a:buSzPts val="3200"/>
              <a:buNone/>
            </a:pPr>
            <a:r>
              <a:rPr lang="tr-TR" sz="2300" b="1">
                <a:solidFill>
                  <a:srgbClr val="E06666"/>
                </a:solidFill>
                <a:latin typeface="Arial"/>
                <a:ea typeface="Arial"/>
                <a:cs typeface="Arial"/>
                <a:sym typeface="Arial"/>
              </a:rPr>
              <a:t>3)</a:t>
            </a:r>
            <a:r>
              <a:rPr lang="tr-TR" sz="2300">
                <a:solidFill>
                  <a:srgbClr val="E46C0A"/>
                </a:solidFill>
                <a:latin typeface="Arial"/>
                <a:ea typeface="Arial"/>
                <a:cs typeface="Arial"/>
                <a:sym typeface="Arial"/>
              </a:rPr>
              <a:t> </a:t>
            </a:r>
            <a:r>
              <a:rPr lang="tr-TR" sz="2300" b="1">
                <a:solidFill>
                  <a:srgbClr val="701C7F"/>
                </a:solidFill>
                <a:latin typeface="Arial"/>
                <a:ea typeface="Arial"/>
                <a:cs typeface="Arial"/>
                <a:sym typeface="Arial"/>
              </a:rPr>
              <a:t>Bitti tanımı (Definition of done)</a:t>
            </a:r>
            <a:endParaRPr sz="2300" b="1">
              <a:solidFill>
                <a:srgbClr val="701C7F"/>
              </a:solidFill>
              <a:latin typeface="Arial"/>
              <a:ea typeface="Arial"/>
              <a:cs typeface="Arial"/>
              <a:sym typeface="Arial"/>
            </a:endParaRPr>
          </a:p>
          <a:p>
            <a:pPr marL="0" lvl="0" indent="0" algn="l" rtl="0">
              <a:spcBef>
                <a:spcPts val="0"/>
              </a:spcBef>
              <a:spcAft>
                <a:spcPts val="0"/>
              </a:spcAft>
              <a:buClr>
                <a:schemeClr val="dk1"/>
              </a:buClr>
              <a:buSzPts val="3200"/>
              <a:buNone/>
            </a:pPr>
            <a:endParaRPr sz="2300" b="1">
              <a:solidFill>
                <a:srgbClr val="701C7F"/>
              </a:solidFill>
              <a:latin typeface="Arial"/>
              <a:ea typeface="Arial"/>
              <a:cs typeface="Arial"/>
              <a:sym typeface="Arial"/>
            </a:endParaRPr>
          </a:p>
          <a:p>
            <a:pPr marL="457200" lvl="0" indent="-274999" algn="l" rtl="0">
              <a:spcBef>
                <a:spcPts val="0"/>
              </a:spcBef>
              <a:spcAft>
                <a:spcPts val="0"/>
              </a:spcAft>
              <a:buClr>
                <a:srgbClr val="E06666"/>
              </a:buClr>
              <a:buSzPts val="2800"/>
              <a:buFont typeface="Arial"/>
              <a:buChar char="•"/>
            </a:pPr>
            <a:r>
              <a:rPr lang="tr-TR" sz="2300">
                <a:solidFill>
                  <a:srgbClr val="4151CE"/>
                </a:solidFill>
                <a:latin typeface="Arial"/>
                <a:ea typeface="Arial"/>
                <a:cs typeface="Arial"/>
                <a:sym typeface="Arial"/>
              </a:rPr>
              <a:t>Kod kontrol edildi (</a:t>
            </a:r>
            <a:r>
              <a:rPr lang="tr-TR" sz="2300">
                <a:solidFill>
                  <a:srgbClr val="E46C0A"/>
                </a:solidFill>
                <a:latin typeface="Arial"/>
                <a:ea typeface="Arial"/>
                <a:cs typeface="Arial"/>
                <a:sym typeface="Arial"/>
              </a:rPr>
              <a:t>Code Review</a:t>
            </a:r>
            <a:r>
              <a:rPr lang="tr-TR" sz="2300">
                <a:solidFill>
                  <a:srgbClr val="4151CE"/>
                </a:solidFill>
                <a:latin typeface="Arial"/>
                <a:ea typeface="Arial"/>
                <a:cs typeface="Arial"/>
                <a:sym typeface="Arial"/>
              </a:rPr>
              <a:t>)</a:t>
            </a:r>
            <a:endParaRPr sz="2300">
              <a:solidFill>
                <a:srgbClr val="4151CE"/>
              </a:solidFill>
              <a:latin typeface="Arial"/>
              <a:ea typeface="Arial"/>
              <a:cs typeface="Arial"/>
              <a:sym typeface="Arial"/>
            </a:endParaRPr>
          </a:p>
          <a:p>
            <a:pPr marL="457200" lvl="0" indent="-274999" algn="l" rtl="0">
              <a:spcBef>
                <a:spcPts val="0"/>
              </a:spcBef>
              <a:spcAft>
                <a:spcPts val="0"/>
              </a:spcAft>
              <a:buClr>
                <a:srgbClr val="E06666"/>
              </a:buClr>
              <a:buSzPts val="2800"/>
              <a:buFont typeface="Arial"/>
              <a:buChar char="•"/>
            </a:pPr>
            <a:r>
              <a:rPr lang="tr-TR" sz="2300">
                <a:solidFill>
                  <a:srgbClr val="4151CE"/>
                </a:solidFill>
                <a:latin typeface="Arial"/>
                <a:ea typeface="Arial"/>
                <a:cs typeface="Arial"/>
                <a:sym typeface="Arial"/>
              </a:rPr>
              <a:t>Birim testleri yapıldı (</a:t>
            </a:r>
            <a:r>
              <a:rPr lang="tr-TR" sz="2300">
                <a:solidFill>
                  <a:srgbClr val="E46C0A"/>
                </a:solidFill>
                <a:latin typeface="Arial"/>
                <a:ea typeface="Arial"/>
                <a:cs typeface="Arial"/>
                <a:sym typeface="Arial"/>
              </a:rPr>
              <a:t>Unit Test</a:t>
            </a:r>
            <a:r>
              <a:rPr lang="tr-TR" sz="2300">
                <a:solidFill>
                  <a:srgbClr val="4151CE"/>
                </a:solidFill>
                <a:latin typeface="Arial"/>
                <a:ea typeface="Arial"/>
                <a:cs typeface="Arial"/>
                <a:sym typeface="Arial"/>
              </a:rPr>
              <a:t>)</a:t>
            </a:r>
            <a:endParaRPr sz="2300">
              <a:solidFill>
                <a:srgbClr val="4151CE"/>
              </a:solidFill>
              <a:latin typeface="Arial"/>
              <a:ea typeface="Arial"/>
              <a:cs typeface="Arial"/>
              <a:sym typeface="Arial"/>
            </a:endParaRPr>
          </a:p>
          <a:p>
            <a:pPr marL="457200" lvl="0" indent="-274999" algn="l" rtl="0">
              <a:spcBef>
                <a:spcPts val="0"/>
              </a:spcBef>
              <a:spcAft>
                <a:spcPts val="0"/>
              </a:spcAft>
              <a:buClr>
                <a:srgbClr val="E06666"/>
              </a:buClr>
              <a:buSzPts val="2800"/>
              <a:buFont typeface="Arial"/>
              <a:buChar char="•"/>
            </a:pPr>
            <a:r>
              <a:rPr lang="tr-TR" sz="2300">
                <a:solidFill>
                  <a:srgbClr val="4151CE"/>
                </a:solidFill>
                <a:latin typeface="Arial"/>
                <a:ea typeface="Arial"/>
                <a:cs typeface="Arial"/>
                <a:sym typeface="Arial"/>
              </a:rPr>
              <a:t>Kabul kriterleri karşılandı (</a:t>
            </a:r>
            <a:r>
              <a:rPr lang="tr-TR" sz="2300">
                <a:solidFill>
                  <a:srgbClr val="E46C0A"/>
                </a:solidFill>
                <a:latin typeface="Arial"/>
                <a:ea typeface="Arial"/>
                <a:cs typeface="Arial"/>
                <a:sym typeface="Arial"/>
              </a:rPr>
              <a:t>Acceptance Criteria</a:t>
            </a:r>
            <a:r>
              <a:rPr lang="tr-TR" sz="2300">
                <a:solidFill>
                  <a:srgbClr val="4151CE"/>
                </a:solidFill>
                <a:latin typeface="Arial"/>
                <a:ea typeface="Arial"/>
                <a:cs typeface="Arial"/>
                <a:sym typeface="Arial"/>
              </a:rPr>
              <a:t>)</a:t>
            </a:r>
            <a:endParaRPr sz="2300">
              <a:solidFill>
                <a:srgbClr val="4151CE"/>
              </a:solidFill>
              <a:latin typeface="Arial"/>
              <a:ea typeface="Arial"/>
              <a:cs typeface="Arial"/>
              <a:sym typeface="Arial"/>
            </a:endParaRPr>
          </a:p>
          <a:p>
            <a:pPr marL="457200" lvl="0" indent="-274999" algn="l" rtl="0">
              <a:spcBef>
                <a:spcPts val="0"/>
              </a:spcBef>
              <a:spcAft>
                <a:spcPts val="0"/>
              </a:spcAft>
              <a:buClr>
                <a:srgbClr val="E06666"/>
              </a:buClr>
              <a:buSzPts val="2800"/>
              <a:buFont typeface="Arial"/>
              <a:buChar char="•"/>
            </a:pPr>
            <a:r>
              <a:rPr lang="tr-TR" sz="2300">
                <a:solidFill>
                  <a:srgbClr val="4151CE"/>
                </a:solidFill>
                <a:latin typeface="Arial"/>
                <a:ea typeface="Arial"/>
                <a:cs typeface="Arial"/>
                <a:sym typeface="Arial"/>
              </a:rPr>
              <a:t>Product Owner (PO) story kabulü (</a:t>
            </a:r>
            <a:r>
              <a:rPr lang="tr-TR" sz="2300">
                <a:solidFill>
                  <a:srgbClr val="E46C0A"/>
                </a:solidFill>
                <a:latin typeface="Arial"/>
                <a:ea typeface="Arial"/>
                <a:cs typeface="Arial"/>
                <a:sym typeface="Arial"/>
              </a:rPr>
              <a:t>PO accepts user story</a:t>
            </a:r>
            <a:r>
              <a:rPr lang="tr-TR" sz="2300">
                <a:solidFill>
                  <a:srgbClr val="4151CE"/>
                </a:solidFill>
                <a:latin typeface="Arial"/>
                <a:ea typeface="Arial"/>
                <a:cs typeface="Arial"/>
                <a:sym typeface="Arial"/>
              </a:rPr>
              <a:t>)</a:t>
            </a:r>
            <a:endParaRPr sz="2300">
              <a:solidFill>
                <a:srgbClr val="4151CE"/>
              </a:solidFill>
              <a:latin typeface="Arial"/>
              <a:ea typeface="Arial"/>
              <a:cs typeface="Arial"/>
              <a:sym typeface="Arial"/>
            </a:endParaRPr>
          </a:p>
          <a:p>
            <a:pPr marL="342900" lvl="0" indent="-139700" algn="l" rtl="0">
              <a:spcBef>
                <a:spcPts val="0"/>
              </a:spcBef>
              <a:spcAft>
                <a:spcPts val="0"/>
              </a:spcAft>
              <a:buClr>
                <a:schemeClr val="dk1"/>
              </a:buClr>
              <a:buSzPts val="3200"/>
              <a:buNone/>
            </a:pPr>
            <a:endParaRPr sz="2300">
              <a:solidFill>
                <a:srgbClr val="4151CE"/>
              </a:solidFill>
              <a:latin typeface="Arial"/>
              <a:ea typeface="Arial"/>
              <a:cs typeface="Arial"/>
              <a:sym typeface="Arial"/>
            </a:endParaRPr>
          </a:p>
          <a:p>
            <a:pPr marL="342900" lvl="0" indent="-139700" algn="ctr" rtl="0">
              <a:spcBef>
                <a:spcPts val="0"/>
              </a:spcBef>
              <a:spcAft>
                <a:spcPts val="0"/>
              </a:spcAft>
              <a:buClr>
                <a:schemeClr val="dk1"/>
              </a:buClr>
              <a:buSzPts val="3200"/>
              <a:buNone/>
            </a:pPr>
            <a:endParaRPr sz="3600">
              <a:solidFill>
                <a:srgbClr val="E46C0A"/>
              </a:solidFill>
              <a:latin typeface="Arial"/>
              <a:ea typeface="Arial"/>
              <a:cs typeface="Arial"/>
              <a:sym typeface="Arial"/>
            </a:endParaRPr>
          </a:p>
        </p:txBody>
      </p:sp>
      <p:sp>
        <p:nvSpPr>
          <p:cNvPr id="1024" name="Google Shape;1024;p142"/>
          <p:cNvSpPr txBox="1">
            <a:spLocks noGrp="1"/>
          </p:cNvSpPr>
          <p:nvPr>
            <p:ph type="title"/>
          </p:nvPr>
        </p:nvSpPr>
        <p:spPr>
          <a:xfrm>
            <a:off x="0" y="0"/>
            <a:ext cx="9144000" cy="1890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3000" b="1">
                <a:solidFill>
                  <a:srgbClr val="9225A5"/>
                </a:solidFill>
                <a:latin typeface="Arial"/>
                <a:ea typeface="Arial"/>
                <a:cs typeface="Arial"/>
                <a:sym typeface="Arial"/>
              </a:rPr>
              <a:t>SCRUM PROJE YÖNETİM SÜRECİ</a:t>
            </a:r>
            <a:endParaRPr sz="3000" b="1">
              <a:solidFill>
                <a:srgbClr val="9225A5"/>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300" b="1">
                <a:solidFill>
                  <a:srgbClr val="990000"/>
                </a:solidFill>
                <a:latin typeface="Arial"/>
                <a:ea typeface="Arial"/>
                <a:cs typeface="Arial"/>
                <a:sym typeface="Arial"/>
              </a:rPr>
              <a:t>Ürünü Oluşturan Parçalar</a:t>
            </a:r>
            <a:endParaRPr sz="2300" b="1">
              <a:solidFill>
                <a:srgbClr val="990000"/>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500" b="1">
                <a:solidFill>
                  <a:srgbClr val="E46C0A"/>
                </a:solidFill>
                <a:latin typeface="Arial"/>
                <a:ea typeface="Arial"/>
                <a:cs typeface="Arial"/>
                <a:sym typeface="Arial"/>
              </a:rPr>
              <a:t>User Story</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8"/>
        <p:cNvGrpSpPr/>
        <p:nvPr/>
      </p:nvGrpSpPr>
      <p:grpSpPr>
        <a:xfrm>
          <a:off x="0" y="0"/>
          <a:ext cx="0" cy="0"/>
          <a:chOff x="0" y="0"/>
          <a:chExt cx="0" cy="0"/>
        </a:xfrm>
      </p:grpSpPr>
      <p:sp>
        <p:nvSpPr>
          <p:cNvPr id="1029" name="Google Shape;1029;p143"/>
          <p:cNvSpPr txBox="1">
            <a:spLocks noGrp="1"/>
          </p:cNvSpPr>
          <p:nvPr>
            <p:ph type="body" idx="1"/>
          </p:nvPr>
        </p:nvSpPr>
        <p:spPr>
          <a:xfrm>
            <a:off x="126750" y="1400875"/>
            <a:ext cx="8890500" cy="3415800"/>
          </a:xfrm>
          <a:prstGeom prst="rect">
            <a:avLst/>
          </a:prstGeom>
          <a:noFill/>
          <a:ln>
            <a:noFill/>
          </a:ln>
        </p:spPr>
        <p:txBody>
          <a:bodyPr spcFirstLastPara="1" wrap="square" lIns="91425" tIns="45700" rIns="91425" bIns="45700" anchor="t" anchorCtr="0">
            <a:normAutofit fontScale="62500" lnSpcReduction="20000"/>
          </a:bodyPr>
          <a:lstStyle/>
          <a:p>
            <a:pPr marL="342900" lvl="0" indent="-139700" algn="ctr" rtl="0">
              <a:spcBef>
                <a:spcPts val="0"/>
              </a:spcBef>
              <a:spcAft>
                <a:spcPts val="0"/>
              </a:spcAft>
              <a:buClr>
                <a:schemeClr val="dk1"/>
              </a:buClr>
              <a:buSzPct val="94955"/>
              <a:buNone/>
            </a:pPr>
            <a:endParaRPr sz="3370" b="1">
              <a:solidFill>
                <a:srgbClr val="E46C0A"/>
              </a:solidFill>
              <a:latin typeface="Arial"/>
              <a:ea typeface="Arial"/>
              <a:cs typeface="Arial"/>
              <a:sym typeface="Arial"/>
            </a:endParaRPr>
          </a:p>
          <a:p>
            <a:pPr marL="342900" lvl="0" indent="-139700" algn="ctr" rtl="0">
              <a:spcBef>
                <a:spcPts val="0"/>
              </a:spcBef>
              <a:spcAft>
                <a:spcPts val="0"/>
              </a:spcAft>
              <a:buClr>
                <a:schemeClr val="dk1"/>
              </a:buClr>
              <a:buSzPct val="320000"/>
              <a:buNone/>
            </a:pPr>
            <a:endParaRPr sz="1000" b="1">
              <a:solidFill>
                <a:srgbClr val="E46C0A"/>
              </a:solidFill>
              <a:latin typeface="Arial"/>
              <a:ea typeface="Arial"/>
              <a:cs typeface="Arial"/>
              <a:sym typeface="Arial"/>
            </a:endParaRPr>
          </a:p>
          <a:p>
            <a:pPr marL="179999" lvl="0" indent="-142875" algn="l" rtl="0">
              <a:spcBef>
                <a:spcPts val="0"/>
              </a:spcBef>
              <a:spcAft>
                <a:spcPts val="0"/>
              </a:spcAft>
              <a:buClr>
                <a:schemeClr val="dk1"/>
              </a:buClr>
              <a:buSzPct val="37288"/>
              <a:buNone/>
            </a:pPr>
            <a:r>
              <a:rPr lang="tr-TR" sz="2950" b="1">
                <a:solidFill>
                  <a:srgbClr val="701C7F"/>
                </a:solidFill>
                <a:latin typeface="Arial"/>
                <a:ea typeface="Arial"/>
                <a:cs typeface="Arial"/>
                <a:sym typeface="Arial"/>
              </a:rPr>
              <a:t>User Stories (kullanıcı hikayeleri) şu 3 ortak özelliği barındırır:</a:t>
            </a:r>
            <a:endParaRPr sz="2950" b="1">
              <a:solidFill>
                <a:srgbClr val="701C7F"/>
              </a:solidFill>
              <a:latin typeface="Arial"/>
              <a:ea typeface="Arial"/>
              <a:cs typeface="Arial"/>
              <a:sym typeface="Arial"/>
            </a:endParaRPr>
          </a:p>
          <a:p>
            <a:pPr marL="179999" lvl="0" indent="-142875" algn="l" rtl="0">
              <a:spcBef>
                <a:spcPts val="0"/>
              </a:spcBef>
              <a:spcAft>
                <a:spcPts val="0"/>
              </a:spcAft>
              <a:buClr>
                <a:schemeClr val="dk1"/>
              </a:buClr>
              <a:buSzPct val="47826"/>
              <a:buNone/>
            </a:pPr>
            <a:endParaRPr sz="2300" b="1">
              <a:solidFill>
                <a:srgbClr val="701C7F"/>
              </a:solidFill>
              <a:latin typeface="Arial"/>
              <a:ea typeface="Arial"/>
              <a:cs typeface="Arial"/>
              <a:sym typeface="Arial"/>
            </a:endParaRPr>
          </a:p>
          <a:p>
            <a:pPr marL="457200" lvl="0" indent="-361361" algn="l" rtl="0">
              <a:spcBef>
                <a:spcPts val="0"/>
              </a:spcBef>
              <a:spcAft>
                <a:spcPts val="0"/>
              </a:spcAft>
              <a:buClr>
                <a:srgbClr val="E06666"/>
              </a:buClr>
              <a:buSzPct val="123894"/>
              <a:buFont typeface="Arial"/>
              <a:buChar char="•"/>
            </a:pPr>
            <a:r>
              <a:rPr lang="tr-TR" sz="2700" b="1">
                <a:solidFill>
                  <a:srgbClr val="E46C0A"/>
                </a:solidFill>
                <a:latin typeface="Arial"/>
                <a:ea typeface="Arial"/>
                <a:cs typeface="Arial"/>
                <a:sym typeface="Arial"/>
              </a:rPr>
              <a:t>Kısa ve açıklayıcı olma:</a:t>
            </a:r>
            <a:r>
              <a:rPr lang="tr-TR" sz="2700">
                <a:solidFill>
                  <a:srgbClr val="4151CE"/>
                </a:solidFill>
                <a:latin typeface="Arial"/>
                <a:ea typeface="Arial"/>
                <a:cs typeface="Arial"/>
                <a:sym typeface="Arial"/>
              </a:rPr>
              <a:t> Kullanıcı hikayeleri kullanıcının geçmişi, fikirleri ve motivasyonları gibi her özelliğini detaylarıyla barındırmaz. Bunun yerine, ürün ya da yazılımı kullanarak ne yapmak istediklerini kısaca anlayabilmemizi sağlar.</a:t>
            </a:r>
            <a:endParaRPr sz="2700">
              <a:solidFill>
                <a:srgbClr val="4151CE"/>
              </a:solidFill>
              <a:latin typeface="Arial"/>
              <a:ea typeface="Arial"/>
              <a:cs typeface="Arial"/>
              <a:sym typeface="Arial"/>
            </a:endParaRPr>
          </a:p>
          <a:p>
            <a:pPr marL="457200" lvl="0" indent="0" algn="l" rtl="0">
              <a:spcBef>
                <a:spcPts val="0"/>
              </a:spcBef>
              <a:spcAft>
                <a:spcPts val="0"/>
              </a:spcAft>
              <a:buNone/>
            </a:pPr>
            <a:endParaRPr sz="2300">
              <a:solidFill>
                <a:srgbClr val="4151CE"/>
              </a:solidFill>
              <a:latin typeface="Arial"/>
              <a:ea typeface="Arial"/>
              <a:cs typeface="Arial"/>
              <a:sym typeface="Arial"/>
            </a:endParaRPr>
          </a:p>
          <a:p>
            <a:pPr marL="457200" lvl="0" indent="-361361" algn="l" rtl="0">
              <a:spcBef>
                <a:spcPts val="0"/>
              </a:spcBef>
              <a:spcAft>
                <a:spcPts val="0"/>
              </a:spcAft>
              <a:buClr>
                <a:srgbClr val="E06666"/>
              </a:buClr>
              <a:buSzPct val="123894"/>
              <a:buFont typeface="Arial"/>
              <a:buChar char="•"/>
            </a:pPr>
            <a:r>
              <a:rPr lang="tr-TR" sz="2700" b="1">
                <a:solidFill>
                  <a:srgbClr val="E46C0A"/>
                </a:solidFill>
                <a:latin typeface="Arial"/>
                <a:ea typeface="Arial"/>
                <a:cs typeface="Arial"/>
                <a:sym typeface="Arial"/>
              </a:rPr>
              <a:t>Kullanıcı tipini belirleme:</a:t>
            </a:r>
            <a:r>
              <a:rPr lang="tr-TR" sz="2700">
                <a:solidFill>
                  <a:srgbClr val="4151CE"/>
                </a:solidFill>
                <a:latin typeface="Arial"/>
                <a:ea typeface="Arial"/>
                <a:cs typeface="Arial"/>
                <a:sym typeface="Arial"/>
              </a:rPr>
              <a:t> Yukarıdaki örnekte görüleceği gibi, bir kullanıcı hikayesinden kullanıcının tipi hakkında bilgi almak da mümkündür: Sıkça sinemaya giden bir izleyici. Kullanıcı hakkında detaylı bilgi verilmese de, kullanıcının karakteristik özelliklerinin ürün ya da yazılımla ilişkisi vurgulanır.</a:t>
            </a:r>
            <a:endParaRPr sz="2700">
              <a:solidFill>
                <a:srgbClr val="4151CE"/>
              </a:solidFill>
              <a:latin typeface="Arial"/>
              <a:ea typeface="Arial"/>
              <a:cs typeface="Arial"/>
              <a:sym typeface="Arial"/>
            </a:endParaRPr>
          </a:p>
          <a:p>
            <a:pPr marL="457200" lvl="0" indent="0" algn="l" rtl="0">
              <a:spcBef>
                <a:spcPts val="0"/>
              </a:spcBef>
              <a:spcAft>
                <a:spcPts val="0"/>
              </a:spcAft>
              <a:buNone/>
            </a:pPr>
            <a:endParaRPr sz="2300">
              <a:solidFill>
                <a:srgbClr val="4151CE"/>
              </a:solidFill>
              <a:latin typeface="Arial"/>
              <a:ea typeface="Arial"/>
              <a:cs typeface="Arial"/>
              <a:sym typeface="Arial"/>
            </a:endParaRPr>
          </a:p>
          <a:p>
            <a:pPr marL="457200" lvl="0" indent="-361361" algn="l" rtl="0">
              <a:spcBef>
                <a:spcPts val="0"/>
              </a:spcBef>
              <a:spcAft>
                <a:spcPts val="0"/>
              </a:spcAft>
              <a:buClr>
                <a:srgbClr val="E06666"/>
              </a:buClr>
              <a:buSzPct val="123894"/>
              <a:buFont typeface="Arial"/>
              <a:buChar char="•"/>
            </a:pPr>
            <a:r>
              <a:rPr lang="tr-TR" sz="2700" b="1">
                <a:solidFill>
                  <a:srgbClr val="E46C0A"/>
                </a:solidFill>
                <a:latin typeface="Arial"/>
                <a:ea typeface="Arial"/>
                <a:cs typeface="Arial"/>
                <a:sym typeface="Arial"/>
              </a:rPr>
              <a:t>Problemi tanımlama:</a:t>
            </a:r>
            <a:r>
              <a:rPr lang="tr-TR" sz="2700">
                <a:solidFill>
                  <a:srgbClr val="4151CE"/>
                </a:solidFill>
                <a:latin typeface="Arial"/>
                <a:ea typeface="Arial"/>
                <a:cs typeface="Arial"/>
                <a:sym typeface="Arial"/>
              </a:rPr>
              <a:t> Kullanıcı hikayeleri, ürünün ya da yazılımın çözmesi gereken problemleri ortaya çıkarır. Yukarıdaki örnekte problem, “üyelere mail gönderimi yapmak” şeklinde tanımlanmıştır.</a:t>
            </a:r>
            <a:endParaRPr sz="2300">
              <a:solidFill>
                <a:srgbClr val="4151CE"/>
              </a:solidFill>
              <a:latin typeface="Arial"/>
              <a:ea typeface="Arial"/>
              <a:cs typeface="Arial"/>
              <a:sym typeface="Arial"/>
            </a:endParaRPr>
          </a:p>
        </p:txBody>
      </p:sp>
      <p:sp>
        <p:nvSpPr>
          <p:cNvPr id="1030" name="Google Shape;1030;p143"/>
          <p:cNvSpPr txBox="1">
            <a:spLocks noGrp="1"/>
          </p:cNvSpPr>
          <p:nvPr>
            <p:ph type="title"/>
          </p:nvPr>
        </p:nvSpPr>
        <p:spPr>
          <a:xfrm>
            <a:off x="0" y="0"/>
            <a:ext cx="9144000" cy="1890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3000" b="1">
                <a:solidFill>
                  <a:srgbClr val="9225A5"/>
                </a:solidFill>
                <a:latin typeface="Arial"/>
                <a:ea typeface="Arial"/>
                <a:cs typeface="Arial"/>
                <a:sym typeface="Arial"/>
              </a:rPr>
              <a:t>SCRUM PROJE YÖNETİM SÜRECİ</a:t>
            </a:r>
            <a:endParaRPr sz="3000" b="1">
              <a:solidFill>
                <a:srgbClr val="9225A5"/>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300" b="1">
                <a:solidFill>
                  <a:srgbClr val="990000"/>
                </a:solidFill>
                <a:latin typeface="Arial"/>
                <a:ea typeface="Arial"/>
                <a:cs typeface="Arial"/>
                <a:sym typeface="Arial"/>
              </a:rPr>
              <a:t>Ürünü Oluşturan Parçalar</a:t>
            </a:r>
            <a:endParaRPr sz="2300" b="1">
              <a:solidFill>
                <a:srgbClr val="990000"/>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500" b="1">
                <a:solidFill>
                  <a:srgbClr val="E46C0A"/>
                </a:solidFill>
                <a:latin typeface="Arial"/>
                <a:ea typeface="Arial"/>
                <a:cs typeface="Arial"/>
                <a:sym typeface="Arial"/>
              </a:rPr>
              <a:t>User Story</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4"/>
        <p:cNvGrpSpPr/>
        <p:nvPr/>
      </p:nvGrpSpPr>
      <p:grpSpPr>
        <a:xfrm>
          <a:off x="0" y="0"/>
          <a:ext cx="0" cy="0"/>
          <a:chOff x="0" y="0"/>
          <a:chExt cx="0" cy="0"/>
        </a:xfrm>
      </p:grpSpPr>
      <p:sp>
        <p:nvSpPr>
          <p:cNvPr id="1035" name="Google Shape;1035;p144"/>
          <p:cNvSpPr txBox="1">
            <a:spLocks noGrp="1"/>
          </p:cNvSpPr>
          <p:nvPr>
            <p:ph type="body" idx="1"/>
          </p:nvPr>
        </p:nvSpPr>
        <p:spPr>
          <a:xfrm>
            <a:off x="132200" y="1317250"/>
            <a:ext cx="8890500" cy="3739500"/>
          </a:xfrm>
          <a:prstGeom prst="rect">
            <a:avLst/>
          </a:prstGeom>
          <a:noFill/>
          <a:ln>
            <a:noFill/>
          </a:ln>
        </p:spPr>
        <p:txBody>
          <a:bodyPr spcFirstLastPara="1" wrap="square" lIns="91425" tIns="45700" rIns="91425" bIns="45700" anchor="t" anchorCtr="0">
            <a:normAutofit lnSpcReduction="10000"/>
          </a:bodyPr>
          <a:lstStyle/>
          <a:p>
            <a:pPr marL="0" lvl="0" indent="0" algn="ctr" rtl="0">
              <a:spcBef>
                <a:spcPts val="0"/>
              </a:spcBef>
              <a:spcAft>
                <a:spcPts val="0"/>
              </a:spcAft>
              <a:buClr>
                <a:schemeClr val="dk1"/>
              </a:buClr>
              <a:buSzPts val="3200"/>
              <a:buNone/>
            </a:pPr>
            <a:endParaRPr sz="2483" b="1">
              <a:solidFill>
                <a:srgbClr val="E46C0A"/>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tr-TR" sz="2000">
                <a:solidFill>
                  <a:srgbClr val="4151CE"/>
                </a:solidFill>
                <a:latin typeface="Arial"/>
                <a:ea typeface="Arial"/>
                <a:cs typeface="Arial"/>
                <a:sym typeface="Arial"/>
              </a:rPr>
              <a:t>User Storyler Sprint Backlog’a alınırken takım tarafından </a:t>
            </a:r>
            <a:r>
              <a:rPr lang="tr-TR" sz="2000">
                <a:solidFill>
                  <a:srgbClr val="E46C0A"/>
                </a:solidFill>
                <a:latin typeface="Arial"/>
                <a:ea typeface="Arial"/>
                <a:cs typeface="Arial"/>
                <a:sym typeface="Arial"/>
              </a:rPr>
              <a:t>(POINT) </a:t>
            </a:r>
            <a:r>
              <a:rPr lang="tr-TR" sz="2000">
                <a:solidFill>
                  <a:srgbClr val="4151CE"/>
                </a:solidFill>
                <a:latin typeface="Arial"/>
                <a:ea typeface="Arial"/>
                <a:cs typeface="Arial"/>
                <a:sym typeface="Arial"/>
              </a:rPr>
              <a:t>puanlanır. </a:t>
            </a:r>
            <a:endParaRPr sz="2000">
              <a:solidFill>
                <a:srgbClr val="E46C0A"/>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tr-TR" sz="2000">
                <a:solidFill>
                  <a:srgbClr val="4151CE"/>
                </a:solidFill>
                <a:latin typeface="Arial"/>
                <a:ea typeface="Arial"/>
                <a:cs typeface="Arial"/>
                <a:sym typeface="Arial"/>
              </a:rPr>
              <a:t>● Sprint başlangıç toplantısı veya Refinement toplantısında User Story okunur ve Development Team’in tüm üyeleri User Story’e puan verir.</a:t>
            </a:r>
            <a:endParaRPr sz="2000">
              <a:solidFill>
                <a:srgbClr val="4151CE"/>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tr-TR" sz="2000">
                <a:solidFill>
                  <a:srgbClr val="4151CE"/>
                </a:solidFill>
                <a:latin typeface="Arial"/>
                <a:ea typeface="Arial"/>
                <a:cs typeface="Arial"/>
                <a:sym typeface="Arial"/>
              </a:rPr>
              <a:t>● Verilen puanlar kartlara yazılarak gösterilir.</a:t>
            </a:r>
            <a:endParaRPr sz="2000">
              <a:solidFill>
                <a:srgbClr val="4151CE"/>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tr-TR" sz="2000">
                <a:solidFill>
                  <a:srgbClr val="4151CE"/>
                </a:solidFill>
                <a:latin typeface="Arial"/>
                <a:ea typeface="Arial"/>
                <a:cs typeface="Arial"/>
                <a:sym typeface="Arial"/>
              </a:rPr>
              <a:t>● Puanlar fibonacci serisindeki sayılara göre verilir.</a:t>
            </a:r>
            <a:endParaRPr sz="2000">
              <a:solidFill>
                <a:srgbClr val="4151CE"/>
              </a:solidFill>
              <a:latin typeface="Arial"/>
              <a:ea typeface="Arial"/>
              <a:cs typeface="Arial"/>
              <a:sym typeface="Arial"/>
            </a:endParaRPr>
          </a:p>
          <a:p>
            <a:pPr marL="914400" lvl="0" indent="457200" algn="l" rtl="0">
              <a:spcBef>
                <a:spcPts val="0"/>
              </a:spcBef>
              <a:spcAft>
                <a:spcPts val="0"/>
              </a:spcAft>
              <a:buClr>
                <a:schemeClr val="dk1"/>
              </a:buClr>
              <a:buSzPts val="1100"/>
              <a:buFont typeface="Arial"/>
              <a:buNone/>
            </a:pPr>
            <a:r>
              <a:rPr lang="tr-TR" sz="2000">
                <a:solidFill>
                  <a:srgbClr val="E46C0A"/>
                </a:solidFill>
                <a:latin typeface="Arial"/>
                <a:ea typeface="Arial"/>
                <a:cs typeface="Arial"/>
                <a:sym typeface="Arial"/>
              </a:rPr>
              <a:t>1 1 2 3 5 8 13 21 34 …..</a:t>
            </a:r>
            <a:endParaRPr sz="2000">
              <a:solidFill>
                <a:srgbClr val="E46C0A"/>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tr-TR" sz="2000">
                <a:solidFill>
                  <a:srgbClr val="4151CE"/>
                </a:solidFill>
                <a:latin typeface="Arial"/>
                <a:ea typeface="Arial"/>
                <a:cs typeface="Arial"/>
                <a:sym typeface="Arial"/>
              </a:rPr>
              <a:t>● Her üye niçin bu puanı verdiğini açıklar ve takımın ortak kararıyla User Story’nin puanı belirlenir.</a:t>
            </a:r>
            <a:endParaRPr sz="2000">
              <a:solidFill>
                <a:srgbClr val="4151CE"/>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tr-TR" sz="2000">
                <a:solidFill>
                  <a:srgbClr val="4151CE"/>
                </a:solidFill>
                <a:latin typeface="Arial"/>
                <a:ea typeface="Arial"/>
                <a:cs typeface="Arial"/>
                <a:sym typeface="Arial"/>
              </a:rPr>
              <a:t>● Takımdaki Developer ve QA sayısına göre takım (team) kapasitesi (capacity) belirlenir.</a:t>
            </a:r>
            <a:endParaRPr sz="2000">
              <a:solidFill>
                <a:srgbClr val="4151CE"/>
              </a:solidFill>
              <a:latin typeface="Arial"/>
              <a:ea typeface="Arial"/>
              <a:cs typeface="Arial"/>
              <a:sym typeface="Arial"/>
            </a:endParaRPr>
          </a:p>
          <a:p>
            <a:pPr marL="914400" lvl="0" indent="457200" algn="l" rtl="0">
              <a:spcBef>
                <a:spcPts val="0"/>
              </a:spcBef>
              <a:spcAft>
                <a:spcPts val="0"/>
              </a:spcAft>
              <a:buClr>
                <a:schemeClr val="dk1"/>
              </a:buClr>
              <a:buSzPts val="1100"/>
              <a:buFont typeface="Arial"/>
              <a:buNone/>
            </a:pPr>
            <a:r>
              <a:rPr lang="tr-TR" sz="2000">
                <a:solidFill>
                  <a:srgbClr val="E46C0A"/>
                </a:solidFill>
                <a:latin typeface="Arial"/>
                <a:ea typeface="Arial"/>
                <a:cs typeface="Arial"/>
                <a:sym typeface="Arial"/>
              </a:rPr>
              <a:t>1 point = 1 günlük çalışma (8 saat)</a:t>
            </a:r>
            <a:endParaRPr sz="2300">
              <a:solidFill>
                <a:srgbClr val="4151CE"/>
              </a:solidFill>
              <a:latin typeface="Arial"/>
              <a:ea typeface="Arial"/>
              <a:cs typeface="Arial"/>
              <a:sym typeface="Arial"/>
            </a:endParaRPr>
          </a:p>
        </p:txBody>
      </p:sp>
      <p:sp>
        <p:nvSpPr>
          <p:cNvPr id="1036" name="Google Shape;1036;p144"/>
          <p:cNvSpPr txBox="1">
            <a:spLocks noGrp="1"/>
          </p:cNvSpPr>
          <p:nvPr>
            <p:ph type="title"/>
          </p:nvPr>
        </p:nvSpPr>
        <p:spPr>
          <a:xfrm>
            <a:off x="0" y="0"/>
            <a:ext cx="9144000" cy="1890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3000" b="1">
                <a:solidFill>
                  <a:srgbClr val="9225A5"/>
                </a:solidFill>
                <a:latin typeface="Arial"/>
                <a:ea typeface="Arial"/>
                <a:cs typeface="Arial"/>
                <a:sym typeface="Arial"/>
              </a:rPr>
              <a:t>SCRUM PROJE YÖNETİM SÜRECİ</a:t>
            </a:r>
            <a:endParaRPr sz="3000" b="1">
              <a:solidFill>
                <a:srgbClr val="9225A5"/>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300" b="1">
                <a:solidFill>
                  <a:srgbClr val="990000"/>
                </a:solidFill>
                <a:latin typeface="Arial"/>
                <a:ea typeface="Arial"/>
                <a:cs typeface="Arial"/>
                <a:sym typeface="Arial"/>
              </a:rPr>
              <a:t>Ürünü Oluşturan Parçalar</a:t>
            </a:r>
            <a:endParaRPr sz="2300" b="1">
              <a:solidFill>
                <a:srgbClr val="990000"/>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500" b="1">
                <a:solidFill>
                  <a:srgbClr val="E46C0A"/>
                </a:solidFill>
                <a:latin typeface="Arial"/>
                <a:ea typeface="Arial"/>
                <a:cs typeface="Arial"/>
                <a:sym typeface="Arial"/>
              </a:rPr>
              <a:t>Takim Kapasitesi ve Puanlama</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0"/>
        <p:cNvGrpSpPr/>
        <p:nvPr/>
      </p:nvGrpSpPr>
      <p:grpSpPr>
        <a:xfrm>
          <a:off x="0" y="0"/>
          <a:ext cx="0" cy="0"/>
          <a:chOff x="0" y="0"/>
          <a:chExt cx="0" cy="0"/>
        </a:xfrm>
      </p:grpSpPr>
      <p:sp>
        <p:nvSpPr>
          <p:cNvPr id="1041" name="Google Shape;1041;p145"/>
          <p:cNvSpPr txBox="1">
            <a:spLocks noGrp="1"/>
          </p:cNvSpPr>
          <p:nvPr>
            <p:ph type="body" idx="1"/>
          </p:nvPr>
        </p:nvSpPr>
        <p:spPr>
          <a:xfrm>
            <a:off x="132200" y="1599502"/>
            <a:ext cx="8890500" cy="30120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1100"/>
              <a:buFont typeface="Arial"/>
              <a:buNone/>
            </a:pPr>
            <a:r>
              <a:rPr lang="tr-TR" sz="1800">
                <a:solidFill>
                  <a:srgbClr val="E46C0A"/>
                </a:solidFill>
                <a:latin typeface="Arial"/>
                <a:ea typeface="Arial"/>
                <a:cs typeface="Arial"/>
                <a:sym typeface="Arial"/>
              </a:rPr>
              <a:t>Örnek:</a:t>
            </a:r>
            <a:r>
              <a:rPr lang="tr-TR" sz="1800">
                <a:solidFill>
                  <a:srgbClr val="4151CE"/>
                </a:solidFill>
                <a:latin typeface="Arial"/>
                <a:ea typeface="Arial"/>
                <a:cs typeface="Arial"/>
                <a:sym typeface="Arial"/>
              </a:rPr>
              <a:t> </a:t>
            </a:r>
            <a:r>
              <a:rPr lang="tr-TR" sz="1600">
                <a:solidFill>
                  <a:srgbClr val="4151CE"/>
                </a:solidFill>
                <a:latin typeface="Arial"/>
                <a:ea typeface="Arial"/>
                <a:cs typeface="Arial"/>
                <a:sym typeface="Arial"/>
              </a:rPr>
              <a:t>5 Developer'in takım kapasitesi nedir?</a:t>
            </a:r>
            <a:endParaRPr sz="1600">
              <a:solidFill>
                <a:srgbClr val="4151CE"/>
              </a:solidFill>
              <a:latin typeface="Arial"/>
              <a:ea typeface="Arial"/>
              <a:cs typeface="Arial"/>
              <a:sym typeface="Arial"/>
            </a:endParaRPr>
          </a:p>
          <a:p>
            <a:pPr marL="342900" lvl="0" indent="-342900" algn="l" rtl="0">
              <a:spcBef>
                <a:spcPts val="0"/>
              </a:spcBef>
              <a:spcAft>
                <a:spcPts val="0"/>
              </a:spcAft>
              <a:buClr>
                <a:schemeClr val="dk1"/>
              </a:buClr>
              <a:buSzPts val="1100"/>
              <a:buFont typeface="Arial"/>
              <a:buNone/>
            </a:pPr>
            <a:r>
              <a:rPr lang="tr-TR" sz="1600">
                <a:solidFill>
                  <a:srgbClr val="4151CE"/>
                </a:solidFill>
                <a:latin typeface="Arial"/>
                <a:ea typeface="Arial"/>
                <a:cs typeface="Arial"/>
                <a:sym typeface="Arial"/>
              </a:rPr>
              <a:t>5*1= 5 (5 developer'in günlük kapasitesi 5 puan)</a:t>
            </a:r>
            <a:endParaRPr sz="1600">
              <a:solidFill>
                <a:srgbClr val="4151CE"/>
              </a:solidFill>
              <a:latin typeface="Arial"/>
              <a:ea typeface="Arial"/>
              <a:cs typeface="Arial"/>
              <a:sym typeface="Arial"/>
            </a:endParaRPr>
          </a:p>
          <a:p>
            <a:pPr marL="342900" lvl="0" indent="-342900" algn="l" rtl="0">
              <a:spcBef>
                <a:spcPts val="0"/>
              </a:spcBef>
              <a:spcAft>
                <a:spcPts val="0"/>
              </a:spcAft>
              <a:buClr>
                <a:schemeClr val="dk1"/>
              </a:buClr>
              <a:buSzPts val="1100"/>
              <a:buFont typeface="Arial"/>
              <a:buNone/>
            </a:pPr>
            <a:r>
              <a:rPr lang="tr-TR" sz="1600">
                <a:solidFill>
                  <a:srgbClr val="4151CE"/>
                </a:solidFill>
                <a:latin typeface="Arial"/>
                <a:ea typeface="Arial"/>
                <a:cs typeface="Arial"/>
                <a:sym typeface="Arial"/>
              </a:rPr>
              <a:t>1 haftalık kapasitesi =&gt; 5*5 = 25 puan</a:t>
            </a:r>
            <a:endParaRPr sz="1600">
              <a:solidFill>
                <a:srgbClr val="4151CE"/>
              </a:solidFill>
              <a:latin typeface="Arial"/>
              <a:ea typeface="Arial"/>
              <a:cs typeface="Arial"/>
              <a:sym typeface="Arial"/>
            </a:endParaRPr>
          </a:p>
          <a:p>
            <a:pPr marL="342900" lvl="0" indent="-342900" algn="l" rtl="0">
              <a:spcBef>
                <a:spcPts val="0"/>
              </a:spcBef>
              <a:spcAft>
                <a:spcPts val="0"/>
              </a:spcAft>
              <a:buClr>
                <a:schemeClr val="dk1"/>
              </a:buClr>
              <a:buSzPts val="1100"/>
              <a:buFont typeface="Arial"/>
              <a:buNone/>
            </a:pPr>
            <a:r>
              <a:rPr lang="tr-TR" sz="1600">
                <a:solidFill>
                  <a:srgbClr val="4151CE"/>
                </a:solidFill>
                <a:latin typeface="Arial"/>
                <a:ea typeface="Arial"/>
                <a:cs typeface="Arial"/>
                <a:sym typeface="Arial"/>
              </a:rPr>
              <a:t>2 haftalık kapasitesi = 50 puan</a:t>
            </a:r>
            <a:endParaRPr sz="1600">
              <a:solidFill>
                <a:srgbClr val="4151CE"/>
              </a:solidFill>
              <a:latin typeface="Arial"/>
              <a:ea typeface="Arial"/>
              <a:cs typeface="Arial"/>
              <a:sym typeface="Arial"/>
            </a:endParaRPr>
          </a:p>
          <a:p>
            <a:pPr marL="342900" lvl="0" indent="-342900" algn="l" rtl="0">
              <a:spcBef>
                <a:spcPts val="0"/>
              </a:spcBef>
              <a:spcAft>
                <a:spcPts val="0"/>
              </a:spcAft>
              <a:buClr>
                <a:schemeClr val="dk1"/>
              </a:buClr>
              <a:buSzPts val="1100"/>
              <a:buFont typeface="Arial"/>
              <a:buNone/>
            </a:pPr>
            <a:endParaRPr sz="1800">
              <a:solidFill>
                <a:srgbClr val="4151CE"/>
              </a:solidFill>
              <a:latin typeface="Arial"/>
              <a:ea typeface="Arial"/>
              <a:cs typeface="Arial"/>
              <a:sym typeface="Arial"/>
            </a:endParaRPr>
          </a:p>
          <a:p>
            <a:pPr marL="203200" lvl="0" indent="0" algn="l" rtl="0">
              <a:spcBef>
                <a:spcPts val="0"/>
              </a:spcBef>
              <a:spcAft>
                <a:spcPts val="0"/>
              </a:spcAft>
              <a:buClr>
                <a:schemeClr val="dk1"/>
              </a:buClr>
              <a:buSzPts val="3200"/>
              <a:buNone/>
            </a:pPr>
            <a:endParaRPr sz="2000">
              <a:latin typeface="Arial"/>
              <a:ea typeface="Arial"/>
              <a:cs typeface="Arial"/>
              <a:sym typeface="Arial"/>
            </a:endParaRPr>
          </a:p>
        </p:txBody>
      </p:sp>
      <p:sp>
        <p:nvSpPr>
          <p:cNvPr id="1042" name="Google Shape;1042;p145"/>
          <p:cNvSpPr txBox="1"/>
          <p:nvPr/>
        </p:nvSpPr>
        <p:spPr>
          <a:xfrm>
            <a:off x="132200" y="4137750"/>
            <a:ext cx="8890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tr-TR" sz="1600" b="1">
                <a:solidFill>
                  <a:srgbClr val="E46C0A"/>
                </a:solidFill>
              </a:rPr>
              <a:t>Development Team'de 1 kişinin 2 haftalık Sprintte yapacağı iş miktarı 5+5=10 point'tir.</a:t>
            </a:r>
            <a:endParaRPr sz="1600" b="1">
              <a:solidFill>
                <a:srgbClr val="E46C0A"/>
              </a:solidFill>
            </a:endParaRPr>
          </a:p>
          <a:p>
            <a:pPr marL="0" lvl="0" indent="0" algn="l" rtl="0">
              <a:spcBef>
                <a:spcPts val="0"/>
              </a:spcBef>
              <a:spcAft>
                <a:spcPts val="0"/>
              </a:spcAft>
              <a:buNone/>
            </a:pPr>
            <a:endParaRPr>
              <a:latin typeface="Calibri"/>
              <a:ea typeface="Calibri"/>
              <a:cs typeface="Calibri"/>
              <a:sym typeface="Calibri"/>
            </a:endParaRPr>
          </a:p>
        </p:txBody>
      </p:sp>
      <p:pic>
        <p:nvPicPr>
          <p:cNvPr id="1043" name="Google Shape;1043;p145"/>
          <p:cNvPicPr preferRelativeResize="0"/>
          <p:nvPr/>
        </p:nvPicPr>
        <p:blipFill>
          <a:blip r:embed="rId4">
            <a:alphaModFix/>
          </a:blip>
          <a:stretch>
            <a:fillRect/>
          </a:stretch>
        </p:blipFill>
        <p:spPr>
          <a:xfrm>
            <a:off x="1647775" y="2941175"/>
            <a:ext cx="5980576" cy="1120375"/>
          </a:xfrm>
          <a:prstGeom prst="rect">
            <a:avLst/>
          </a:prstGeom>
          <a:noFill/>
          <a:ln>
            <a:noFill/>
          </a:ln>
        </p:spPr>
      </p:pic>
      <p:sp>
        <p:nvSpPr>
          <p:cNvPr id="1044" name="Google Shape;1044;p145"/>
          <p:cNvSpPr txBox="1">
            <a:spLocks noGrp="1"/>
          </p:cNvSpPr>
          <p:nvPr>
            <p:ph type="title"/>
          </p:nvPr>
        </p:nvSpPr>
        <p:spPr>
          <a:xfrm>
            <a:off x="0" y="0"/>
            <a:ext cx="9144000" cy="1890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3000" b="1">
                <a:solidFill>
                  <a:srgbClr val="9225A5"/>
                </a:solidFill>
                <a:latin typeface="Arial"/>
                <a:ea typeface="Arial"/>
                <a:cs typeface="Arial"/>
                <a:sym typeface="Arial"/>
              </a:rPr>
              <a:t>SCRUM PROJE YÖNETİM SÜRECİ</a:t>
            </a:r>
            <a:endParaRPr sz="3000" b="1">
              <a:solidFill>
                <a:srgbClr val="9225A5"/>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300" b="1">
                <a:solidFill>
                  <a:srgbClr val="990000"/>
                </a:solidFill>
                <a:latin typeface="Arial"/>
                <a:ea typeface="Arial"/>
                <a:cs typeface="Arial"/>
                <a:sym typeface="Arial"/>
              </a:rPr>
              <a:t>Ürünü Oluşturan Parçalar</a:t>
            </a:r>
            <a:endParaRPr sz="2300" b="1">
              <a:solidFill>
                <a:srgbClr val="990000"/>
              </a:solidFill>
              <a:latin typeface="Arial"/>
              <a:ea typeface="Arial"/>
              <a:cs typeface="Arial"/>
              <a:sym typeface="Arial"/>
            </a:endParaRPr>
          </a:p>
          <a:p>
            <a:pPr marL="0" lvl="0" indent="0" algn="ctr" rtl="0">
              <a:spcBef>
                <a:spcPts val="0"/>
              </a:spcBef>
              <a:spcAft>
                <a:spcPts val="0"/>
              </a:spcAft>
              <a:buClr>
                <a:schemeClr val="dk1"/>
              </a:buClr>
              <a:buSzPts val="4400"/>
              <a:buFont typeface="Calibri"/>
              <a:buNone/>
            </a:pPr>
            <a:r>
              <a:rPr lang="tr-TR" sz="2500" b="1">
                <a:solidFill>
                  <a:srgbClr val="E46C0A"/>
                </a:solidFill>
                <a:latin typeface="Arial"/>
                <a:ea typeface="Arial"/>
                <a:cs typeface="Arial"/>
                <a:sym typeface="Arial"/>
              </a:rPr>
              <a:t>Takim Kapasitesi ve Puanlama</a:t>
            </a:r>
            <a:endParaRPr/>
          </a:p>
        </p:txBody>
      </p:sp>
      <p:sp>
        <p:nvSpPr>
          <p:cNvPr id="1045" name="Google Shape;1045;p145"/>
          <p:cNvSpPr txBox="1"/>
          <p:nvPr/>
        </p:nvSpPr>
        <p:spPr>
          <a:xfrm>
            <a:off x="4790825" y="1529350"/>
            <a:ext cx="6021600" cy="12006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Clr>
                <a:schemeClr val="dk1"/>
              </a:buClr>
              <a:buSzPts val="1100"/>
              <a:buFont typeface="Arial"/>
              <a:buNone/>
            </a:pPr>
            <a:r>
              <a:rPr lang="tr-TR" sz="1800">
                <a:solidFill>
                  <a:srgbClr val="E46C0A"/>
                </a:solidFill>
              </a:rPr>
              <a:t>Örnek:</a:t>
            </a:r>
            <a:r>
              <a:rPr lang="tr-TR" sz="1800">
                <a:solidFill>
                  <a:srgbClr val="4151CE"/>
                </a:solidFill>
              </a:rPr>
              <a:t> </a:t>
            </a:r>
            <a:r>
              <a:rPr lang="tr-TR" sz="1600">
                <a:solidFill>
                  <a:srgbClr val="4151CE"/>
                </a:solidFill>
              </a:rPr>
              <a:t>2 QA'in takım kapasitesi nedir?</a:t>
            </a:r>
            <a:endParaRPr sz="1600">
              <a:solidFill>
                <a:srgbClr val="4151CE"/>
              </a:solidFill>
            </a:endParaRPr>
          </a:p>
          <a:p>
            <a:pPr marL="342900" lvl="0" indent="-342900" algn="l" rtl="0">
              <a:spcBef>
                <a:spcPts val="0"/>
              </a:spcBef>
              <a:spcAft>
                <a:spcPts val="0"/>
              </a:spcAft>
              <a:buClr>
                <a:schemeClr val="dk1"/>
              </a:buClr>
              <a:buSzPts val="1100"/>
              <a:buFont typeface="Arial"/>
              <a:buNone/>
            </a:pPr>
            <a:r>
              <a:rPr lang="tr-TR" sz="1600">
                <a:solidFill>
                  <a:srgbClr val="4151CE"/>
                </a:solidFill>
              </a:rPr>
              <a:t>2*1= 2 (2 QA'in günlük kapasitesi 2 puan)</a:t>
            </a:r>
            <a:endParaRPr sz="1600">
              <a:solidFill>
                <a:srgbClr val="4151CE"/>
              </a:solidFill>
            </a:endParaRPr>
          </a:p>
          <a:p>
            <a:pPr marL="342900" lvl="0" indent="-342900" algn="l" rtl="0">
              <a:spcBef>
                <a:spcPts val="0"/>
              </a:spcBef>
              <a:spcAft>
                <a:spcPts val="0"/>
              </a:spcAft>
              <a:buClr>
                <a:schemeClr val="dk1"/>
              </a:buClr>
              <a:buSzPts val="1100"/>
              <a:buFont typeface="Arial"/>
              <a:buNone/>
            </a:pPr>
            <a:r>
              <a:rPr lang="tr-TR" sz="1600">
                <a:solidFill>
                  <a:srgbClr val="4151CE"/>
                </a:solidFill>
              </a:rPr>
              <a:t>1 haftalık kapasitesi =&gt; 5*2 = 10 puan</a:t>
            </a:r>
            <a:endParaRPr sz="1600">
              <a:solidFill>
                <a:srgbClr val="4151CE"/>
              </a:solidFill>
            </a:endParaRPr>
          </a:p>
          <a:p>
            <a:pPr marL="342900" lvl="0" indent="-342900" algn="l" rtl="0">
              <a:spcBef>
                <a:spcPts val="0"/>
              </a:spcBef>
              <a:spcAft>
                <a:spcPts val="0"/>
              </a:spcAft>
              <a:buClr>
                <a:schemeClr val="dk1"/>
              </a:buClr>
              <a:buSzPts val="1100"/>
              <a:buFont typeface="Arial"/>
              <a:buNone/>
            </a:pPr>
            <a:r>
              <a:rPr lang="tr-TR" sz="1600">
                <a:solidFill>
                  <a:srgbClr val="4151CE"/>
                </a:solidFill>
              </a:rPr>
              <a:t>2 haftalık kapasitesi = 20 puan</a:t>
            </a:r>
            <a:endParaRPr sz="12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8"/>
        <p:cNvGrpSpPr/>
        <p:nvPr/>
      </p:nvGrpSpPr>
      <p:grpSpPr>
        <a:xfrm>
          <a:off x="0" y="0"/>
          <a:ext cx="0" cy="0"/>
          <a:chOff x="0" y="0"/>
          <a:chExt cx="0" cy="0"/>
        </a:xfrm>
      </p:grpSpPr>
      <p:sp>
        <p:nvSpPr>
          <p:cNvPr id="169" name="Google Shape;169;p26"/>
          <p:cNvSpPr txBox="1">
            <a:spLocks noGrp="1"/>
          </p:cNvSpPr>
          <p:nvPr>
            <p:ph type="body" idx="1"/>
          </p:nvPr>
        </p:nvSpPr>
        <p:spPr>
          <a:xfrm>
            <a:off x="308450" y="3857625"/>
            <a:ext cx="8229600" cy="857400"/>
          </a:xfrm>
          <a:prstGeom prst="rect">
            <a:avLst/>
          </a:prstGeom>
          <a:noFill/>
          <a:ln>
            <a:noFill/>
          </a:ln>
        </p:spPr>
        <p:txBody>
          <a:bodyPr spcFirstLastPara="1" wrap="square" lIns="91425" tIns="45700" rIns="91425" bIns="45700" anchor="t" anchorCtr="0">
            <a:normAutofit fontScale="92500" lnSpcReduction="20000"/>
          </a:bodyPr>
          <a:lstStyle/>
          <a:p>
            <a:pPr marL="342900" lvl="0" indent="-139700" algn="ctr" rtl="0">
              <a:spcBef>
                <a:spcPts val="0"/>
              </a:spcBef>
              <a:spcAft>
                <a:spcPts val="0"/>
              </a:spcAft>
              <a:buClr>
                <a:schemeClr val="dk1"/>
              </a:buClr>
              <a:buSzPct val="100000"/>
              <a:buNone/>
            </a:pPr>
            <a:r>
              <a:rPr lang="tr-TR">
                <a:solidFill>
                  <a:srgbClr val="4151CE"/>
                </a:solidFill>
                <a:latin typeface="Arial"/>
                <a:ea typeface="Arial"/>
                <a:cs typeface="Arial"/>
                <a:sym typeface="Arial"/>
              </a:rPr>
              <a:t>1996 - 2022 yılları arası dünya genelindeki en popüler web tarayıcısı değişimleri</a:t>
            </a:r>
            <a:endParaRPr>
              <a:solidFill>
                <a:srgbClr val="4151CE"/>
              </a:solidFill>
              <a:latin typeface="Arial"/>
              <a:ea typeface="Arial"/>
              <a:cs typeface="Arial"/>
              <a:sym typeface="Arial"/>
            </a:endParaRPr>
          </a:p>
        </p:txBody>
      </p:sp>
      <p:pic>
        <p:nvPicPr>
          <p:cNvPr id="170" name="Google Shape;170;p26" title="New video.mp4">
            <a:hlinkClick r:id="rId4"/>
          </p:cNvPr>
          <p:cNvPicPr preferRelativeResize="0"/>
          <p:nvPr/>
        </p:nvPicPr>
        <p:blipFill>
          <a:blip r:embed="rId5">
            <a:alphaModFix/>
          </a:blip>
          <a:stretch>
            <a:fillRect/>
          </a:stretch>
        </p:blipFill>
        <p:spPr>
          <a:xfrm>
            <a:off x="457200" y="878756"/>
            <a:ext cx="8229600" cy="2978869"/>
          </a:xfrm>
          <a:prstGeom prst="rect">
            <a:avLst/>
          </a:prstGeom>
          <a:noFill/>
          <a:ln>
            <a:noFill/>
          </a:ln>
        </p:spPr>
      </p:pic>
      <p:sp>
        <p:nvSpPr>
          <p:cNvPr id="171" name="Google Shape;171;p26"/>
          <p:cNvSpPr txBox="1">
            <a:spLocks noGrp="1"/>
          </p:cNvSpPr>
          <p:nvPr>
            <p:ph type="title"/>
          </p:nvPr>
        </p:nvSpPr>
        <p:spPr>
          <a:xfrm>
            <a:off x="0" y="0"/>
            <a:ext cx="9144000" cy="768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4000" b="1">
                <a:solidFill>
                  <a:srgbClr val="7030A0"/>
                </a:solidFill>
                <a:latin typeface="Arial"/>
                <a:ea typeface="Arial"/>
                <a:cs typeface="Arial"/>
                <a:sym typeface="Arial"/>
              </a:rPr>
              <a:t>NEDEN SDLC ?</a:t>
            </a:r>
            <a:endParaRPr sz="4000" b="1">
              <a:solidFill>
                <a:srgbClr val="7030A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sp>
        <p:nvSpPr>
          <p:cNvPr id="176" name="Google Shape;176;p27"/>
          <p:cNvSpPr txBox="1"/>
          <p:nvPr/>
        </p:nvSpPr>
        <p:spPr>
          <a:xfrm>
            <a:off x="5552500" y="1499681"/>
            <a:ext cx="3338100" cy="266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2300" b="1">
                <a:solidFill>
                  <a:srgbClr val="4151CE"/>
                </a:solidFill>
              </a:rPr>
              <a:t>Serveti 100 Milyar Dolari Aşan Zenginler Kulübü</a:t>
            </a:r>
            <a:r>
              <a:rPr lang="tr-TR" sz="2300">
                <a:solidFill>
                  <a:srgbClr val="4151CE"/>
                </a:solidFill>
              </a:rPr>
              <a:t>’nde yer alan isimlerden 7 tanesinin yatırımları teknoloji sektöründedir.</a:t>
            </a:r>
            <a:endParaRPr sz="2300">
              <a:solidFill>
                <a:srgbClr val="4151CE"/>
              </a:solidFill>
            </a:endParaRPr>
          </a:p>
          <a:p>
            <a:pPr marL="0" lvl="0" indent="0" algn="l" rtl="0">
              <a:spcBef>
                <a:spcPts val="0"/>
              </a:spcBef>
              <a:spcAft>
                <a:spcPts val="0"/>
              </a:spcAft>
              <a:buNone/>
            </a:pPr>
            <a:endParaRPr sz="2300">
              <a:latin typeface="Calibri"/>
              <a:ea typeface="Calibri"/>
              <a:cs typeface="Calibri"/>
              <a:sym typeface="Calibri"/>
            </a:endParaRPr>
          </a:p>
        </p:txBody>
      </p:sp>
      <p:pic>
        <p:nvPicPr>
          <p:cNvPr id="177" name="Google Shape;177;p27"/>
          <p:cNvPicPr preferRelativeResize="0"/>
          <p:nvPr/>
        </p:nvPicPr>
        <p:blipFill>
          <a:blip r:embed="rId4">
            <a:alphaModFix/>
          </a:blip>
          <a:stretch>
            <a:fillRect/>
          </a:stretch>
        </p:blipFill>
        <p:spPr>
          <a:xfrm>
            <a:off x="666400" y="857400"/>
            <a:ext cx="4463097" cy="3852324"/>
          </a:xfrm>
          <a:prstGeom prst="rect">
            <a:avLst/>
          </a:prstGeom>
          <a:noFill/>
          <a:ln>
            <a:noFill/>
          </a:ln>
        </p:spPr>
      </p:pic>
      <p:sp>
        <p:nvSpPr>
          <p:cNvPr id="178" name="Google Shape;178;p27"/>
          <p:cNvSpPr txBox="1">
            <a:spLocks noGrp="1"/>
          </p:cNvSpPr>
          <p:nvPr>
            <p:ph type="title"/>
          </p:nvPr>
        </p:nvSpPr>
        <p:spPr>
          <a:xfrm>
            <a:off x="0" y="0"/>
            <a:ext cx="9144000" cy="768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4000" b="1">
                <a:solidFill>
                  <a:srgbClr val="7030A0"/>
                </a:solidFill>
                <a:latin typeface="Arial"/>
                <a:ea typeface="Arial"/>
                <a:cs typeface="Arial"/>
                <a:sym typeface="Arial"/>
              </a:rPr>
              <a:t>NEDEN SDLC ?</a:t>
            </a:r>
            <a:endParaRPr sz="4000" b="1">
              <a:solidFill>
                <a:srgbClr val="7030A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2"/>
        <p:cNvGrpSpPr/>
        <p:nvPr/>
      </p:nvGrpSpPr>
      <p:grpSpPr>
        <a:xfrm>
          <a:off x="0" y="0"/>
          <a:ext cx="0" cy="0"/>
          <a:chOff x="0" y="0"/>
          <a:chExt cx="0" cy="0"/>
        </a:xfrm>
      </p:grpSpPr>
      <p:pic>
        <p:nvPicPr>
          <p:cNvPr id="183" name="Google Shape;183;p28"/>
          <p:cNvPicPr preferRelativeResize="0"/>
          <p:nvPr/>
        </p:nvPicPr>
        <p:blipFill>
          <a:blip r:embed="rId4">
            <a:alphaModFix/>
          </a:blip>
          <a:stretch>
            <a:fillRect/>
          </a:stretch>
        </p:blipFill>
        <p:spPr>
          <a:xfrm>
            <a:off x="641300" y="872450"/>
            <a:ext cx="4297686" cy="3824875"/>
          </a:xfrm>
          <a:prstGeom prst="rect">
            <a:avLst/>
          </a:prstGeom>
          <a:noFill/>
          <a:ln>
            <a:noFill/>
          </a:ln>
        </p:spPr>
      </p:pic>
      <p:sp>
        <p:nvSpPr>
          <p:cNvPr id="184" name="Google Shape;184;p28"/>
          <p:cNvSpPr txBox="1"/>
          <p:nvPr/>
        </p:nvSpPr>
        <p:spPr>
          <a:xfrm>
            <a:off x="5200725" y="872450"/>
            <a:ext cx="3562200" cy="372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2300">
                <a:solidFill>
                  <a:srgbClr val="4151CE"/>
                </a:solidFill>
              </a:rPr>
              <a:t>    Bir otomobil markası olan </a:t>
            </a:r>
            <a:r>
              <a:rPr lang="tr-TR" sz="2300" b="1">
                <a:solidFill>
                  <a:srgbClr val="4151CE"/>
                </a:solidFill>
              </a:rPr>
              <a:t>TESLA</a:t>
            </a:r>
            <a:r>
              <a:rPr lang="tr-TR" sz="2300">
                <a:solidFill>
                  <a:srgbClr val="4151CE"/>
                </a:solidFill>
              </a:rPr>
              <a:t> teknoloji ve yazılıma yaptığı yatırımlarla sektöründeki rakiplerinden ayrılmış ve </a:t>
            </a:r>
            <a:r>
              <a:rPr lang="tr-TR" sz="2300" b="1">
                <a:solidFill>
                  <a:srgbClr val="4151CE"/>
                </a:solidFill>
              </a:rPr>
              <a:t>Piyasa Değeri Trilyon Doları Geçen Şirketler Kulübü</a:t>
            </a:r>
            <a:r>
              <a:rPr lang="tr-TR" sz="2300">
                <a:solidFill>
                  <a:srgbClr val="4151CE"/>
                </a:solidFill>
              </a:rPr>
              <a:t>’ne girmeyi başaran tek otomobil şirketi olmuştur.</a:t>
            </a:r>
            <a:endParaRPr sz="2300">
              <a:solidFill>
                <a:srgbClr val="4151CE"/>
              </a:solidFill>
            </a:endParaRPr>
          </a:p>
        </p:txBody>
      </p:sp>
      <p:sp>
        <p:nvSpPr>
          <p:cNvPr id="185" name="Google Shape;185;p28"/>
          <p:cNvSpPr txBox="1">
            <a:spLocks noGrp="1"/>
          </p:cNvSpPr>
          <p:nvPr>
            <p:ph type="title"/>
          </p:nvPr>
        </p:nvSpPr>
        <p:spPr>
          <a:xfrm>
            <a:off x="0" y="0"/>
            <a:ext cx="9144000" cy="768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4000" b="1">
                <a:solidFill>
                  <a:srgbClr val="7030A0"/>
                </a:solidFill>
                <a:latin typeface="Arial"/>
                <a:ea typeface="Arial"/>
                <a:cs typeface="Arial"/>
                <a:sym typeface="Arial"/>
              </a:rPr>
              <a:t>NEDEN SDLC ?</a:t>
            </a:r>
            <a:endParaRPr sz="4000" b="1">
              <a:solidFill>
                <a:srgbClr val="7030A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body" idx="1"/>
          </p:nvPr>
        </p:nvSpPr>
        <p:spPr>
          <a:xfrm>
            <a:off x="5610350" y="857250"/>
            <a:ext cx="2726700" cy="3976500"/>
          </a:xfrm>
          <a:prstGeom prst="rect">
            <a:avLst/>
          </a:prstGeom>
          <a:noFill/>
          <a:ln>
            <a:noFill/>
          </a:ln>
        </p:spPr>
        <p:txBody>
          <a:bodyPr spcFirstLastPara="1" wrap="square" lIns="91425" tIns="45700" rIns="91425" bIns="45700" anchor="ctr" anchorCtr="0">
            <a:normAutofit/>
          </a:bodyPr>
          <a:lstStyle/>
          <a:p>
            <a:pPr marL="0" lvl="0" indent="-142875" algn="ctr" rtl="0">
              <a:spcBef>
                <a:spcPts val="0"/>
              </a:spcBef>
              <a:spcAft>
                <a:spcPts val="0"/>
              </a:spcAft>
              <a:buClr>
                <a:schemeClr val="dk1"/>
              </a:buClr>
              <a:buSzPts val="3200"/>
              <a:buNone/>
            </a:pPr>
            <a:r>
              <a:rPr lang="tr-TR"/>
              <a:t> </a:t>
            </a:r>
            <a:r>
              <a:rPr lang="tr-TR" sz="3000" b="1">
                <a:solidFill>
                  <a:srgbClr val="4151CE"/>
                </a:solidFill>
                <a:latin typeface="Arial"/>
                <a:ea typeface="Arial"/>
                <a:cs typeface="Arial"/>
                <a:sym typeface="Arial"/>
              </a:rPr>
              <a:t>Dünyanın En Çok Ziyaretçi Alan Web Siteleri</a:t>
            </a:r>
            <a:endParaRPr sz="3000" b="1">
              <a:solidFill>
                <a:srgbClr val="4151CE"/>
              </a:solidFill>
              <a:highlight>
                <a:srgbClr val="FFFFFF"/>
              </a:highlight>
              <a:latin typeface="Arial"/>
              <a:ea typeface="Arial"/>
              <a:cs typeface="Arial"/>
              <a:sym typeface="Arial"/>
            </a:endParaRPr>
          </a:p>
          <a:p>
            <a:pPr marL="0" lvl="0" indent="-142875" algn="ctr" rtl="0">
              <a:spcBef>
                <a:spcPts val="0"/>
              </a:spcBef>
              <a:spcAft>
                <a:spcPts val="0"/>
              </a:spcAft>
              <a:buClr>
                <a:schemeClr val="dk1"/>
              </a:buClr>
              <a:buSzPts val="3200"/>
              <a:buNone/>
            </a:pPr>
            <a:endParaRPr sz="3000">
              <a:solidFill>
                <a:srgbClr val="0C58D3"/>
              </a:solidFill>
              <a:latin typeface="Arial"/>
              <a:ea typeface="Arial"/>
              <a:cs typeface="Arial"/>
              <a:sym typeface="Arial"/>
            </a:endParaRPr>
          </a:p>
        </p:txBody>
      </p:sp>
      <p:pic>
        <p:nvPicPr>
          <p:cNvPr id="191" name="Google Shape;191;p29"/>
          <p:cNvPicPr preferRelativeResize="0"/>
          <p:nvPr/>
        </p:nvPicPr>
        <p:blipFill>
          <a:blip r:embed="rId4">
            <a:alphaModFix/>
          </a:blip>
          <a:stretch>
            <a:fillRect/>
          </a:stretch>
        </p:blipFill>
        <p:spPr>
          <a:xfrm>
            <a:off x="908175" y="857250"/>
            <a:ext cx="4228324" cy="3859549"/>
          </a:xfrm>
          <a:prstGeom prst="rect">
            <a:avLst/>
          </a:prstGeom>
          <a:noFill/>
          <a:ln>
            <a:noFill/>
          </a:ln>
        </p:spPr>
      </p:pic>
      <p:sp>
        <p:nvSpPr>
          <p:cNvPr id="192" name="Google Shape;192;p29"/>
          <p:cNvSpPr txBox="1">
            <a:spLocks noGrp="1"/>
          </p:cNvSpPr>
          <p:nvPr>
            <p:ph type="title"/>
          </p:nvPr>
        </p:nvSpPr>
        <p:spPr>
          <a:xfrm>
            <a:off x="0" y="0"/>
            <a:ext cx="9144000" cy="768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4000" b="1">
                <a:solidFill>
                  <a:srgbClr val="7030A0"/>
                </a:solidFill>
                <a:latin typeface="Arial"/>
                <a:ea typeface="Arial"/>
                <a:cs typeface="Arial"/>
                <a:sym typeface="Arial"/>
              </a:rPr>
              <a:t>NEDEN SDLC ?</a:t>
            </a:r>
            <a:endParaRPr sz="4000" b="1">
              <a:solidFill>
                <a:srgbClr val="7030A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6"/>
        <p:cNvGrpSpPr/>
        <p:nvPr/>
      </p:nvGrpSpPr>
      <p:grpSpPr>
        <a:xfrm>
          <a:off x="0" y="0"/>
          <a:ext cx="0" cy="0"/>
          <a:chOff x="0" y="0"/>
          <a:chExt cx="0" cy="0"/>
        </a:xfrm>
      </p:grpSpPr>
      <p:sp>
        <p:nvSpPr>
          <p:cNvPr id="197" name="Google Shape;197;p30"/>
          <p:cNvSpPr txBox="1">
            <a:spLocks noGrp="1"/>
          </p:cNvSpPr>
          <p:nvPr>
            <p:ph type="body" idx="1"/>
          </p:nvPr>
        </p:nvSpPr>
        <p:spPr>
          <a:xfrm>
            <a:off x="5671525" y="971550"/>
            <a:ext cx="3132600" cy="3394500"/>
          </a:xfrm>
          <a:prstGeom prst="rect">
            <a:avLst/>
          </a:prstGeom>
        </p:spPr>
        <p:txBody>
          <a:bodyPr spcFirstLastPara="1" wrap="square" lIns="91425" tIns="45700" rIns="91425" bIns="45700" anchor="ctr" anchorCtr="0">
            <a:normAutofit/>
          </a:bodyPr>
          <a:lstStyle/>
          <a:p>
            <a:pPr marL="0" lvl="0" indent="0" algn="ctr" rtl="0">
              <a:spcBef>
                <a:spcPts val="360"/>
              </a:spcBef>
              <a:spcAft>
                <a:spcPts val="0"/>
              </a:spcAft>
              <a:buNone/>
            </a:pPr>
            <a:r>
              <a:rPr lang="tr-TR" sz="3500" b="1">
                <a:solidFill>
                  <a:srgbClr val="4151CE"/>
                </a:solidFill>
                <a:latin typeface="Arial"/>
                <a:ea typeface="Arial"/>
                <a:cs typeface="Arial"/>
                <a:sym typeface="Arial"/>
              </a:rPr>
              <a:t>Dünyanın En Büyük Şirketleri</a:t>
            </a:r>
            <a:endParaRPr sz="3500" b="1">
              <a:solidFill>
                <a:srgbClr val="4151CE"/>
              </a:solidFill>
              <a:latin typeface="Arial"/>
              <a:ea typeface="Arial"/>
              <a:cs typeface="Arial"/>
              <a:sym typeface="Arial"/>
            </a:endParaRPr>
          </a:p>
        </p:txBody>
      </p:sp>
      <p:pic>
        <p:nvPicPr>
          <p:cNvPr id="198" name="Google Shape;198;p30"/>
          <p:cNvPicPr preferRelativeResize="0"/>
          <p:nvPr/>
        </p:nvPicPr>
        <p:blipFill>
          <a:blip r:embed="rId4">
            <a:alphaModFix/>
          </a:blip>
          <a:stretch>
            <a:fillRect/>
          </a:stretch>
        </p:blipFill>
        <p:spPr>
          <a:xfrm>
            <a:off x="726550" y="857250"/>
            <a:ext cx="4740576" cy="3834502"/>
          </a:xfrm>
          <a:prstGeom prst="rect">
            <a:avLst/>
          </a:prstGeom>
          <a:noFill/>
          <a:ln>
            <a:noFill/>
          </a:ln>
        </p:spPr>
      </p:pic>
      <p:sp>
        <p:nvSpPr>
          <p:cNvPr id="199" name="Google Shape;199;p30"/>
          <p:cNvSpPr txBox="1">
            <a:spLocks noGrp="1"/>
          </p:cNvSpPr>
          <p:nvPr>
            <p:ph type="title"/>
          </p:nvPr>
        </p:nvSpPr>
        <p:spPr>
          <a:xfrm>
            <a:off x="0" y="0"/>
            <a:ext cx="9144000" cy="768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4000" b="1">
                <a:solidFill>
                  <a:srgbClr val="7030A0"/>
                </a:solidFill>
                <a:latin typeface="Arial"/>
                <a:ea typeface="Arial"/>
                <a:cs typeface="Arial"/>
                <a:sym typeface="Arial"/>
              </a:rPr>
              <a:t>NEDEN SDLC ?</a:t>
            </a:r>
            <a:endParaRPr sz="4000" b="1">
              <a:solidFill>
                <a:srgbClr val="7030A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4" name="Google Shape;204;p31"/>
          <p:cNvSpPr txBox="1">
            <a:spLocks noGrp="1"/>
          </p:cNvSpPr>
          <p:nvPr>
            <p:ph type="body" idx="1"/>
          </p:nvPr>
        </p:nvSpPr>
        <p:spPr>
          <a:xfrm>
            <a:off x="330500" y="945675"/>
            <a:ext cx="8642700" cy="3636600"/>
          </a:xfrm>
          <a:prstGeom prst="rect">
            <a:avLst/>
          </a:prstGeom>
          <a:noFill/>
          <a:ln>
            <a:noFill/>
          </a:ln>
        </p:spPr>
        <p:txBody>
          <a:bodyPr spcFirstLastPara="1" wrap="square" lIns="91425" tIns="45700" rIns="91425" bIns="45700" anchor="t" anchorCtr="0">
            <a:normAutofit fontScale="85000" lnSpcReduction="20000"/>
          </a:bodyPr>
          <a:lstStyle/>
          <a:p>
            <a:pPr marL="0" lvl="0" indent="0" algn="ctr" rtl="0">
              <a:spcBef>
                <a:spcPts val="0"/>
              </a:spcBef>
              <a:spcAft>
                <a:spcPts val="0"/>
              </a:spcAft>
              <a:buNone/>
            </a:pPr>
            <a:endParaRPr sz="2300">
              <a:solidFill>
                <a:schemeClr val="accent6"/>
              </a:solidFill>
              <a:latin typeface="Arial"/>
              <a:ea typeface="Arial"/>
              <a:cs typeface="Arial"/>
              <a:sym typeface="Arial"/>
            </a:endParaRPr>
          </a:p>
          <a:p>
            <a:pPr marL="719999" lvl="0" indent="0" algn="l" rtl="0">
              <a:spcBef>
                <a:spcPts val="0"/>
              </a:spcBef>
              <a:spcAft>
                <a:spcPts val="0"/>
              </a:spcAft>
              <a:buNone/>
            </a:pPr>
            <a:r>
              <a:rPr lang="tr-TR" sz="2300">
                <a:solidFill>
                  <a:srgbClr val="9900FF"/>
                </a:solidFill>
                <a:latin typeface="Arial"/>
                <a:ea typeface="Arial"/>
                <a:cs typeface="Arial"/>
                <a:sym typeface="Arial"/>
              </a:rPr>
              <a:t> </a:t>
            </a:r>
            <a:endParaRPr sz="2300">
              <a:solidFill>
                <a:srgbClr val="9900FF"/>
              </a:solidFill>
              <a:latin typeface="Arial"/>
              <a:ea typeface="Arial"/>
              <a:cs typeface="Arial"/>
              <a:sym typeface="Arial"/>
            </a:endParaRPr>
          </a:p>
          <a:p>
            <a:pPr marL="719999" lvl="0" indent="-161925" algn="l" rtl="0">
              <a:spcBef>
                <a:spcPts val="0"/>
              </a:spcBef>
              <a:spcAft>
                <a:spcPts val="0"/>
              </a:spcAft>
              <a:buClr>
                <a:srgbClr val="9900FF"/>
              </a:buClr>
              <a:buSzPct val="130434"/>
              <a:buFont typeface="Arial"/>
              <a:buChar char="➔"/>
            </a:pPr>
            <a:r>
              <a:rPr lang="tr-TR" sz="2300">
                <a:solidFill>
                  <a:srgbClr val="9900FF"/>
                </a:solidFill>
                <a:latin typeface="Arial"/>
                <a:ea typeface="Arial"/>
                <a:cs typeface="Arial"/>
                <a:sym typeface="Arial"/>
              </a:rPr>
              <a:t>PLANLAMA</a:t>
            </a:r>
            <a:endParaRPr sz="2300">
              <a:solidFill>
                <a:srgbClr val="9900FF"/>
              </a:solidFill>
              <a:latin typeface="Arial"/>
              <a:ea typeface="Arial"/>
              <a:cs typeface="Arial"/>
              <a:sym typeface="Arial"/>
            </a:endParaRPr>
          </a:p>
          <a:p>
            <a:pPr marL="719999" lvl="0" indent="0" algn="l" rtl="0">
              <a:spcBef>
                <a:spcPts val="0"/>
              </a:spcBef>
              <a:spcAft>
                <a:spcPts val="0"/>
              </a:spcAft>
              <a:buNone/>
            </a:pPr>
            <a:r>
              <a:rPr lang="tr-TR" sz="2300">
                <a:solidFill>
                  <a:srgbClr val="9900FF"/>
                </a:solidFill>
                <a:latin typeface="Arial"/>
                <a:ea typeface="Arial"/>
                <a:cs typeface="Arial"/>
                <a:sym typeface="Arial"/>
              </a:rPr>
              <a:t> </a:t>
            </a:r>
            <a:endParaRPr sz="2300">
              <a:solidFill>
                <a:srgbClr val="9900FF"/>
              </a:solidFill>
              <a:latin typeface="Arial"/>
              <a:ea typeface="Arial"/>
              <a:cs typeface="Arial"/>
              <a:sym typeface="Arial"/>
            </a:endParaRPr>
          </a:p>
          <a:p>
            <a:pPr marL="719999" lvl="0" indent="-161925" algn="l" rtl="0">
              <a:spcBef>
                <a:spcPts val="0"/>
              </a:spcBef>
              <a:spcAft>
                <a:spcPts val="0"/>
              </a:spcAft>
              <a:buClr>
                <a:srgbClr val="9900FF"/>
              </a:buClr>
              <a:buSzPct val="130434"/>
              <a:buFont typeface="Arial"/>
              <a:buChar char="➔"/>
            </a:pPr>
            <a:r>
              <a:rPr lang="tr-TR" sz="2300">
                <a:solidFill>
                  <a:srgbClr val="9900FF"/>
                </a:solidFill>
                <a:latin typeface="Arial"/>
                <a:ea typeface="Arial"/>
                <a:cs typeface="Arial"/>
                <a:sym typeface="Arial"/>
              </a:rPr>
              <a:t> ANALIZ</a:t>
            </a:r>
            <a:endParaRPr sz="2300">
              <a:solidFill>
                <a:srgbClr val="9900FF"/>
              </a:solidFill>
              <a:latin typeface="Arial"/>
              <a:ea typeface="Arial"/>
              <a:cs typeface="Arial"/>
              <a:sym typeface="Arial"/>
            </a:endParaRPr>
          </a:p>
          <a:p>
            <a:pPr marL="719999" lvl="0" indent="0" algn="l" rtl="0">
              <a:spcBef>
                <a:spcPts val="0"/>
              </a:spcBef>
              <a:spcAft>
                <a:spcPts val="0"/>
              </a:spcAft>
              <a:buNone/>
            </a:pPr>
            <a:r>
              <a:rPr lang="tr-TR" sz="2300">
                <a:solidFill>
                  <a:srgbClr val="9900FF"/>
                </a:solidFill>
                <a:latin typeface="Arial"/>
                <a:ea typeface="Arial"/>
                <a:cs typeface="Arial"/>
                <a:sym typeface="Arial"/>
              </a:rPr>
              <a:t> </a:t>
            </a:r>
            <a:endParaRPr sz="2300">
              <a:solidFill>
                <a:srgbClr val="9900FF"/>
              </a:solidFill>
              <a:latin typeface="Arial"/>
              <a:ea typeface="Arial"/>
              <a:cs typeface="Arial"/>
              <a:sym typeface="Arial"/>
            </a:endParaRPr>
          </a:p>
          <a:p>
            <a:pPr marL="719999" lvl="0" indent="-161925" algn="l" rtl="0">
              <a:spcBef>
                <a:spcPts val="0"/>
              </a:spcBef>
              <a:spcAft>
                <a:spcPts val="0"/>
              </a:spcAft>
              <a:buClr>
                <a:srgbClr val="9900FF"/>
              </a:buClr>
              <a:buSzPct val="130434"/>
              <a:buFont typeface="Arial"/>
              <a:buChar char="➔"/>
            </a:pPr>
            <a:r>
              <a:rPr lang="tr-TR" sz="2300">
                <a:solidFill>
                  <a:srgbClr val="9900FF"/>
                </a:solidFill>
                <a:latin typeface="Arial"/>
                <a:ea typeface="Arial"/>
                <a:cs typeface="Arial"/>
                <a:sym typeface="Arial"/>
              </a:rPr>
              <a:t> TASARIM</a:t>
            </a:r>
            <a:endParaRPr sz="2300">
              <a:solidFill>
                <a:srgbClr val="9900FF"/>
              </a:solidFill>
              <a:latin typeface="Arial"/>
              <a:ea typeface="Arial"/>
              <a:cs typeface="Arial"/>
              <a:sym typeface="Arial"/>
            </a:endParaRPr>
          </a:p>
          <a:p>
            <a:pPr marL="719999" lvl="0" indent="0" algn="l" rtl="0">
              <a:spcBef>
                <a:spcPts val="0"/>
              </a:spcBef>
              <a:spcAft>
                <a:spcPts val="0"/>
              </a:spcAft>
              <a:buNone/>
            </a:pPr>
            <a:r>
              <a:rPr lang="tr-TR" sz="2300">
                <a:solidFill>
                  <a:srgbClr val="9900FF"/>
                </a:solidFill>
                <a:latin typeface="Arial"/>
                <a:ea typeface="Arial"/>
                <a:cs typeface="Arial"/>
                <a:sym typeface="Arial"/>
              </a:rPr>
              <a:t> </a:t>
            </a:r>
            <a:endParaRPr sz="2300">
              <a:solidFill>
                <a:srgbClr val="9900FF"/>
              </a:solidFill>
              <a:latin typeface="Arial"/>
              <a:ea typeface="Arial"/>
              <a:cs typeface="Arial"/>
              <a:sym typeface="Arial"/>
            </a:endParaRPr>
          </a:p>
          <a:p>
            <a:pPr marL="719999" lvl="0" indent="-161925" algn="l" rtl="0">
              <a:spcBef>
                <a:spcPts val="0"/>
              </a:spcBef>
              <a:spcAft>
                <a:spcPts val="0"/>
              </a:spcAft>
              <a:buClr>
                <a:srgbClr val="9900FF"/>
              </a:buClr>
              <a:buSzPct val="130434"/>
              <a:buFont typeface="Arial"/>
              <a:buChar char="➔"/>
            </a:pPr>
            <a:r>
              <a:rPr lang="tr-TR" sz="2300">
                <a:solidFill>
                  <a:srgbClr val="9900FF"/>
                </a:solidFill>
                <a:latin typeface="Arial"/>
                <a:ea typeface="Arial"/>
                <a:cs typeface="Arial"/>
                <a:sym typeface="Arial"/>
              </a:rPr>
              <a:t> GELISTIRME - KODLAMA</a:t>
            </a:r>
            <a:endParaRPr sz="2300">
              <a:solidFill>
                <a:srgbClr val="9900FF"/>
              </a:solidFill>
              <a:latin typeface="Arial"/>
              <a:ea typeface="Arial"/>
              <a:cs typeface="Arial"/>
              <a:sym typeface="Arial"/>
            </a:endParaRPr>
          </a:p>
          <a:p>
            <a:pPr marL="719999" lvl="0" indent="0" algn="l" rtl="0">
              <a:spcBef>
                <a:spcPts val="0"/>
              </a:spcBef>
              <a:spcAft>
                <a:spcPts val="0"/>
              </a:spcAft>
              <a:buNone/>
            </a:pPr>
            <a:r>
              <a:rPr lang="tr-TR" sz="2300">
                <a:solidFill>
                  <a:srgbClr val="9900FF"/>
                </a:solidFill>
                <a:latin typeface="Arial"/>
                <a:ea typeface="Arial"/>
                <a:cs typeface="Arial"/>
                <a:sym typeface="Arial"/>
              </a:rPr>
              <a:t> </a:t>
            </a:r>
            <a:endParaRPr sz="2300">
              <a:solidFill>
                <a:srgbClr val="9900FF"/>
              </a:solidFill>
              <a:latin typeface="Arial"/>
              <a:ea typeface="Arial"/>
              <a:cs typeface="Arial"/>
              <a:sym typeface="Arial"/>
            </a:endParaRPr>
          </a:p>
          <a:p>
            <a:pPr marL="719999" lvl="0" indent="-161925" algn="l" rtl="0">
              <a:spcBef>
                <a:spcPts val="0"/>
              </a:spcBef>
              <a:spcAft>
                <a:spcPts val="0"/>
              </a:spcAft>
              <a:buClr>
                <a:srgbClr val="9900FF"/>
              </a:buClr>
              <a:buSzPct val="130434"/>
              <a:buFont typeface="Arial"/>
              <a:buChar char="➔"/>
            </a:pPr>
            <a:r>
              <a:rPr lang="tr-TR" sz="2300">
                <a:solidFill>
                  <a:srgbClr val="9900FF"/>
                </a:solidFill>
                <a:latin typeface="Arial"/>
                <a:ea typeface="Arial"/>
                <a:cs typeface="Arial"/>
                <a:sym typeface="Arial"/>
              </a:rPr>
              <a:t>TEST</a:t>
            </a:r>
            <a:endParaRPr sz="2300">
              <a:solidFill>
                <a:srgbClr val="9900FF"/>
              </a:solidFill>
              <a:latin typeface="Arial"/>
              <a:ea typeface="Arial"/>
              <a:cs typeface="Arial"/>
              <a:sym typeface="Arial"/>
            </a:endParaRPr>
          </a:p>
          <a:p>
            <a:pPr marL="719999" lvl="0" indent="0" algn="l" rtl="0">
              <a:spcBef>
                <a:spcPts val="0"/>
              </a:spcBef>
              <a:spcAft>
                <a:spcPts val="0"/>
              </a:spcAft>
              <a:buNone/>
            </a:pPr>
            <a:endParaRPr sz="2300">
              <a:solidFill>
                <a:srgbClr val="9900FF"/>
              </a:solidFill>
              <a:latin typeface="Arial"/>
              <a:ea typeface="Arial"/>
              <a:cs typeface="Arial"/>
              <a:sym typeface="Arial"/>
            </a:endParaRPr>
          </a:p>
          <a:p>
            <a:pPr marL="719999" lvl="0" indent="-161925" algn="l" rtl="0">
              <a:spcBef>
                <a:spcPts val="0"/>
              </a:spcBef>
              <a:spcAft>
                <a:spcPts val="0"/>
              </a:spcAft>
              <a:buClr>
                <a:srgbClr val="9900FF"/>
              </a:buClr>
              <a:buSzPct val="130434"/>
              <a:buFont typeface="Arial"/>
              <a:buChar char="➔"/>
            </a:pPr>
            <a:r>
              <a:rPr lang="tr-TR" sz="2300">
                <a:solidFill>
                  <a:srgbClr val="9900FF"/>
                </a:solidFill>
                <a:latin typeface="Arial"/>
                <a:ea typeface="Arial"/>
                <a:cs typeface="Arial"/>
                <a:sym typeface="Arial"/>
              </a:rPr>
              <a:t> BAKIM - GELISTIRME</a:t>
            </a:r>
            <a:endParaRPr sz="2300">
              <a:solidFill>
                <a:srgbClr val="9900FF"/>
              </a:solidFill>
              <a:latin typeface="Arial"/>
              <a:ea typeface="Arial"/>
              <a:cs typeface="Arial"/>
              <a:sym typeface="Arial"/>
            </a:endParaRPr>
          </a:p>
        </p:txBody>
      </p:sp>
      <p:sp>
        <p:nvSpPr>
          <p:cNvPr id="205" name="Google Shape;205;p31"/>
          <p:cNvSpPr txBox="1">
            <a:spLocks noGrp="1"/>
          </p:cNvSpPr>
          <p:nvPr>
            <p:ph type="title"/>
          </p:nvPr>
        </p:nvSpPr>
        <p:spPr>
          <a:xfrm>
            <a:off x="457200" y="392100"/>
            <a:ext cx="8229600" cy="858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tr-TR" b="1">
                <a:solidFill>
                  <a:srgbClr val="7030A0"/>
                </a:solidFill>
              </a:rPr>
              <a:t>SOFTWARE DEVELOPMENT PHASES</a:t>
            </a:r>
            <a:endParaRPr b="1">
              <a:solidFill>
                <a:srgbClr val="7030A0"/>
              </a:solidFill>
            </a:endParaRPr>
          </a:p>
          <a:p>
            <a:pPr marL="0" lvl="0" indent="0" algn="ctr" rtl="0">
              <a:spcBef>
                <a:spcPts val="0"/>
              </a:spcBef>
              <a:spcAft>
                <a:spcPts val="0"/>
              </a:spcAft>
              <a:buClr>
                <a:schemeClr val="dk1"/>
              </a:buClr>
              <a:buSzPct val="36666"/>
              <a:buFont typeface="Arial"/>
              <a:buNone/>
            </a:pPr>
            <a:r>
              <a:rPr lang="tr-TR" sz="3000">
                <a:solidFill>
                  <a:schemeClr val="accent6"/>
                </a:solidFill>
                <a:latin typeface="Arial"/>
                <a:ea typeface="Arial"/>
                <a:cs typeface="Arial"/>
                <a:sym typeface="Arial"/>
              </a:rPr>
              <a:t>(yazılım geliştirme aşamaları)</a:t>
            </a:r>
            <a:endParaRPr sz="3000" b="1">
              <a:solidFill>
                <a:srgbClr val="7030A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125" y="230650"/>
            <a:ext cx="9144000" cy="8418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tr-TR" sz="4000" b="1">
                <a:solidFill>
                  <a:srgbClr val="7030A0"/>
                </a:solidFill>
                <a:latin typeface="Arial"/>
                <a:ea typeface="Arial"/>
                <a:cs typeface="Arial"/>
                <a:sym typeface="Arial"/>
              </a:rPr>
              <a:t>SDLC NEDİR?</a:t>
            </a:r>
            <a:endParaRPr sz="4000" b="1">
              <a:solidFill>
                <a:srgbClr val="7030A0"/>
              </a:solidFill>
              <a:latin typeface="Arial"/>
              <a:ea typeface="Arial"/>
              <a:cs typeface="Arial"/>
              <a:sym typeface="Arial"/>
            </a:endParaRPr>
          </a:p>
        </p:txBody>
      </p:sp>
      <p:sp>
        <p:nvSpPr>
          <p:cNvPr id="92" name="Google Shape;92;p14"/>
          <p:cNvSpPr txBox="1"/>
          <p:nvPr/>
        </p:nvSpPr>
        <p:spPr>
          <a:xfrm>
            <a:off x="168125" y="914275"/>
            <a:ext cx="8808000" cy="3986700"/>
          </a:xfrm>
          <a:prstGeom prst="rect">
            <a:avLst/>
          </a:prstGeom>
          <a:noFill/>
          <a:ln>
            <a:noFill/>
          </a:ln>
        </p:spPr>
        <p:txBody>
          <a:bodyPr spcFirstLastPara="1" wrap="square" lIns="91425" tIns="91425" rIns="91425" bIns="91425" anchor="t" anchorCtr="0">
            <a:spAutoFit/>
          </a:bodyPr>
          <a:lstStyle/>
          <a:p>
            <a:pPr marL="360000" marR="334785" lvl="0" indent="457199" algn="just" rtl="0">
              <a:spcBef>
                <a:spcPts val="0"/>
              </a:spcBef>
              <a:spcAft>
                <a:spcPts val="0"/>
              </a:spcAft>
              <a:buClr>
                <a:schemeClr val="dk1"/>
              </a:buClr>
              <a:buSzPts val="1100"/>
              <a:buFont typeface="Arial"/>
              <a:buNone/>
            </a:pPr>
            <a:r>
              <a:rPr lang="tr-TR" sz="2200">
                <a:solidFill>
                  <a:srgbClr val="4151CE"/>
                </a:solidFill>
              </a:rPr>
              <a:t>Yazılım Geliştirme Yaşam Döngüsü'nü </a:t>
            </a:r>
            <a:r>
              <a:rPr lang="tr-TR" sz="2200" b="1">
                <a:solidFill>
                  <a:srgbClr val="4151CE"/>
                </a:solidFill>
              </a:rPr>
              <a:t>(</a:t>
            </a:r>
            <a:r>
              <a:rPr lang="tr-TR" sz="2200" b="1">
                <a:solidFill>
                  <a:srgbClr val="674EA7"/>
                </a:solidFill>
              </a:rPr>
              <a:t>Software Development Life Cycle</a:t>
            </a:r>
            <a:r>
              <a:rPr lang="tr-TR" sz="2200" b="1">
                <a:solidFill>
                  <a:srgbClr val="4151CE"/>
                </a:solidFill>
              </a:rPr>
              <a:t> ,</a:t>
            </a:r>
            <a:r>
              <a:rPr lang="tr-TR" sz="2200" b="1">
                <a:solidFill>
                  <a:srgbClr val="E46C0A"/>
                </a:solidFill>
              </a:rPr>
              <a:t>SDLC</a:t>
            </a:r>
            <a:r>
              <a:rPr lang="tr-TR" sz="2200" b="1">
                <a:solidFill>
                  <a:srgbClr val="4151CE"/>
                </a:solidFill>
              </a:rPr>
              <a:t>)</a:t>
            </a:r>
            <a:r>
              <a:rPr lang="tr-TR" sz="2200">
                <a:solidFill>
                  <a:srgbClr val="4151CE"/>
                </a:solidFill>
              </a:rPr>
              <a:t>, yazılımları tasarlamak, geliştirmek ve test etmek amaçlı kullanılan bir süreç olarak ifade edebiliriz. Yazılımın nasıl geliştirileceği, sürdürüleceği ve daha iyi hale nasıl getirileceğini açıklayan bir plandan oluşmaktadır. Buradan da yazılımın aslında bir ürün olduğu ve o ürünün de bir yaşam süreci olduğunu gözlemlemiş oluyoruz.​</a:t>
            </a:r>
            <a:endParaRPr sz="2200">
              <a:solidFill>
                <a:srgbClr val="4151CE"/>
              </a:solidFill>
            </a:endParaRPr>
          </a:p>
          <a:p>
            <a:pPr marL="360000" marR="334785" lvl="0" indent="457199" algn="just" rtl="0">
              <a:spcBef>
                <a:spcPts val="600"/>
              </a:spcBef>
              <a:spcAft>
                <a:spcPts val="0"/>
              </a:spcAft>
              <a:buClr>
                <a:schemeClr val="dk1"/>
              </a:buClr>
              <a:buSzPts val="1100"/>
              <a:buFont typeface="Arial"/>
              <a:buNone/>
            </a:pPr>
            <a:r>
              <a:rPr lang="tr-TR" sz="2200" b="1">
                <a:solidFill>
                  <a:srgbClr val="E46C0A"/>
                </a:solidFill>
              </a:rPr>
              <a:t>SDLC</a:t>
            </a:r>
            <a:r>
              <a:rPr lang="tr-TR" sz="2200">
                <a:solidFill>
                  <a:srgbClr val="4151CE"/>
                </a:solidFill>
              </a:rPr>
              <a:t>,</a:t>
            </a:r>
            <a:r>
              <a:rPr lang="tr-TR" sz="2200" i="1">
                <a:solidFill>
                  <a:srgbClr val="4151CE"/>
                </a:solidFill>
              </a:rPr>
              <a:t> kullanıcı taleplerini</a:t>
            </a:r>
            <a:r>
              <a:rPr lang="tr-TR" sz="2200">
                <a:solidFill>
                  <a:srgbClr val="4151CE"/>
                </a:solidFill>
              </a:rPr>
              <a:t> (</a:t>
            </a:r>
            <a:r>
              <a:rPr lang="tr-TR" sz="2200" b="1">
                <a:solidFill>
                  <a:srgbClr val="990000"/>
                </a:solidFill>
              </a:rPr>
              <a:t>user expectation</a:t>
            </a:r>
            <a:r>
              <a:rPr lang="tr-TR" sz="2200">
                <a:solidFill>
                  <a:srgbClr val="4151CE"/>
                </a:solidFill>
              </a:rPr>
              <a:t>) karşılayacak şekilde zaman ve maliyet tahminleri dahilinde tamamlanması beklenen, </a:t>
            </a:r>
            <a:r>
              <a:rPr lang="tr-TR" sz="2200" i="1">
                <a:solidFill>
                  <a:srgbClr val="4151CE"/>
                </a:solidFill>
              </a:rPr>
              <a:t>yüksek</a:t>
            </a:r>
            <a:r>
              <a:rPr lang="tr-TR" sz="2200">
                <a:solidFill>
                  <a:srgbClr val="4151CE"/>
                </a:solidFill>
              </a:rPr>
              <a:t> </a:t>
            </a:r>
            <a:r>
              <a:rPr lang="tr-TR" sz="2200" i="1">
                <a:solidFill>
                  <a:srgbClr val="4151CE"/>
                </a:solidFill>
              </a:rPr>
              <a:t>kaliteli </a:t>
            </a:r>
            <a:r>
              <a:rPr lang="tr-TR" sz="2200">
                <a:solidFill>
                  <a:srgbClr val="4151CE"/>
                </a:solidFill>
              </a:rPr>
              <a:t>(</a:t>
            </a:r>
            <a:r>
              <a:rPr lang="tr-TR" sz="2200" b="1">
                <a:solidFill>
                  <a:srgbClr val="990000"/>
                </a:solidFill>
              </a:rPr>
              <a:t>high quality</a:t>
            </a:r>
            <a:r>
              <a:rPr lang="tr-TR" sz="2200">
                <a:solidFill>
                  <a:srgbClr val="4151CE"/>
                </a:solidFill>
              </a:rPr>
              <a:t>)</a:t>
            </a:r>
            <a:r>
              <a:rPr lang="tr-TR" sz="2200" i="1">
                <a:solidFill>
                  <a:srgbClr val="4151CE"/>
                </a:solidFill>
              </a:rPr>
              <a:t> </a:t>
            </a:r>
            <a:r>
              <a:rPr lang="tr-TR" sz="2200">
                <a:solidFill>
                  <a:srgbClr val="4151CE"/>
                </a:solidFill>
              </a:rPr>
              <a:t>yazılım üretmeyi hedefler.</a:t>
            </a:r>
            <a:endParaRPr sz="22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9"/>
        <p:cNvGrpSpPr/>
        <p:nvPr/>
      </p:nvGrpSpPr>
      <p:grpSpPr>
        <a:xfrm>
          <a:off x="0" y="0"/>
          <a:ext cx="0" cy="0"/>
          <a:chOff x="0" y="0"/>
          <a:chExt cx="0" cy="0"/>
        </a:xfrm>
      </p:grpSpPr>
      <p:sp>
        <p:nvSpPr>
          <p:cNvPr id="210" name="Google Shape;210;p32"/>
          <p:cNvSpPr txBox="1">
            <a:spLocks noGrp="1"/>
          </p:cNvSpPr>
          <p:nvPr>
            <p:ph type="title"/>
          </p:nvPr>
        </p:nvSpPr>
        <p:spPr>
          <a:xfrm>
            <a:off x="457200" y="392100"/>
            <a:ext cx="8229600" cy="858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tr-TR" b="1">
                <a:solidFill>
                  <a:srgbClr val="7030A0"/>
                </a:solidFill>
              </a:rPr>
              <a:t>SOFTWARE DEVELOPMENT PHASES</a:t>
            </a:r>
            <a:endParaRPr b="1">
              <a:solidFill>
                <a:srgbClr val="7030A0"/>
              </a:solidFill>
            </a:endParaRPr>
          </a:p>
          <a:p>
            <a:pPr marL="0" lvl="0" indent="0" algn="ctr" rtl="0">
              <a:spcBef>
                <a:spcPts val="0"/>
              </a:spcBef>
              <a:spcAft>
                <a:spcPts val="0"/>
              </a:spcAft>
              <a:buClr>
                <a:schemeClr val="dk1"/>
              </a:buClr>
              <a:buSzPct val="36666"/>
              <a:buFont typeface="Arial"/>
              <a:buNone/>
            </a:pPr>
            <a:r>
              <a:rPr lang="tr-TR" sz="3000">
                <a:solidFill>
                  <a:schemeClr val="accent6"/>
                </a:solidFill>
                <a:latin typeface="Arial"/>
                <a:ea typeface="Arial"/>
                <a:cs typeface="Arial"/>
                <a:sym typeface="Arial"/>
              </a:rPr>
              <a:t>(yazılım geliştirme aşamaları)</a:t>
            </a:r>
            <a:endParaRPr sz="3000" b="1">
              <a:solidFill>
                <a:srgbClr val="7030A0"/>
              </a:solidFill>
            </a:endParaRPr>
          </a:p>
        </p:txBody>
      </p:sp>
      <p:sp>
        <p:nvSpPr>
          <p:cNvPr id="211" name="Google Shape;211;p32"/>
          <p:cNvSpPr txBox="1">
            <a:spLocks noGrp="1"/>
          </p:cNvSpPr>
          <p:nvPr>
            <p:ph type="body" idx="1"/>
          </p:nvPr>
        </p:nvSpPr>
        <p:spPr>
          <a:xfrm>
            <a:off x="126600" y="1326263"/>
            <a:ext cx="8890800" cy="1078200"/>
          </a:xfrm>
          <a:prstGeom prst="rect">
            <a:avLst/>
          </a:prstGeom>
          <a:noFill/>
          <a:ln>
            <a:noFill/>
          </a:ln>
        </p:spPr>
        <p:txBody>
          <a:bodyPr spcFirstLastPara="1" wrap="square" lIns="91425" tIns="45700" rIns="91425" bIns="45700" anchor="t" anchorCtr="0">
            <a:normAutofit fontScale="77500" lnSpcReduction="20000"/>
          </a:bodyPr>
          <a:lstStyle/>
          <a:p>
            <a:pPr marL="360000" marR="337046" lvl="0" indent="0" algn="just" rtl="0">
              <a:spcBef>
                <a:spcPts val="0"/>
              </a:spcBef>
              <a:spcAft>
                <a:spcPts val="0"/>
              </a:spcAft>
              <a:buNone/>
            </a:pPr>
            <a:r>
              <a:rPr lang="tr-TR" sz="2300">
                <a:solidFill>
                  <a:srgbClr val="4151CE"/>
                </a:solidFill>
                <a:latin typeface="Arial"/>
                <a:ea typeface="Arial"/>
                <a:cs typeface="Arial"/>
                <a:sym typeface="Arial"/>
              </a:rPr>
              <a:t>   SDLC mümkün olan en kısa sürede, en yüksek kalitede ve en düşük maliyetle yazılım üretmeyi hedefleyen bir süreçtir. SDLC, bir organizasyonun iyi test edilmiş ve üretim aşamasında, kullanıma hazır yüksek kaliteli yazılımı hızla üretmesine yardımcı olan iyi yapılandırılmış bir aşama akışı sağlar.</a:t>
            </a:r>
            <a:endParaRPr sz="2300">
              <a:solidFill>
                <a:srgbClr val="4151CE"/>
              </a:solidFill>
              <a:latin typeface="Arial"/>
              <a:ea typeface="Arial"/>
              <a:cs typeface="Arial"/>
              <a:sym typeface="Arial"/>
            </a:endParaRPr>
          </a:p>
        </p:txBody>
      </p:sp>
      <p:pic>
        <p:nvPicPr>
          <p:cNvPr id="212" name="Google Shape;212;p32"/>
          <p:cNvPicPr preferRelativeResize="0"/>
          <p:nvPr/>
        </p:nvPicPr>
        <p:blipFill>
          <a:blip r:embed="rId4">
            <a:alphaModFix/>
          </a:blip>
          <a:stretch>
            <a:fillRect/>
          </a:stretch>
        </p:blipFill>
        <p:spPr>
          <a:xfrm>
            <a:off x="3127413" y="2419875"/>
            <a:ext cx="2624080" cy="2620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6"/>
        <p:cNvGrpSpPr/>
        <p:nvPr/>
      </p:nvGrpSpPr>
      <p:grpSpPr>
        <a:xfrm>
          <a:off x="0" y="0"/>
          <a:ext cx="0" cy="0"/>
          <a:chOff x="0" y="0"/>
          <a:chExt cx="0" cy="0"/>
        </a:xfrm>
      </p:grpSpPr>
      <p:grpSp>
        <p:nvGrpSpPr>
          <p:cNvPr id="217" name="Google Shape;217;p33"/>
          <p:cNvGrpSpPr/>
          <p:nvPr/>
        </p:nvGrpSpPr>
        <p:grpSpPr>
          <a:xfrm>
            <a:off x="882400" y="3537017"/>
            <a:ext cx="5957975" cy="482625"/>
            <a:chOff x="1593000" y="2322568"/>
            <a:chExt cx="5957975" cy="643500"/>
          </a:xfrm>
        </p:grpSpPr>
        <p:sp>
          <p:nvSpPr>
            <p:cNvPr id="218" name="Google Shape;218;p33"/>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3"/>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3"/>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3"/>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tr-TR" sz="2300">
                  <a:solidFill>
                    <a:srgbClr val="FFFFFF"/>
                  </a:solidFill>
                </a:rPr>
                <a:t>Testing</a:t>
              </a:r>
              <a:endParaRPr sz="2300">
                <a:solidFill>
                  <a:srgbClr val="FFFFFF"/>
                </a:solidFill>
              </a:endParaRPr>
            </a:p>
          </p:txBody>
        </p:sp>
        <p:sp>
          <p:nvSpPr>
            <p:cNvPr id="222" name="Google Shape;222;p33"/>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3"/>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2600">
                  <a:solidFill>
                    <a:srgbClr val="FFFFFF"/>
                  </a:solidFill>
                  <a:latin typeface="Roboto Thin"/>
                  <a:ea typeface="Roboto Thin"/>
                  <a:cs typeface="Roboto Thin"/>
                  <a:sym typeface="Roboto Thin"/>
                </a:rPr>
                <a:t>5</a:t>
              </a:r>
              <a:endParaRPr sz="2600">
                <a:solidFill>
                  <a:srgbClr val="FFFFFF"/>
                </a:solidFill>
                <a:latin typeface="Roboto Thin"/>
                <a:ea typeface="Roboto Thin"/>
                <a:cs typeface="Roboto Thin"/>
                <a:sym typeface="Roboto Thin"/>
              </a:endParaRPr>
            </a:p>
          </p:txBody>
        </p:sp>
        <p:sp>
          <p:nvSpPr>
            <p:cNvPr id="224" name="Google Shape;224;p33"/>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tr-TR" sz="2300">
                  <a:solidFill>
                    <a:srgbClr val="A72A1E"/>
                  </a:solidFill>
                </a:rPr>
                <a:t>Test</a:t>
              </a:r>
              <a:endParaRPr sz="2300">
                <a:solidFill>
                  <a:srgbClr val="A72A1E"/>
                </a:solidFill>
              </a:endParaRPr>
            </a:p>
          </p:txBody>
        </p:sp>
      </p:grpSp>
      <p:grpSp>
        <p:nvGrpSpPr>
          <p:cNvPr id="225" name="Google Shape;225;p33"/>
          <p:cNvGrpSpPr/>
          <p:nvPr/>
        </p:nvGrpSpPr>
        <p:grpSpPr>
          <a:xfrm>
            <a:off x="882400" y="3054398"/>
            <a:ext cx="5957975" cy="482625"/>
            <a:chOff x="1593000" y="2322568"/>
            <a:chExt cx="5957975" cy="643500"/>
          </a:xfrm>
        </p:grpSpPr>
        <p:sp>
          <p:nvSpPr>
            <p:cNvPr id="226" name="Google Shape;226;p33"/>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3"/>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3"/>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3"/>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tr-TR" sz="2000">
                  <a:solidFill>
                    <a:srgbClr val="FFFFFF"/>
                  </a:solidFill>
                </a:rPr>
                <a:t>Implementation</a:t>
              </a:r>
              <a:endParaRPr sz="2000">
                <a:solidFill>
                  <a:srgbClr val="FFFFFF"/>
                </a:solidFill>
              </a:endParaRPr>
            </a:p>
          </p:txBody>
        </p:sp>
        <p:sp>
          <p:nvSpPr>
            <p:cNvPr id="230" name="Google Shape;230;p33"/>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2600">
                  <a:solidFill>
                    <a:srgbClr val="FFFFFF"/>
                  </a:solidFill>
                  <a:latin typeface="Roboto Thin"/>
                  <a:ea typeface="Roboto Thin"/>
                  <a:cs typeface="Roboto Thin"/>
                  <a:sym typeface="Roboto Thin"/>
                </a:rPr>
                <a:t>4</a:t>
              </a:r>
              <a:endParaRPr sz="2600">
                <a:solidFill>
                  <a:srgbClr val="FFFFFF"/>
                </a:solidFill>
                <a:latin typeface="Roboto Thin"/>
                <a:ea typeface="Roboto Thin"/>
                <a:cs typeface="Roboto Thin"/>
                <a:sym typeface="Roboto Thin"/>
              </a:endParaRPr>
            </a:p>
          </p:txBody>
        </p:sp>
        <p:sp>
          <p:nvSpPr>
            <p:cNvPr id="232" name="Google Shape;232;p33"/>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tr-TR" sz="2300">
                  <a:solidFill>
                    <a:srgbClr val="A72A1E"/>
                  </a:solidFill>
                </a:rPr>
                <a:t>Kodlama</a:t>
              </a:r>
              <a:endParaRPr sz="2300">
                <a:solidFill>
                  <a:srgbClr val="A72A1E"/>
                </a:solidFill>
              </a:endParaRPr>
            </a:p>
          </p:txBody>
        </p:sp>
      </p:grpSp>
      <p:grpSp>
        <p:nvGrpSpPr>
          <p:cNvPr id="233" name="Google Shape;233;p33"/>
          <p:cNvGrpSpPr/>
          <p:nvPr/>
        </p:nvGrpSpPr>
        <p:grpSpPr>
          <a:xfrm>
            <a:off x="882400" y="2563181"/>
            <a:ext cx="5957975" cy="482625"/>
            <a:chOff x="1593000" y="2322568"/>
            <a:chExt cx="5957975" cy="643500"/>
          </a:xfrm>
        </p:grpSpPr>
        <p:sp>
          <p:nvSpPr>
            <p:cNvPr id="234" name="Google Shape;234;p33"/>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tr-TR" sz="2300">
                  <a:solidFill>
                    <a:srgbClr val="FFFFFF"/>
                  </a:solidFill>
                </a:rPr>
                <a:t>Design</a:t>
              </a:r>
              <a:endParaRPr sz="2300">
                <a:solidFill>
                  <a:srgbClr val="FFFFFF"/>
                </a:solidFill>
              </a:endParaRPr>
            </a:p>
          </p:txBody>
        </p:sp>
        <p:sp>
          <p:nvSpPr>
            <p:cNvPr id="238" name="Google Shape;238;p33"/>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2600">
                  <a:solidFill>
                    <a:srgbClr val="FFFFFF"/>
                  </a:solidFill>
                  <a:latin typeface="Roboto Thin"/>
                  <a:ea typeface="Roboto Thin"/>
                  <a:cs typeface="Roboto Thin"/>
                  <a:sym typeface="Roboto Thin"/>
                </a:rPr>
                <a:t>3</a:t>
              </a:r>
              <a:endParaRPr sz="2600">
                <a:solidFill>
                  <a:srgbClr val="FFFFFF"/>
                </a:solidFill>
                <a:latin typeface="Roboto Thin"/>
                <a:ea typeface="Roboto Thin"/>
                <a:cs typeface="Roboto Thin"/>
                <a:sym typeface="Roboto Thin"/>
              </a:endParaRPr>
            </a:p>
          </p:txBody>
        </p:sp>
        <p:sp>
          <p:nvSpPr>
            <p:cNvPr id="240" name="Google Shape;240;p33"/>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tr-TR" sz="2300">
                  <a:solidFill>
                    <a:srgbClr val="A72A1E"/>
                  </a:solidFill>
                </a:rPr>
                <a:t>Tasarım</a:t>
              </a:r>
              <a:endParaRPr sz="2300">
                <a:solidFill>
                  <a:srgbClr val="A72A1E"/>
                </a:solidFill>
              </a:endParaRPr>
            </a:p>
          </p:txBody>
        </p:sp>
      </p:grpSp>
      <p:grpSp>
        <p:nvGrpSpPr>
          <p:cNvPr id="241" name="Google Shape;241;p33"/>
          <p:cNvGrpSpPr/>
          <p:nvPr/>
        </p:nvGrpSpPr>
        <p:grpSpPr>
          <a:xfrm>
            <a:off x="882400" y="2080558"/>
            <a:ext cx="5957975" cy="482625"/>
            <a:chOff x="1593000" y="2322568"/>
            <a:chExt cx="5957975" cy="643500"/>
          </a:xfrm>
        </p:grpSpPr>
        <p:sp>
          <p:nvSpPr>
            <p:cNvPr id="242" name="Google Shape;242;p33"/>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3"/>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3"/>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3"/>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tr-TR" sz="2300">
                  <a:solidFill>
                    <a:srgbClr val="FFFFFF"/>
                  </a:solidFill>
                </a:rPr>
                <a:t>Analysis</a:t>
              </a:r>
              <a:endParaRPr sz="2300">
                <a:solidFill>
                  <a:srgbClr val="FFFFFF"/>
                </a:solidFill>
              </a:endParaRPr>
            </a:p>
          </p:txBody>
        </p:sp>
        <p:sp>
          <p:nvSpPr>
            <p:cNvPr id="246" name="Google Shape;246;p33"/>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3"/>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2600">
                  <a:solidFill>
                    <a:srgbClr val="FFFFFF"/>
                  </a:solidFill>
                  <a:latin typeface="Roboto Thin"/>
                  <a:ea typeface="Roboto Thin"/>
                  <a:cs typeface="Roboto Thin"/>
                  <a:sym typeface="Roboto Thin"/>
                </a:rPr>
                <a:t>2</a:t>
              </a:r>
              <a:endParaRPr sz="2600">
                <a:solidFill>
                  <a:srgbClr val="FFFFFF"/>
                </a:solidFill>
                <a:latin typeface="Roboto Thin"/>
                <a:ea typeface="Roboto Thin"/>
                <a:cs typeface="Roboto Thin"/>
                <a:sym typeface="Roboto Thin"/>
              </a:endParaRPr>
            </a:p>
          </p:txBody>
        </p:sp>
        <p:sp>
          <p:nvSpPr>
            <p:cNvPr id="248" name="Google Shape;248;p33"/>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tr-TR" sz="2300">
                  <a:solidFill>
                    <a:srgbClr val="A72A1E"/>
                  </a:solidFill>
                </a:rPr>
                <a:t>Analiz</a:t>
              </a:r>
              <a:endParaRPr sz="2300">
                <a:solidFill>
                  <a:srgbClr val="A72A1E"/>
                </a:solidFill>
              </a:endParaRPr>
            </a:p>
          </p:txBody>
        </p:sp>
      </p:grpSp>
      <p:grpSp>
        <p:nvGrpSpPr>
          <p:cNvPr id="249" name="Google Shape;249;p33"/>
          <p:cNvGrpSpPr/>
          <p:nvPr/>
        </p:nvGrpSpPr>
        <p:grpSpPr>
          <a:xfrm>
            <a:off x="882400" y="1589346"/>
            <a:ext cx="5957975" cy="482625"/>
            <a:chOff x="1593000" y="2322568"/>
            <a:chExt cx="5957975" cy="643500"/>
          </a:xfrm>
        </p:grpSpPr>
        <p:sp>
          <p:nvSpPr>
            <p:cNvPr id="250" name="Google Shape;250;p33"/>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3"/>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3"/>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2300">
                  <a:solidFill>
                    <a:schemeClr val="lt1"/>
                  </a:solidFill>
                </a:rPr>
                <a:t>Planning</a:t>
              </a:r>
              <a:endParaRPr sz="1000">
                <a:solidFill>
                  <a:schemeClr val="lt1"/>
                </a:solidFill>
                <a:latin typeface="Roboto"/>
                <a:ea typeface="Roboto"/>
                <a:cs typeface="Roboto"/>
                <a:sym typeface="Roboto"/>
              </a:endParaRPr>
            </a:p>
          </p:txBody>
        </p:sp>
        <p:sp>
          <p:nvSpPr>
            <p:cNvPr id="254" name="Google Shape;254;p33"/>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3"/>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2600">
                  <a:solidFill>
                    <a:srgbClr val="FFFFFF"/>
                  </a:solidFill>
                  <a:latin typeface="Roboto Thin"/>
                  <a:ea typeface="Roboto Thin"/>
                  <a:cs typeface="Roboto Thin"/>
                  <a:sym typeface="Roboto Thin"/>
                </a:rPr>
                <a:t>1</a:t>
              </a:r>
              <a:endParaRPr sz="2600">
                <a:solidFill>
                  <a:srgbClr val="FFFFFF"/>
                </a:solidFill>
                <a:latin typeface="Roboto Thin"/>
                <a:ea typeface="Roboto Thin"/>
                <a:cs typeface="Roboto Thin"/>
                <a:sym typeface="Roboto Thin"/>
              </a:endParaRPr>
            </a:p>
          </p:txBody>
        </p:sp>
        <p:sp>
          <p:nvSpPr>
            <p:cNvPr id="256" name="Google Shape;256;p33"/>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tr-TR" sz="800">
                  <a:solidFill>
                    <a:srgbClr val="A72A1E"/>
                  </a:solidFill>
                  <a:latin typeface="Roboto"/>
                  <a:ea typeface="Roboto"/>
                  <a:cs typeface="Roboto"/>
                  <a:sym typeface="Roboto"/>
                </a:rPr>
                <a:t>	</a:t>
              </a:r>
              <a:r>
                <a:rPr lang="tr-TR" sz="2300">
                  <a:solidFill>
                    <a:srgbClr val="A72A1E"/>
                  </a:solidFill>
                </a:rPr>
                <a:t>Planlama</a:t>
              </a:r>
              <a:endParaRPr sz="2300">
                <a:solidFill>
                  <a:srgbClr val="A72A1E"/>
                </a:solidFill>
              </a:endParaRPr>
            </a:p>
          </p:txBody>
        </p:sp>
      </p:grpSp>
      <p:grpSp>
        <p:nvGrpSpPr>
          <p:cNvPr id="257" name="Google Shape;257;p33"/>
          <p:cNvGrpSpPr/>
          <p:nvPr/>
        </p:nvGrpSpPr>
        <p:grpSpPr>
          <a:xfrm>
            <a:off x="882400" y="4028229"/>
            <a:ext cx="5957975" cy="482625"/>
            <a:chOff x="1593000" y="2322568"/>
            <a:chExt cx="5957975" cy="643500"/>
          </a:xfrm>
        </p:grpSpPr>
        <p:sp>
          <p:nvSpPr>
            <p:cNvPr id="258" name="Google Shape;258;p33"/>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3"/>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tr-TR" sz="2300">
                  <a:solidFill>
                    <a:srgbClr val="FFFFFF"/>
                  </a:solidFill>
                </a:rPr>
                <a:t>Maintenance</a:t>
              </a:r>
              <a:endParaRPr sz="2300">
                <a:solidFill>
                  <a:srgbClr val="FFFFFF"/>
                </a:solidFill>
              </a:endParaRPr>
            </a:p>
          </p:txBody>
        </p:sp>
        <p:sp>
          <p:nvSpPr>
            <p:cNvPr id="262" name="Google Shape;262;p33"/>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3"/>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2600">
                  <a:solidFill>
                    <a:srgbClr val="FFFFFF"/>
                  </a:solidFill>
                  <a:latin typeface="Roboto Thin"/>
                  <a:ea typeface="Roboto Thin"/>
                  <a:cs typeface="Roboto Thin"/>
                  <a:sym typeface="Roboto Thin"/>
                </a:rPr>
                <a:t>6</a:t>
              </a:r>
              <a:endParaRPr sz="2600">
                <a:solidFill>
                  <a:srgbClr val="FFFFFF"/>
                </a:solidFill>
                <a:latin typeface="Roboto Thin"/>
                <a:ea typeface="Roboto Thin"/>
                <a:cs typeface="Roboto Thin"/>
                <a:sym typeface="Roboto Thin"/>
              </a:endParaRPr>
            </a:p>
          </p:txBody>
        </p:sp>
        <p:sp>
          <p:nvSpPr>
            <p:cNvPr id="264" name="Google Shape;264;p33"/>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0" lvl="0" indent="457200" algn="l" rtl="0">
                <a:lnSpc>
                  <a:spcPct val="115000"/>
                </a:lnSpc>
                <a:spcBef>
                  <a:spcPts val="0"/>
                </a:spcBef>
                <a:spcAft>
                  <a:spcPts val="0"/>
                </a:spcAft>
                <a:buClr>
                  <a:schemeClr val="dk1"/>
                </a:buClr>
                <a:buSzPts val="1100"/>
                <a:buFont typeface="Arial"/>
                <a:buNone/>
              </a:pPr>
              <a:r>
                <a:rPr lang="tr-TR" sz="2300">
                  <a:solidFill>
                    <a:srgbClr val="990000"/>
                  </a:solidFill>
                </a:rPr>
                <a:t>Teslim ve Bakım </a:t>
              </a:r>
              <a:endParaRPr sz="2300">
                <a:solidFill>
                  <a:srgbClr val="990000"/>
                </a:solidFill>
                <a:latin typeface="Roboto"/>
                <a:ea typeface="Roboto"/>
                <a:cs typeface="Roboto"/>
                <a:sym typeface="Roboto"/>
              </a:endParaRPr>
            </a:p>
          </p:txBody>
        </p:sp>
      </p:grpSp>
      <p:sp>
        <p:nvSpPr>
          <p:cNvPr id="265" name="Google Shape;265;p33"/>
          <p:cNvSpPr txBox="1">
            <a:spLocks noGrp="1"/>
          </p:cNvSpPr>
          <p:nvPr>
            <p:ph type="title"/>
          </p:nvPr>
        </p:nvSpPr>
        <p:spPr>
          <a:xfrm>
            <a:off x="457200" y="392100"/>
            <a:ext cx="8229600" cy="858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tr-TR" b="1">
                <a:solidFill>
                  <a:srgbClr val="7030A0"/>
                </a:solidFill>
              </a:rPr>
              <a:t>SOFTWARE DEVELOPMENT PHASES</a:t>
            </a:r>
            <a:endParaRPr b="1">
              <a:solidFill>
                <a:srgbClr val="7030A0"/>
              </a:solidFill>
            </a:endParaRPr>
          </a:p>
          <a:p>
            <a:pPr marL="0" lvl="0" indent="0" algn="ctr" rtl="0">
              <a:spcBef>
                <a:spcPts val="0"/>
              </a:spcBef>
              <a:spcAft>
                <a:spcPts val="0"/>
              </a:spcAft>
              <a:buClr>
                <a:schemeClr val="dk1"/>
              </a:buClr>
              <a:buSzPct val="36666"/>
              <a:buFont typeface="Arial"/>
              <a:buNone/>
            </a:pPr>
            <a:r>
              <a:rPr lang="tr-TR" sz="3000">
                <a:solidFill>
                  <a:schemeClr val="accent6"/>
                </a:solidFill>
                <a:latin typeface="Arial"/>
                <a:ea typeface="Arial"/>
                <a:cs typeface="Arial"/>
                <a:sym typeface="Arial"/>
              </a:rPr>
              <a:t>(yazılım geliştirme aşamaları)</a:t>
            </a:r>
            <a:endParaRPr sz="3000" b="1">
              <a:solidFill>
                <a:srgbClr val="7030A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9"/>
        <p:cNvGrpSpPr/>
        <p:nvPr/>
      </p:nvGrpSpPr>
      <p:grpSpPr>
        <a:xfrm>
          <a:off x="0" y="0"/>
          <a:ext cx="0" cy="0"/>
          <a:chOff x="0" y="0"/>
          <a:chExt cx="0" cy="0"/>
        </a:xfrm>
      </p:grpSpPr>
      <p:sp>
        <p:nvSpPr>
          <p:cNvPr id="270" name="Google Shape;270;p34"/>
          <p:cNvSpPr txBox="1"/>
          <p:nvPr/>
        </p:nvSpPr>
        <p:spPr>
          <a:xfrm>
            <a:off x="330500" y="1255950"/>
            <a:ext cx="8757000" cy="3601800"/>
          </a:xfrm>
          <a:prstGeom prst="rect">
            <a:avLst/>
          </a:prstGeom>
          <a:noFill/>
          <a:ln>
            <a:noFill/>
          </a:ln>
        </p:spPr>
        <p:txBody>
          <a:bodyPr spcFirstLastPara="1" wrap="square" lIns="91425" tIns="91425" rIns="91425" bIns="91425" anchor="t" anchorCtr="0">
            <a:spAutoFit/>
          </a:bodyPr>
          <a:lstStyle/>
          <a:p>
            <a:pPr marL="3600000" marR="288655" lvl="0" indent="0" algn="just" rtl="0">
              <a:spcBef>
                <a:spcPts val="0"/>
              </a:spcBef>
              <a:spcAft>
                <a:spcPts val="0"/>
              </a:spcAft>
              <a:buNone/>
            </a:pPr>
            <a:r>
              <a:rPr lang="tr-TR" sz="3000" b="1">
                <a:solidFill>
                  <a:srgbClr val="7030A0"/>
                </a:solidFill>
              </a:rPr>
              <a:t>Planlama </a:t>
            </a:r>
            <a:r>
              <a:rPr lang="tr-TR" sz="2300" b="1">
                <a:solidFill>
                  <a:srgbClr val="7030A0"/>
                </a:solidFill>
              </a:rPr>
              <a:t>(Planning)</a:t>
            </a:r>
            <a:endParaRPr sz="2300" b="1">
              <a:solidFill>
                <a:srgbClr val="7030A0"/>
              </a:solidFill>
            </a:endParaRPr>
          </a:p>
          <a:p>
            <a:pPr marL="3600000" marR="288655" lvl="0" indent="0" algn="just" rtl="0">
              <a:spcBef>
                <a:spcPts val="0"/>
              </a:spcBef>
              <a:spcAft>
                <a:spcPts val="0"/>
              </a:spcAft>
              <a:buClr>
                <a:schemeClr val="dk1"/>
              </a:buClr>
              <a:buSzPts val="1100"/>
              <a:buFont typeface="Arial"/>
              <a:buNone/>
            </a:pPr>
            <a:r>
              <a:rPr lang="tr-TR" sz="2100">
                <a:solidFill>
                  <a:srgbClr val="4151CE"/>
                </a:solidFill>
              </a:rPr>
              <a:t> “Ne istiyoruz?” SDLC’ nin bu aşamasında ekip, analiz edilen gereksinimlerin uygulanması için gereken maliyeti ve kaynakları belirler. Ayrıca ilgili riskleri detaylandırır ve bu riskleri azaltmak için alt planlar sunar.</a:t>
            </a:r>
            <a:endParaRPr sz="2100">
              <a:solidFill>
                <a:srgbClr val="4151CE"/>
              </a:solidFill>
            </a:endParaRPr>
          </a:p>
          <a:p>
            <a:pPr marL="269999" marR="288655" lvl="0" indent="0" algn="just" rtl="0">
              <a:spcBef>
                <a:spcPts val="0"/>
              </a:spcBef>
              <a:spcAft>
                <a:spcPts val="0"/>
              </a:spcAft>
              <a:buClr>
                <a:schemeClr val="dk1"/>
              </a:buClr>
              <a:buSzPts val="1100"/>
              <a:buFont typeface="Arial"/>
              <a:buNone/>
            </a:pPr>
            <a:r>
              <a:rPr lang="tr-TR" sz="2100">
                <a:solidFill>
                  <a:srgbClr val="4151CE"/>
                </a:solidFill>
              </a:rPr>
              <a:t>Başka bir deyişle, ekip projenin </a:t>
            </a:r>
            <a:r>
              <a:rPr lang="tr-TR" sz="2200">
                <a:solidFill>
                  <a:srgbClr val="4151CE"/>
                </a:solidFill>
              </a:rPr>
              <a:t>fizibilitesini ve projeyi en düşük riski göz önünde bulundurarak nasıl başarılı bir şekilde uygulayabileceklerini belirlemelidir.</a:t>
            </a:r>
            <a:endParaRPr sz="1200">
              <a:latin typeface="Calibri"/>
              <a:ea typeface="Calibri"/>
              <a:cs typeface="Calibri"/>
              <a:sym typeface="Calibri"/>
            </a:endParaRPr>
          </a:p>
        </p:txBody>
      </p:sp>
      <p:pic>
        <p:nvPicPr>
          <p:cNvPr id="271" name="Google Shape;271;p34"/>
          <p:cNvPicPr preferRelativeResize="0"/>
          <p:nvPr/>
        </p:nvPicPr>
        <p:blipFill>
          <a:blip r:embed="rId4">
            <a:alphaModFix/>
          </a:blip>
          <a:stretch>
            <a:fillRect/>
          </a:stretch>
        </p:blipFill>
        <p:spPr>
          <a:xfrm>
            <a:off x="756150" y="1122227"/>
            <a:ext cx="2851050" cy="2851050"/>
          </a:xfrm>
          <a:prstGeom prst="rect">
            <a:avLst/>
          </a:prstGeom>
          <a:noFill/>
          <a:ln>
            <a:noFill/>
          </a:ln>
        </p:spPr>
      </p:pic>
      <p:sp>
        <p:nvSpPr>
          <p:cNvPr id="272" name="Google Shape;272;p34"/>
          <p:cNvSpPr txBox="1">
            <a:spLocks noGrp="1"/>
          </p:cNvSpPr>
          <p:nvPr>
            <p:ph type="title"/>
          </p:nvPr>
        </p:nvSpPr>
        <p:spPr>
          <a:xfrm>
            <a:off x="457200" y="392100"/>
            <a:ext cx="8229600" cy="858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tr-TR" b="1">
                <a:solidFill>
                  <a:srgbClr val="7030A0"/>
                </a:solidFill>
              </a:rPr>
              <a:t>SOFTWARE DEVELOPMENT PHASES</a:t>
            </a:r>
            <a:endParaRPr b="1">
              <a:solidFill>
                <a:srgbClr val="7030A0"/>
              </a:solidFill>
            </a:endParaRPr>
          </a:p>
          <a:p>
            <a:pPr marL="0" lvl="0" indent="0" algn="ctr" rtl="0">
              <a:spcBef>
                <a:spcPts val="0"/>
              </a:spcBef>
              <a:spcAft>
                <a:spcPts val="0"/>
              </a:spcAft>
              <a:buClr>
                <a:schemeClr val="dk1"/>
              </a:buClr>
              <a:buSzPct val="36666"/>
              <a:buFont typeface="Arial"/>
              <a:buNone/>
            </a:pPr>
            <a:r>
              <a:rPr lang="tr-TR" sz="3000">
                <a:solidFill>
                  <a:schemeClr val="accent6"/>
                </a:solidFill>
                <a:latin typeface="Arial"/>
                <a:ea typeface="Arial"/>
                <a:cs typeface="Arial"/>
                <a:sym typeface="Arial"/>
              </a:rPr>
              <a:t>(yazılım geliştirme aşamaları)</a:t>
            </a:r>
            <a:endParaRPr sz="3000" b="1">
              <a:solidFill>
                <a:srgbClr val="7030A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6"/>
        <p:cNvGrpSpPr/>
        <p:nvPr/>
      </p:nvGrpSpPr>
      <p:grpSpPr>
        <a:xfrm>
          <a:off x="0" y="0"/>
          <a:ext cx="0" cy="0"/>
          <a:chOff x="0" y="0"/>
          <a:chExt cx="0" cy="0"/>
        </a:xfrm>
      </p:grpSpPr>
      <p:sp>
        <p:nvSpPr>
          <p:cNvPr id="277" name="Google Shape;277;p35"/>
          <p:cNvSpPr txBox="1">
            <a:spLocks noGrp="1"/>
          </p:cNvSpPr>
          <p:nvPr>
            <p:ph type="body" idx="1"/>
          </p:nvPr>
        </p:nvSpPr>
        <p:spPr>
          <a:xfrm>
            <a:off x="181775" y="1349300"/>
            <a:ext cx="8742000" cy="3245700"/>
          </a:xfrm>
          <a:prstGeom prst="rect">
            <a:avLst/>
          </a:prstGeom>
          <a:noFill/>
          <a:ln>
            <a:noFill/>
          </a:ln>
        </p:spPr>
        <p:txBody>
          <a:bodyPr spcFirstLastPara="1" wrap="square" lIns="91425" tIns="45700" rIns="91425" bIns="45700" anchor="t" anchorCtr="0">
            <a:normAutofit fontScale="92500" lnSpcReduction="20000"/>
          </a:bodyPr>
          <a:lstStyle/>
          <a:p>
            <a:pPr marL="360000" marR="277122" lvl="0" indent="0" algn="ctr" rtl="0">
              <a:spcBef>
                <a:spcPts val="0"/>
              </a:spcBef>
              <a:spcAft>
                <a:spcPts val="0"/>
              </a:spcAft>
              <a:buClr>
                <a:schemeClr val="dk1"/>
              </a:buClr>
              <a:buSzPct val="97448"/>
              <a:buNone/>
            </a:pPr>
            <a:r>
              <a:rPr lang="tr-TR" sz="3283" b="1">
                <a:solidFill>
                  <a:srgbClr val="7030A0"/>
                </a:solidFill>
                <a:latin typeface="Arial"/>
                <a:ea typeface="Arial"/>
                <a:cs typeface="Arial"/>
                <a:sym typeface="Arial"/>
              </a:rPr>
              <a:t>Analiz </a:t>
            </a:r>
            <a:r>
              <a:rPr lang="tr-TR" sz="2591" b="1">
                <a:solidFill>
                  <a:srgbClr val="7030A0"/>
                </a:solidFill>
                <a:latin typeface="Arial"/>
                <a:ea typeface="Arial"/>
                <a:cs typeface="Arial"/>
                <a:sym typeface="Arial"/>
              </a:rPr>
              <a:t>(Analysis)</a:t>
            </a:r>
            <a:endParaRPr sz="2591" b="1">
              <a:solidFill>
                <a:srgbClr val="7030A0"/>
              </a:solidFill>
              <a:latin typeface="Arial"/>
              <a:ea typeface="Arial"/>
              <a:cs typeface="Arial"/>
              <a:sym typeface="Arial"/>
            </a:endParaRPr>
          </a:p>
          <a:p>
            <a:pPr marL="360000" marR="277122" lvl="0" indent="0" algn="ctr" rtl="0">
              <a:spcBef>
                <a:spcPts val="0"/>
              </a:spcBef>
              <a:spcAft>
                <a:spcPts val="0"/>
              </a:spcAft>
              <a:buClr>
                <a:schemeClr val="dk1"/>
              </a:buClr>
              <a:buSzPct val="369796"/>
              <a:buNone/>
            </a:pPr>
            <a:endParaRPr sz="865" b="1">
              <a:solidFill>
                <a:srgbClr val="7030A0"/>
              </a:solidFill>
              <a:latin typeface="Arial"/>
              <a:ea typeface="Arial"/>
              <a:cs typeface="Arial"/>
              <a:sym typeface="Arial"/>
            </a:endParaRPr>
          </a:p>
          <a:p>
            <a:pPr marL="360000" marR="277122" lvl="0" indent="0" algn="l" rtl="0">
              <a:lnSpc>
                <a:spcPct val="100000"/>
              </a:lnSpc>
              <a:spcBef>
                <a:spcPts val="0"/>
              </a:spcBef>
              <a:spcAft>
                <a:spcPts val="0"/>
              </a:spcAft>
              <a:buClr>
                <a:schemeClr val="dk1"/>
              </a:buClr>
              <a:buSzPct val="139130"/>
              <a:buNone/>
            </a:pPr>
            <a:r>
              <a:rPr lang="tr-TR" sz="2300">
                <a:solidFill>
                  <a:srgbClr val="4151CE"/>
                </a:solidFill>
                <a:latin typeface="Arial"/>
                <a:ea typeface="Arial"/>
                <a:cs typeface="Arial"/>
                <a:sym typeface="Arial"/>
              </a:rPr>
              <a:t>    Buradaki temel amaç yazılım mühendisi açısından mevcut plandaki çözümün incelenip müşteri taleplerinin doğru bir şekilde anlaşılıp anlaşılmadığının ortaya çıkarılmasıdır. Bu aşamada gereksinimler detaylı bir şekilde incelenir ve projede nelerin</a:t>
            </a:r>
            <a:endParaRPr sz="2300">
              <a:solidFill>
                <a:srgbClr val="4151CE"/>
              </a:solidFill>
              <a:latin typeface="Arial"/>
              <a:ea typeface="Arial"/>
              <a:cs typeface="Arial"/>
              <a:sym typeface="Arial"/>
            </a:endParaRPr>
          </a:p>
          <a:p>
            <a:pPr marL="360000" marR="277122" lvl="0" indent="0" algn="l" rtl="0">
              <a:lnSpc>
                <a:spcPct val="100000"/>
              </a:lnSpc>
              <a:spcBef>
                <a:spcPts val="0"/>
              </a:spcBef>
              <a:spcAft>
                <a:spcPts val="0"/>
              </a:spcAft>
              <a:buClr>
                <a:schemeClr val="dk1"/>
              </a:buClr>
              <a:buSzPct val="139130"/>
              <a:buNone/>
            </a:pPr>
            <a:r>
              <a:rPr lang="tr-TR" sz="2300">
                <a:solidFill>
                  <a:srgbClr val="4151CE"/>
                </a:solidFill>
                <a:latin typeface="Arial"/>
                <a:ea typeface="Arial"/>
                <a:cs typeface="Arial"/>
                <a:sym typeface="Arial"/>
              </a:rPr>
              <a:t>istenildiği ile ilgili analizçalışmaları yapılır.</a:t>
            </a:r>
            <a:endParaRPr sz="2300">
              <a:solidFill>
                <a:srgbClr val="4151CE"/>
              </a:solidFill>
              <a:latin typeface="Arial"/>
              <a:ea typeface="Arial"/>
              <a:cs typeface="Arial"/>
              <a:sym typeface="Arial"/>
            </a:endParaRPr>
          </a:p>
          <a:p>
            <a:pPr marL="360000" marR="277122" lvl="0" indent="0" algn="l" rtl="0">
              <a:lnSpc>
                <a:spcPct val="100000"/>
              </a:lnSpc>
              <a:spcBef>
                <a:spcPts val="0"/>
              </a:spcBef>
              <a:spcAft>
                <a:spcPts val="0"/>
              </a:spcAft>
              <a:buClr>
                <a:schemeClr val="dk1"/>
              </a:buClr>
              <a:buSzPct val="139130"/>
              <a:buNone/>
            </a:pPr>
            <a:r>
              <a:rPr lang="tr-TR" sz="2300">
                <a:solidFill>
                  <a:srgbClr val="4151CE"/>
                </a:solidFill>
                <a:latin typeface="Arial"/>
                <a:ea typeface="Arial"/>
                <a:cs typeface="Arial"/>
                <a:sym typeface="Arial"/>
              </a:rPr>
              <a:t>Daha ayrıntılı bir şekilde yapılan problem</a:t>
            </a:r>
            <a:endParaRPr sz="2300">
              <a:solidFill>
                <a:srgbClr val="4151CE"/>
              </a:solidFill>
              <a:latin typeface="Arial"/>
              <a:ea typeface="Arial"/>
              <a:cs typeface="Arial"/>
              <a:sym typeface="Arial"/>
            </a:endParaRPr>
          </a:p>
          <a:p>
            <a:pPr marL="360000" marR="277122" lvl="0" indent="0" algn="l" rtl="0">
              <a:lnSpc>
                <a:spcPct val="100000"/>
              </a:lnSpc>
              <a:spcBef>
                <a:spcPts val="0"/>
              </a:spcBef>
              <a:spcAft>
                <a:spcPts val="0"/>
              </a:spcAft>
              <a:buClr>
                <a:schemeClr val="dk1"/>
              </a:buClr>
              <a:buSzPct val="139130"/>
              <a:buNone/>
            </a:pPr>
            <a:r>
              <a:rPr lang="tr-TR" sz="2300">
                <a:solidFill>
                  <a:srgbClr val="4151CE"/>
                </a:solidFill>
                <a:latin typeface="Arial"/>
                <a:ea typeface="Arial"/>
                <a:cs typeface="Arial"/>
                <a:sym typeface="Arial"/>
              </a:rPr>
              <a:t>tanımlama aşamasıdır da diyebiliriz. </a:t>
            </a:r>
            <a:endParaRPr sz="2300">
              <a:solidFill>
                <a:srgbClr val="4151CE"/>
              </a:solidFill>
              <a:latin typeface="Arial"/>
              <a:ea typeface="Arial"/>
              <a:cs typeface="Arial"/>
              <a:sym typeface="Arial"/>
            </a:endParaRPr>
          </a:p>
          <a:p>
            <a:pPr marL="360000" marR="277122" lvl="0" indent="0" algn="l" rtl="0">
              <a:lnSpc>
                <a:spcPct val="100000"/>
              </a:lnSpc>
              <a:spcBef>
                <a:spcPts val="0"/>
              </a:spcBef>
              <a:spcAft>
                <a:spcPts val="0"/>
              </a:spcAft>
              <a:buClr>
                <a:schemeClr val="dk1"/>
              </a:buClr>
              <a:buSzPct val="139130"/>
              <a:buNone/>
            </a:pPr>
            <a:r>
              <a:rPr lang="tr-TR" sz="2300">
                <a:solidFill>
                  <a:srgbClr val="4151CE"/>
                </a:solidFill>
                <a:latin typeface="Arial"/>
                <a:ea typeface="Arial"/>
                <a:cs typeface="Arial"/>
                <a:sym typeface="Arial"/>
              </a:rPr>
              <a:t>     Her şey iki tarafça açıkça anlaşılıp</a:t>
            </a:r>
            <a:endParaRPr sz="2300">
              <a:solidFill>
                <a:srgbClr val="4151CE"/>
              </a:solidFill>
              <a:latin typeface="Arial"/>
              <a:ea typeface="Arial"/>
              <a:cs typeface="Arial"/>
              <a:sym typeface="Arial"/>
            </a:endParaRPr>
          </a:p>
          <a:p>
            <a:pPr marL="360000" marR="277122" lvl="0" indent="0" algn="l" rtl="0">
              <a:lnSpc>
                <a:spcPct val="100000"/>
              </a:lnSpc>
              <a:spcBef>
                <a:spcPts val="0"/>
              </a:spcBef>
              <a:spcAft>
                <a:spcPts val="0"/>
              </a:spcAft>
              <a:buClr>
                <a:schemeClr val="dk1"/>
              </a:buClr>
              <a:buSzPct val="139130"/>
              <a:buNone/>
            </a:pPr>
            <a:r>
              <a:rPr lang="tr-TR" sz="2300">
                <a:solidFill>
                  <a:srgbClr val="4151CE"/>
                </a:solidFill>
                <a:latin typeface="Arial"/>
                <a:ea typeface="Arial"/>
                <a:cs typeface="Arial"/>
                <a:sym typeface="Arial"/>
              </a:rPr>
              <a:t>kesinleştikten sonra dokümantasyon </a:t>
            </a:r>
            <a:endParaRPr sz="2300">
              <a:solidFill>
                <a:srgbClr val="4151CE"/>
              </a:solidFill>
              <a:latin typeface="Arial"/>
              <a:ea typeface="Arial"/>
              <a:cs typeface="Arial"/>
              <a:sym typeface="Arial"/>
            </a:endParaRPr>
          </a:p>
          <a:p>
            <a:pPr marL="360000" marR="277122" lvl="0" indent="0" algn="l" rtl="0">
              <a:lnSpc>
                <a:spcPct val="100000"/>
              </a:lnSpc>
              <a:spcBef>
                <a:spcPts val="0"/>
              </a:spcBef>
              <a:spcAft>
                <a:spcPts val="0"/>
              </a:spcAft>
              <a:buClr>
                <a:schemeClr val="dk1"/>
              </a:buClr>
              <a:buSzPct val="139130"/>
              <a:buNone/>
            </a:pPr>
            <a:r>
              <a:rPr lang="tr-TR" sz="2300">
                <a:solidFill>
                  <a:srgbClr val="4151CE"/>
                </a:solidFill>
                <a:latin typeface="Arial"/>
                <a:ea typeface="Arial"/>
                <a:cs typeface="Arial"/>
                <a:sym typeface="Arial"/>
              </a:rPr>
              <a:t>yapılır.</a:t>
            </a:r>
            <a:endParaRPr sz="2300">
              <a:solidFill>
                <a:srgbClr val="4151CE"/>
              </a:solidFill>
              <a:latin typeface="Arial"/>
              <a:ea typeface="Arial"/>
              <a:cs typeface="Arial"/>
              <a:sym typeface="Arial"/>
            </a:endParaRPr>
          </a:p>
        </p:txBody>
      </p:sp>
      <p:pic>
        <p:nvPicPr>
          <p:cNvPr id="278" name="Google Shape;278;p35"/>
          <p:cNvPicPr preferRelativeResize="0"/>
          <p:nvPr/>
        </p:nvPicPr>
        <p:blipFill>
          <a:blip r:embed="rId4">
            <a:alphaModFix/>
          </a:blip>
          <a:stretch>
            <a:fillRect/>
          </a:stretch>
        </p:blipFill>
        <p:spPr>
          <a:xfrm>
            <a:off x="5490375" y="2836350"/>
            <a:ext cx="3338100" cy="2094562"/>
          </a:xfrm>
          <a:prstGeom prst="rect">
            <a:avLst/>
          </a:prstGeom>
          <a:noFill/>
          <a:ln>
            <a:noFill/>
          </a:ln>
        </p:spPr>
      </p:pic>
      <p:sp>
        <p:nvSpPr>
          <p:cNvPr id="279" name="Google Shape;279;p35"/>
          <p:cNvSpPr txBox="1">
            <a:spLocks noGrp="1"/>
          </p:cNvSpPr>
          <p:nvPr>
            <p:ph type="title"/>
          </p:nvPr>
        </p:nvSpPr>
        <p:spPr>
          <a:xfrm>
            <a:off x="457200" y="392100"/>
            <a:ext cx="8229600" cy="858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tr-TR" b="1">
                <a:solidFill>
                  <a:srgbClr val="7030A0"/>
                </a:solidFill>
              </a:rPr>
              <a:t>SOFTWARE DEVELOPMENT PHASES</a:t>
            </a:r>
            <a:endParaRPr b="1">
              <a:solidFill>
                <a:srgbClr val="7030A0"/>
              </a:solidFill>
            </a:endParaRPr>
          </a:p>
          <a:p>
            <a:pPr marL="0" lvl="0" indent="0" algn="ctr" rtl="0">
              <a:spcBef>
                <a:spcPts val="0"/>
              </a:spcBef>
              <a:spcAft>
                <a:spcPts val="0"/>
              </a:spcAft>
              <a:buClr>
                <a:schemeClr val="dk1"/>
              </a:buClr>
              <a:buSzPct val="36666"/>
              <a:buFont typeface="Arial"/>
              <a:buNone/>
            </a:pPr>
            <a:r>
              <a:rPr lang="tr-TR" sz="3000">
                <a:solidFill>
                  <a:schemeClr val="accent6"/>
                </a:solidFill>
                <a:latin typeface="Arial"/>
                <a:ea typeface="Arial"/>
                <a:cs typeface="Arial"/>
                <a:sym typeface="Arial"/>
              </a:rPr>
              <a:t>(yazılım geliştirme aşamaları)</a:t>
            </a:r>
            <a:endParaRPr sz="3000" b="1">
              <a:solidFill>
                <a:srgbClr val="7030A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3"/>
        <p:cNvGrpSpPr/>
        <p:nvPr/>
      </p:nvGrpSpPr>
      <p:grpSpPr>
        <a:xfrm>
          <a:off x="0" y="0"/>
          <a:ext cx="0" cy="0"/>
          <a:chOff x="0" y="0"/>
          <a:chExt cx="0" cy="0"/>
        </a:xfrm>
      </p:grpSpPr>
      <p:sp>
        <p:nvSpPr>
          <p:cNvPr id="284" name="Google Shape;284;p36"/>
          <p:cNvSpPr txBox="1">
            <a:spLocks noGrp="1"/>
          </p:cNvSpPr>
          <p:nvPr>
            <p:ph type="body" idx="1"/>
          </p:nvPr>
        </p:nvSpPr>
        <p:spPr>
          <a:xfrm>
            <a:off x="0" y="1335900"/>
            <a:ext cx="9144000" cy="3225300"/>
          </a:xfrm>
          <a:prstGeom prst="rect">
            <a:avLst/>
          </a:prstGeom>
          <a:noFill/>
          <a:ln>
            <a:noFill/>
          </a:ln>
        </p:spPr>
        <p:txBody>
          <a:bodyPr spcFirstLastPara="1" wrap="square" lIns="91425" tIns="45700" rIns="91425" bIns="45700" anchor="t" anchorCtr="0">
            <a:normAutofit fontScale="47500" lnSpcReduction="20000"/>
          </a:bodyPr>
          <a:lstStyle/>
          <a:p>
            <a:pPr marL="719999" marR="500761" lvl="0" indent="-142875" algn="ctr" rtl="0">
              <a:spcBef>
                <a:spcPts val="0"/>
              </a:spcBef>
              <a:spcAft>
                <a:spcPts val="0"/>
              </a:spcAft>
              <a:buClr>
                <a:schemeClr val="dk1"/>
              </a:buClr>
              <a:buSzPct val="50393"/>
              <a:buNone/>
            </a:pPr>
            <a:r>
              <a:rPr lang="tr-TR" sz="6350" b="1">
                <a:solidFill>
                  <a:srgbClr val="7030A0"/>
                </a:solidFill>
                <a:latin typeface="Arial"/>
                <a:ea typeface="Arial"/>
                <a:cs typeface="Arial"/>
                <a:sym typeface="Arial"/>
              </a:rPr>
              <a:t>Tasarım</a:t>
            </a:r>
            <a:r>
              <a:rPr lang="tr-TR">
                <a:solidFill>
                  <a:srgbClr val="7030A0"/>
                </a:solidFill>
                <a:latin typeface="Arial"/>
                <a:ea typeface="Arial"/>
                <a:cs typeface="Arial"/>
                <a:sym typeface="Arial"/>
              </a:rPr>
              <a:t> </a:t>
            </a:r>
            <a:r>
              <a:rPr lang="tr-TR" sz="4931" b="1">
                <a:solidFill>
                  <a:srgbClr val="7030A0"/>
                </a:solidFill>
                <a:latin typeface="Arial"/>
                <a:ea typeface="Arial"/>
                <a:cs typeface="Arial"/>
                <a:sym typeface="Arial"/>
              </a:rPr>
              <a:t>(Design)</a:t>
            </a:r>
            <a:endParaRPr sz="4931" b="1">
              <a:solidFill>
                <a:srgbClr val="7030A0"/>
              </a:solidFill>
              <a:latin typeface="Arial"/>
              <a:ea typeface="Arial"/>
              <a:cs typeface="Arial"/>
              <a:sym typeface="Arial"/>
            </a:endParaRPr>
          </a:p>
          <a:p>
            <a:pPr marL="719999" marR="500761" lvl="0" indent="-142875" algn="just" rtl="0">
              <a:spcBef>
                <a:spcPts val="0"/>
              </a:spcBef>
              <a:spcAft>
                <a:spcPts val="0"/>
              </a:spcAft>
              <a:buClr>
                <a:schemeClr val="dk1"/>
              </a:buClr>
              <a:buSzPct val="47826"/>
              <a:buNone/>
            </a:pPr>
            <a:r>
              <a:rPr lang="tr-TR" sz="2300">
                <a:solidFill>
                  <a:srgbClr val="7030A0"/>
                </a:solidFill>
                <a:latin typeface="Arial"/>
                <a:ea typeface="Arial"/>
                <a:cs typeface="Arial"/>
                <a:sym typeface="Arial"/>
              </a:rPr>
              <a:t> </a:t>
            </a:r>
            <a:r>
              <a:rPr lang="tr-TR" sz="4150">
                <a:solidFill>
                  <a:srgbClr val="7030A0"/>
                </a:solidFill>
                <a:latin typeface="Arial"/>
                <a:ea typeface="Arial"/>
                <a:cs typeface="Arial"/>
                <a:sym typeface="Arial"/>
              </a:rPr>
              <a:t> </a:t>
            </a:r>
            <a:r>
              <a:rPr lang="tr-TR" sz="4150">
                <a:solidFill>
                  <a:srgbClr val="4151CE"/>
                </a:solidFill>
                <a:latin typeface="Arial"/>
                <a:ea typeface="Arial"/>
                <a:cs typeface="Arial"/>
                <a:sym typeface="Arial"/>
              </a:rPr>
              <a:t> Bu aşamada gereksinimlerin analiz edilmesiyle yazılım sistemi tasarlanır. Tasarım aşamasında kodlama yapmak söz konusu değildir. Analiz aşamasında problemin ne olduğu belirlenirken tasarım aşamasında problemin nasıl çözüleceği belirlenir. Yazılım ürününün gereksinimleri karşılayan özellikleri,  faydaları ve yetenekleri belirlenir.</a:t>
            </a:r>
            <a:endParaRPr sz="4150">
              <a:solidFill>
                <a:srgbClr val="4151CE"/>
              </a:solidFill>
              <a:latin typeface="Arial"/>
              <a:ea typeface="Arial"/>
              <a:cs typeface="Arial"/>
              <a:sym typeface="Arial"/>
            </a:endParaRPr>
          </a:p>
          <a:p>
            <a:pPr marL="719999" marR="500761" lvl="0" indent="-142875" algn="just" rtl="0">
              <a:spcBef>
                <a:spcPts val="0"/>
              </a:spcBef>
              <a:spcAft>
                <a:spcPts val="0"/>
              </a:spcAft>
              <a:buClr>
                <a:schemeClr val="dk1"/>
              </a:buClr>
              <a:buSzPct val="26506"/>
              <a:buNone/>
            </a:pPr>
            <a:r>
              <a:rPr lang="tr-TR" sz="4150">
                <a:solidFill>
                  <a:srgbClr val="4151CE"/>
                </a:solidFill>
                <a:latin typeface="Arial"/>
                <a:ea typeface="Arial"/>
                <a:cs typeface="Arial"/>
                <a:sym typeface="Arial"/>
              </a:rPr>
              <a:t>    Mimari tasarımda yazılım ürününün genel bir planı yapılır ve modüller belirlenir. Ayrıntılı tasarımda yazılımda kullanılacak algoritmalar, programlama dilleri ,veritabanları ve bunun gibi detaylar</a:t>
            </a:r>
            <a:endParaRPr sz="4150">
              <a:solidFill>
                <a:srgbClr val="4151CE"/>
              </a:solidFill>
              <a:latin typeface="Arial"/>
              <a:ea typeface="Arial"/>
              <a:cs typeface="Arial"/>
              <a:sym typeface="Arial"/>
            </a:endParaRPr>
          </a:p>
          <a:p>
            <a:pPr marL="719999" marR="500761" lvl="0" indent="-142875" algn="just" rtl="0">
              <a:spcBef>
                <a:spcPts val="0"/>
              </a:spcBef>
              <a:spcAft>
                <a:spcPts val="0"/>
              </a:spcAft>
              <a:buClr>
                <a:schemeClr val="dk1"/>
              </a:buClr>
              <a:buSzPct val="26506"/>
              <a:buNone/>
            </a:pPr>
            <a:r>
              <a:rPr lang="tr-TR" sz="4150">
                <a:solidFill>
                  <a:srgbClr val="4151CE"/>
                </a:solidFill>
                <a:latin typeface="Arial"/>
                <a:ea typeface="Arial"/>
                <a:cs typeface="Arial"/>
                <a:sym typeface="Arial"/>
              </a:rPr>
              <a:t>  belirlenir.</a:t>
            </a:r>
            <a:endParaRPr sz="4150">
              <a:solidFill>
                <a:srgbClr val="4151CE"/>
              </a:solidFill>
              <a:latin typeface="Arial"/>
              <a:ea typeface="Arial"/>
              <a:cs typeface="Arial"/>
              <a:sym typeface="Arial"/>
            </a:endParaRPr>
          </a:p>
          <a:p>
            <a:pPr marL="719999" marR="500761" lvl="0" indent="-142875" algn="just" rtl="0">
              <a:spcBef>
                <a:spcPts val="0"/>
              </a:spcBef>
              <a:spcAft>
                <a:spcPts val="0"/>
              </a:spcAft>
              <a:buClr>
                <a:schemeClr val="dk1"/>
              </a:buClr>
              <a:buSzPct val="26506"/>
              <a:buFont typeface="Arial"/>
              <a:buNone/>
            </a:pPr>
            <a:endParaRPr sz="4150">
              <a:solidFill>
                <a:srgbClr val="0000FF"/>
              </a:solidFill>
              <a:latin typeface="Arial"/>
              <a:ea typeface="Arial"/>
              <a:cs typeface="Arial"/>
              <a:sym typeface="Arial"/>
            </a:endParaRPr>
          </a:p>
          <a:p>
            <a:pPr marL="719999" marR="500761" lvl="0" indent="-142875" algn="l" rtl="0">
              <a:spcBef>
                <a:spcPts val="0"/>
              </a:spcBef>
              <a:spcAft>
                <a:spcPts val="0"/>
              </a:spcAft>
              <a:buClr>
                <a:schemeClr val="dk1"/>
              </a:buClr>
              <a:buSzPct val="139130"/>
              <a:buNone/>
            </a:pPr>
            <a:endParaRPr sz="2300">
              <a:solidFill>
                <a:srgbClr val="7030A0"/>
              </a:solidFill>
              <a:latin typeface="Arial"/>
              <a:ea typeface="Arial"/>
              <a:cs typeface="Arial"/>
              <a:sym typeface="Arial"/>
            </a:endParaRPr>
          </a:p>
        </p:txBody>
      </p:sp>
      <p:pic>
        <p:nvPicPr>
          <p:cNvPr id="285" name="Google Shape;285;p36"/>
          <p:cNvPicPr preferRelativeResize="0"/>
          <p:nvPr/>
        </p:nvPicPr>
        <p:blipFill>
          <a:blip r:embed="rId4">
            <a:alphaModFix/>
          </a:blip>
          <a:stretch>
            <a:fillRect/>
          </a:stretch>
        </p:blipFill>
        <p:spPr>
          <a:xfrm>
            <a:off x="457200" y="3782675"/>
            <a:ext cx="8076851" cy="1049450"/>
          </a:xfrm>
          <a:prstGeom prst="rect">
            <a:avLst/>
          </a:prstGeom>
          <a:noFill/>
          <a:ln>
            <a:noFill/>
          </a:ln>
        </p:spPr>
      </p:pic>
      <p:sp>
        <p:nvSpPr>
          <p:cNvPr id="286" name="Google Shape;286;p36"/>
          <p:cNvSpPr txBox="1">
            <a:spLocks noGrp="1"/>
          </p:cNvSpPr>
          <p:nvPr>
            <p:ph type="title"/>
          </p:nvPr>
        </p:nvSpPr>
        <p:spPr>
          <a:xfrm>
            <a:off x="457200" y="392100"/>
            <a:ext cx="8229600" cy="858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tr-TR" b="1">
                <a:solidFill>
                  <a:srgbClr val="7030A0"/>
                </a:solidFill>
              </a:rPr>
              <a:t>SOFTWARE DEVELOPMENT PHASES</a:t>
            </a:r>
            <a:endParaRPr b="1">
              <a:solidFill>
                <a:srgbClr val="7030A0"/>
              </a:solidFill>
            </a:endParaRPr>
          </a:p>
          <a:p>
            <a:pPr marL="0" lvl="0" indent="0" algn="ctr" rtl="0">
              <a:spcBef>
                <a:spcPts val="0"/>
              </a:spcBef>
              <a:spcAft>
                <a:spcPts val="0"/>
              </a:spcAft>
              <a:buClr>
                <a:schemeClr val="dk1"/>
              </a:buClr>
              <a:buSzPct val="36666"/>
              <a:buFont typeface="Arial"/>
              <a:buNone/>
            </a:pPr>
            <a:r>
              <a:rPr lang="tr-TR" sz="3000">
                <a:solidFill>
                  <a:schemeClr val="accent6"/>
                </a:solidFill>
                <a:latin typeface="Arial"/>
                <a:ea typeface="Arial"/>
                <a:cs typeface="Arial"/>
                <a:sym typeface="Arial"/>
              </a:rPr>
              <a:t>(yazılım geliştirme aşamaları)</a:t>
            </a:r>
            <a:endParaRPr sz="3000" b="1">
              <a:solidFill>
                <a:srgbClr val="7030A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0"/>
        <p:cNvGrpSpPr/>
        <p:nvPr/>
      </p:nvGrpSpPr>
      <p:grpSpPr>
        <a:xfrm>
          <a:off x="0" y="0"/>
          <a:ext cx="0" cy="0"/>
          <a:chOff x="0" y="0"/>
          <a:chExt cx="0" cy="0"/>
        </a:xfrm>
      </p:grpSpPr>
      <p:sp>
        <p:nvSpPr>
          <p:cNvPr id="291" name="Google Shape;291;p37"/>
          <p:cNvSpPr txBox="1">
            <a:spLocks noGrp="1"/>
          </p:cNvSpPr>
          <p:nvPr>
            <p:ph type="body" idx="1"/>
          </p:nvPr>
        </p:nvSpPr>
        <p:spPr>
          <a:xfrm>
            <a:off x="198300" y="1418500"/>
            <a:ext cx="8742000" cy="3625800"/>
          </a:xfrm>
          <a:prstGeom prst="rect">
            <a:avLst/>
          </a:prstGeom>
          <a:noFill/>
          <a:ln>
            <a:noFill/>
          </a:ln>
        </p:spPr>
        <p:txBody>
          <a:bodyPr spcFirstLastPara="1" wrap="square" lIns="91425" tIns="45700" rIns="91425" bIns="45700" anchor="t" anchorCtr="0">
            <a:normAutofit fontScale="77500" lnSpcReduction="20000"/>
          </a:bodyPr>
          <a:lstStyle/>
          <a:p>
            <a:pPr marL="342900" lvl="0" indent="-139700" algn="ctr" rtl="0">
              <a:spcBef>
                <a:spcPts val="0"/>
              </a:spcBef>
              <a:spcAft>
                <a:spcPts val="0"/>
              </a:spcAft>
              <a:buClr>
                <a:schemeClr val="dk1"/>
              </a:buClr>
              <a:buSzPct val="82323"/>
              <a:buNone/>
            </a:pPr>
            <a:r>
              <a:rPr lang="tr-TR" sz="3887" b="1">
                <a:solidFill>
                  <a:srgbClr val="7030A0"/>
                </a:solidFill>
                <a:latin typeface="Arial"/>
                <a:ea typeface="Arial"/>
                <a:cs typeface="Arial"/>
                <a:sym typeface="Arial"/>
              </a:rPr>
              <a:t>Kodlama</a:t>
            </a:r>
            <a:r>
              <a:rPr lang="tr-TR" sz="2300">
                <a:solidFill>
                  <a:srgbClr val="7030A0"/>
                </a:solidFill>
                <a:latin typeface="Arial"/>
                <a:ea typeface="Arial"/>
                <a:cs typeface="Arial"/>
                <a:sym typeface="Arial"/>
              </a:rPr>
              <a:t> </a:t>
            </a:r>
            <a:r>
              <a:rPr lang="tr-TR" sz="2950" b="1">
                <a:solidFill>
                  <a:srgbClr val="7030A0"/>
                </a:solidFill>
                <a:latin typeface="Arial"/>
                <a:ea typeface="Arial"/>
                <a:cs typeface="Arial"/>
                <a:sym typeface="Arial"/>
              </a:rPr>
              <a:t>(Implementation)</a:t>
            </a:r>
            <a:endParaRPr sz="2950" b="1">
              <a:solidFill>
                <a:srgbClr val="7030A0"/>
              </a:solidFill>
              <a:latin typeface="Arial"/>
              <a:ea typeface="Arial"/>
              <a:cs typeface="Arial"/>
              <a:sym typeface="Arial"/>
            </a:endParaRPr>
          </a:p>
          <a:p>
            <a:pPr marL="342900" lvl="0" indent="-139700" algn="ctr" rtl="0">
              <a:spcBef>
                <a:spcPts val="0"/>
              </a:spcBef>
              <a:spcAft>
                <a:spcPts val="0"/>
              </a:spcAft>
              <a:buClr>
                <a:schemeClr val="dk1"/>
              </a:buClr>
              <a:buSzPct val="139130"/>
              <a:buNone/>
            </a:pPr>
            <a:endParaRPr sz="2300">
              <a:solidFill>
                <a:srgbClr val="7030A0"/>
              </a:solidFill>
              <a:latin typeface="Arial"/>
              <a:ea typeface="Arial"/>
              <a:cs typeface="Arial"/>
              <a:sym typeface="Arial"/>
            </a:endParaRPr>
          </a:p>
          <a:p>
            <a:pPr marL="342900" lvl="0" indent="-139700" algn="ctr" rtl="0">
              <a:spcBef>
                <a:spcPts val="0"/>
              </a:spcBef>
              <a:spcAft>
                <a:spcPts val="0"/>
              </a:spcAft>
              <a:buClr>
                <a:schemeClr val="dk1"/>
              </a:buClr>
              <a:buSzPct val="139130"/>
              <a:buNone/>
            </a:pPr>
            <a:endParaRPr sz="2300">
              <a:solidFill>
                <a:srgbClr val="7030A0"/>
              </a:solidFill>
              <a:latin typeface="Arial"/>
              <a:ea typeface="Arial"/>
              <a:cs typeface="Arial"/>
              <a:sym typeface="Arial"/>
            </a:endParaRPr>
          </a:p>
          <a:p>
            <a:pPr marL="342900" lvl="0" indent="-139700" algn="ctr" rtl="0">
              <a:spcBef>
                <a:spcPts val="0"/>
              </a:spcBef>
              <a:spcAft>
                <a:spcPts val="0"/>
              </a:spcAft>
              <a:buClr>
                <a:schemeClr val="dk1"/>
              </a:buClr>
              <a:buSzPct val="139130"/>
              <a:buNone/>
            </a:pPr>
            <a:endParaRPr sz="2300">
              <a:solidFill>
                <a:srgbClr val="7030A0"/>
              </a:solidFill>
              <a:latin typeface="Arial"/>
              <a:ea typeface="Arial"/>
              <a:cs typeface="Arial"/>
              <a:sym typeface="Arial"/>
            </a:endParaRPr>
          </a:p>
          <a:p>
            <a:pPr marL="342900" lvl="0" indent="-139700" algn="ctr" rtl="0">
              <a:spcBef>
                <a:spcPts val="0"/>
              </a:spcBef>
              <a:spcAft>
                <a:spcPts val="0"/>
              </a:spcAft>
              <a:buClr>
                <a:schemeClr val="dk1"/>
              </a:buClr>
              <a:buSzPct val="139130"/>
              <a:buNone/>
            </a:pPr>
            <a:endParaRPr sz="2300">
              <a:solidFill>
                <a:srgbClr val="7030A0"/>
              </a:solidFill>
              <a:latin typeface="Arial"/>
              <a:ea typeface="Arial"/>
              <a:cs typeface="Arial"/>
              <a:sym typeface="Arial"/>
            </a:endParaRPr>
          </a:p>
          <a:p>
            <a:pPr marL="342900" lvl="0" indent="-139700" algn="ctr" rtl="0">
              <a:spcBef>
                <a:spcPts val="0"/>
              </a:spcBef>
              <a:spcAft>
                <a:spcPts val="0"/>
              </a:spcAft>
              <a:buClr>
                <a:schemeClr val="dk1"/>
              </a:buClr>
              <a:buSzPct val="139130"/>
              <a:buNone/>
            </a:pPr>
            <a:endParaRPr sz="2300">
              <a:solidFill>
                <a:srgbClr val="7030A0"/>
              </a:solidFill>
              <a:latin typeface="Arial"/>
              <a:ea typeface="Arial"/>
              <a:cs typeface="Arial"/>
              <a:sym typeface="Arial"/>
            </a:endParaRPr>
          </a:p>
          <a:p>
            <a:pPr marL="342900" lvl="0" indent="-139700" algn="ctr" rtl="0">
              <a:spcBef>
                <a:spcPts val="0"/>
              </a:spcBef>
              <a:spcAft>
                <a:spcPts val="0"/>
              </a:spcAft>
              <a:buClr>
                <a:schemeClr val="dk1"/>
              </a:buClr>
              <a:buSzPct val="139130"/>
              <a:buNone/>
            </a:pPr>
            <a:endParaRPr sz="2300">
              <a:solidFill>
                <a:srgbClr val="7030A0"/>
              </a:solidFill>
              <a:latin typeface="Arial"/>
              <a:ea typeface="Arial"/>
              <a:cs typeface="Arial"/>
              <a:sym typeface="Arial"/>
            </a:endParaRPr>
          </a:p>
          <a:p>
            <a:pPr marL="342900" lvl="0" indent="-139700" algn="ctr" rtl="0">
              <a:spcBef>
                <a:spcPts val="0"/>
              </a:spcBef>
              <a:spcAft>
                <a:spcPts val="0"/>
              </a:spcAft>
              <a:buClr>
                <a:schemeClr val="dk1"/>
              </a:buClr>
              <a:buSzPct val="139130"/>
              <a:buNone/>
            </a:pPr>
            <a:endParaRPr sz="2300">
              <a:solidFill>
                <a:srgbClr val="7030A0"/>
              </a:solidFill>
              <a:latin typeface="Arial"/>
              <a:ea typeface="Arial"/>
              <a:cs typeface="Arial"/>
              <a:sym typeface="Arial"/>
            </a:endParaRPr>
          </a:p>
          <a:p>
            <a:pPr marL="342900" lvl="0" indent="-139700" algn="ctr" rtl="0">
              <a:spcBef>
                <a:spcPts val="0"/>
              </a:spcBef>
              <a:spcAft>
                <a:spcPts val="0"/>
              </a:spcAft>
              <a:buClr>
                <a:schemeClr val="dk1"/>
              </a:buClr>
              <a:buSzPct val="139130"/>
              <a:buNone/>
            </a:pPr>
            <a:endParaRPr sz="2300">
              <a:solidFill>
                <a:srgbClr val="7030A0"/>
              </a:solidFill>
              <a:latin typeface="Arial"/>
              <a:ea typeface="Arial"/>
              <a:cs typeface="Arial"/>
              <a:sym typeface="Arial"/>
            </a:endParaRPr>
          </a:p>
          <a:p>
            <a:pPr marL="342900" lvl="0" indent="-139700" algn="l" rtl="0">
              <a:spcBef>
                <a:spcPts val="0"/>
              </a:spcBef>
              <a:spcAft>
                <a:spcPts val="0"/>
              </a:spcAft>
              <a:buClr>
                <a:schemeClr val="dk1"/>
              </a:buClr>
              <a:buSzPct val="124907"/>
              <a:buNone/>
            </a:pPr>
            <a:endParaRPr sz="880">
              <a:solidFill>
                <a:srgbClr val="7030A0"/>
              </a:solidFill>
              <a:latin typeface="Arial"/>
              <a:ea typeface="Arial"/>
              <a:cs typeface="Arial"/>
              <a:sym typeface="Arial"/>
            </a:endParaRPr>
          </a:p>
          <a:p>
            <a:pPr marL="179999" lvl="0" indent="-142875" algn="l" rtl="0">
              <a:spcBef>
                <a:spcPts val="0"/>
              </a:spcBef>
              <a:spcAft>
                <a:spcPts val="0"/>
              </a:spcAft>
              <a:buClr>
                <a:schemeClr val="dk1"/>
              </a:buClr>
              <a:buSzPct val="47826"/>
              <a:buFont typeface="Arial"/>
              <a:buNone/>
            </a:pPr>
            <a:r>
              <a:rPr lang="tr-TR" sz="2300">
                <a:solidFill>
                  <a:srgbClr val="7030A0"/>
                </a:solidFill>
                <a:latin typeface="Arial"/>
                <a:ea typeface="Arial"/>
                <a:cs typeface="Arial"/>
                <a:sym typeface="Arial"/>
              </a:rPr>
              <a:t>     </a:t>
            </a:r>
            <a:r>
              <a:rPr lang="tr-TR" sz="2687">
                <a:solidFill>
                  <a:srgbClr val="4151CE"/>
                </a:solidFill>
                <a:latin typeface="Arial"/>
                <a:ea typeface="Arial"/>
                <a:cs typeface="Arial"/>
                <a:sym typeface="Arial"/>
              </a:rPr>
              <a:t>Kodlama sürecinin başladığı aşamadır.Bu aşamada doğru kodlama yapılması önemlidir. Doğru kodlama şekli bir başkasının da rahatça okuyabileceği ve bakım yapabileceği kodlamadır. Bu kodlama biçimi temiz kodlama (clean code) olarak adlandırılır.</a:t>
            </a:r>
            <a:endParaRPr sz="2687">
              <a:solidFill>
                <a:srgbClr val="4151CE"/>
              </a:solidFill>
              <a:latin typeface="Arial"/>
              <a:ea typeface="Arial"/>
              <a:cs typeface="Arial"/>
              <a:sym typeface="Arial"/>
            </a:endParaRPr>
          </a:p>
          <a:p>
            <a:pPr marL="342900" lvl="0" indent="-139700" algn="ctr" rtl="0">
              <a:spcBef>
                <a:spcPts val="0"/>
              </a:spcBef>
              <a:spcAft>
                <a:spcPts val="0"/>
              </a:spcAft>
              <a:buClr>
                <a:schemeClr val="dk1"/>
              </a:buClr>
              <a:buSzPct val="139130"/>
              <a:buNone/>
            </a:pPr>
            <a:endParaRPr sz="2300">
              <a:solidFill>
                <a:srgbClr val="7030A0"/>
              </a:solidFill>
              <a:latin typeface="Arial"/>
              <a:ea typeface="Arial"/>
              <a:cs typeface="Arial"/>
              <a:sym typeface="Arial"/>
            </a:endParaRPr>
          </a:p>
        </p:txBody>
      </p:sp>
      <p:pic>
        <p:nvPicPr>
          <p:cNvPr id="292" name="Google Shape;292;p37"/>
          <p:cNvPicPr preferRelativeResize="0"/>
          <p:nvPr/>
        </p:nvPicPr>
        <p:blipFill>
          <a:blip r:embed="rId4">
            <a:alphaModFix/>
          </a:blip>
          <a:stretch>
            <a:fillRect/>
          </a:stretch>
        </p:blipFill>
        <p:spPr>
          <a:xfrm>
            <a:off x="2135449" y="1915375"/>
            <a:ext cx="4992076" cy="1613850"/>
          </a:xfrm>
          <a:prstGeom prst="rect">
            <a:avLst/>
          </a:prstGeom>
          <a:noFill/>
          <a:ln>
            <a:noFill/>
          </a:ln>
        </p:spPr>
      </p:pic>
      <p:sp>
        <p:nvSpPr>
          <p:cNvPr id="293" name="Google Shape;293;p37"/>
          <p:cNvSpPr txBox="1">
            <a:spLocks noGrp="1"/>
          </p:cNvSpPr>
          <p:nvPr>
            <p:ph type="title"/>
          </p:nvPr>
        </p:nvSpPr>
        <p:spPr>
          <a:xfrm>
            <a:off x="457200" y="392100"/>
            <a:ext cx="8229600" cy="858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tr-TR" b="1">
                <a:solidFill>
                  <a:srgbClr val="7030A0"/>
                </a:solidFill>
              </a:rPr>
              <a:t>SOFTWARE DEVELOPMENT PHASES</a:t>
            </a:r>
            <a:endParaRPr b="1">
              <a:solidFill>
                <a:srgbClr val="7030A0"/>
              </a:solidFill>
            </a:endParaRPr>
          </a:p>
          <a:p>
            <a:pPr marL="0" lvl="0" indent="0" algn="ctr" rtl="0">
              <a:spcBef>
                <a:spcPts val="0"/>
              </a:spcBef>
              <a:spcAft>
                <a:spcPts val="0"/>
              </a:spcAft>
              <a:buClr>
                <a:schemeClr val="dk1"/>
              </a:buClr>
              <a:buSzPct val="36666"/>
              <a:buFont typeface="Arial"/>
              <a:buNone/>
            </a:pPr>
            <a:r>
              <a:rPr lang="tr-TR" sz="3000">
                <a:solidFill>
                  <a:schemeClr val="accent6"/>
                </a:solidFill>
                <a:latin typeface="Arial"/>
                <a:ea typeface="Arial"/>
                <a:cs typeface="Arial"/>
                <a:sym typeface="Arial"/>
              </a:rPr>
              <a:t>(yazılım geliştirme aşamaları)</a:t>
            </a:r>
            <a:endParaRPr sz="3000" b="1">
              <a:solidFill>
                <a:srgbClr val="7030A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7"/>
        <p:cNvGrpSpPr/>
        <p:nvPr/>
      </p:nvGrpSpPr>
      <p:grpSpPr>
        <a:xfrm>
          <a:off x="0" y="0"/>
          <a:ext cx="0" cy="0"/>
          <a:chOff x="0" y="0"/>
          <a:chExt cx="0" cy="0"/>
        </a:xfrm>
      </p:grpSpPr>
      <p:sp>
        <p:nvSpPr>
          <p:cNvPr id="298" name="Google Shape;298;p38"/>
          <p:cNvSpPr txBox="1">
            <a:spLocks noGrp="1"/>
          </p:cNvSpPr>
          <p:nvPr>
            <p:ph type="body" idx="1"/>
          </p:nvPr>
        </p:nvSpPr>
        <p:spPr>
          <a:xfrm>
            <a:off x="181775" y="1335900"/>
            <a:ext cx="8857800" cy="3597000"/>
          </a:xfrm>
          <a:prstGeom prst="rect">
            <a:avLst/>
          </a:prstGeom>
          <a:noFill/>
          <a:ln>
            <a:noFill/>
          </a:ln>
        </p:spPr>
        <p:txBody>
          <a:bodyPr spcFirstLastPara="1" wrap="square" lIns="91425" tIns="45700" rIns="91425" bIns="45700" anchor="ctr" anchorCtr="0">
            <a:noAutofit/>
          </a:bodyPr>
          <a:lstStyle/>
          <a:p>
            <a:pPr marL="3240000" lvl="0" indent="-142875" algn="ctr" rtl="0">
              <a:lnSpc>
                <a:spcPct val="80000"/>
              </a:lnSpc>
              <a:spcBef>
                <a:spcPts val="0"/>
              </a:spcBef>
              <a:spcAft>
                <a:spcPts val="0"/>
              </a:spcAft>
              <a:buClr>
                <a:schemeClr val="dk1"/>
              </a:buClr>
              <a:buSzPts val="2000"/>
              <a:buNone/>
            </a:pPr>
            <a:r>
              <a:rPr lang="tr-TR" sz="3000" b="1">
                <a:solidFill>
                  <a:srgbClr val="7030A0"/>
                </a:solidFill>
                <a:latin typeface="Arial"/>
                <a:ea typeface="Arial"/>
                <a:cs typeface="Arial"/>
                <a:sym typeface="Arial"/>
              </a:rPr>
              <a:t>Test</a:t>
            </a:r>
            <a:r>
              <a:rPr lang="tr-TR" sz="3000">
                <a:solidFill>
                  <a:srgbClr val="7030A0"/>
                </a:solidFill>
                <a:latin typeface="Arial"/>
                <a:ea typeface="Arial"/>
                <a:cs typeface="Arial"/>
                <a:sym typeface="Arial"/>
              </a:rPr>
              <a:t> </a:t>
            </a:r>
            <a:r>
              <a:rPr lang="tr-TR" sz="2300" b="1">
                <a:solidFill>
                  <a:srgbClr val="7030A0"/>
                </a:solidFill>
                <a:latin typeface="Arial"/>
                <a:ea typeface="Arial"/>
                <a:cs typeface="Arial"/>
                <a:sym typeface="Arial"/>
              </a:rPr>
              <a:t>(Testing)</a:t>
            </a:r>
            <a:endParaRPr sz="2300" b="1">
              <a:solidFill>
                <a:srgbClr val="7030A0"/>
              </a:solidFill>
              <a:latin typeface="Arial"/>
              <a:ea typeface="Arial"/>
              <a:cs typeface="Arial"/>
              <a:sym typeface="Arial"/>
            </a:endParaRPr>
          </a:p>
          <a:p>
            <a:pPr marL="3060000" lvl="0" indent="-142875" algn="l" rtl="0">
              <a:lnSpc>
                <a:spcPct val="80000"/>
              </a:lnSpc>
              <a:spcBef>
                <a:spcPts val="0"/>
              </a:spcBef>
              <a:spcAft>
                <a:spcPts val="0"/>
              </a:spcAft>
              <a:buClr>
                <a:schemeClr val="dk1"/>
              </a:buClr>
              <a:buSzPts val="688"/>
              <a:buNone/>
            </a:pPr>
            <a:endParaRPr sz="637">
              <a:solidFill>
                <a:srgbClr val="7030A0"/>
              </a:solidFill>
              <a:latin typeface="Arial"/>
              <a:ea typeface="Arial"/>
              <a:cs typeface="Arial"/>
              <a:sym typeface="Arial"/>
            </a:endParaRPr>
          </a:p>
          <a:p>
            <a:pPr marL="3060000" lvl="0" indent="-142875" algn="l" rtl="0">
              <a:lnSpc>
                <a:spcPct val="80000"/>
              </a:lnSpc>
              <a:spcBef>
                <a:spcPts val="0"/>
              </a:spcBef>
              <a:spcAft>
                <a:spcPts val="0"/>
              </a:spcAft>
              <a:buClr>
                <a:schemeClr val="dk1"/>
              </a:buClr>
              <a:buSzPts val="688"/>
              <a:buFont typeface="Arial"/>
              <a:buNone/>
            </a:pPr>
            <a:r>
              <a:rPr lang="tr-TR" sz="1731">
                <a:solidFill>
                  <a:srgbClr val="0000FF"/>
                </a:solidFill>
                <a:latin typeface="Arial"/>
                <a:ea typeface="Arial"/>
                <a:cs typeface="Arial"/>
                <a:sym typeface="Arial"/>
              </a:rPr>
              <a:t>        </a:t>
            </a:r>
            <a:r>
              <a:rPr lang="tr-TR" sz="2043">
                <a:solidFill>
                  <a:srgbClr val="4151CE"/>
                </a:solidFill>
                <a:latin typeface="Arial"/>
                <a:ea typeface="Arial"/>
                <a:cs typeface="Arial"/>
                <a:sym typeface="Arial"/>
              </a:rPr>
              <a:t>Kodlama yapılırken ve kodlama sonrasında birçok test yapılır. Bu testlerden bazıları ; birim testleri, zorlanım-performans testi , yanlış değer testleri, tümleyim testi, kullanım senaryo testleri, yük testleri, kullanıcı kabul testi, test otomasyonu gibi testlerdir. Ayrıca analiz aşamasından itibaren testlerin yapılması yazılım ürününde hata oranını azaltacağı için kaliteyi arttırır, maliyetleri(para, zaman vb) azaltır. Bu yaklaşım erken test</a:t>
            </a:r>
            <a:endParaRPr sz="2043">
              <a:solidFill>
                <a:srgbClr val="4151CE"/>
              </a:solidFill>
              <a:latin typeface="Arial"/>
              <a:ea typeface="Arial"/>
              <a:cs typeface="Arial"/>
              <a:sym typeface="Arial"/>
            </a:endParaRPr>
          </a:p>
          <a:p>
            <a:pPr marL="3060000" lvl="0" indent="-142875" algn="l" rtl="0">
              <a:lnSpc>
                <a:spcPct val="80000"/>
              </a:lnSpc>
              <a:spcBef>
                <a:spcPts val="0"/>
              </a:spcBef>
              <a:spcAft>
                <a:spcPts val="0"/>
              </a:spcAft>
              <a:buClr>
                <a:schemeClr val="dk1"/>
              </a:buClr>
              <a:buSzPts val="688"/>
              <a:buFont typeface="Arial"/>
              <a:buNone/>
            </a:pPr>
            <a:r>
              <a:rPr lang="tr-TR" sz="2043">
                <a:solidFill>
                  <a:srgbClr val="4151CE"/>
                </a:solidFill>
                <a:latin typeface="Arial"/>
                <a:ea typeface="Arial"/>
                <a:cs typeface="Arial"/>
                <a:sym typeface="Arial"/>
              </a:rPr>
              <a:t>  yaklaşımı (early testing) olarak adlandırılır.</a:t>
            </a:r>
            <a:endParaRPr sz="1887">
              <a:solidFill>
                <a:srgbClr val="7030A0"/>
              </a:solidFill>
              <a:latin typeface="Arial"/>
              <a:ea typeface="Arial"/>
              <a:cs typeface="Arial"/>
              <a:sym typeface="Arial"/>
            </a:endParaRPr>
          </a:p>
        </p:txBody>
      </p:sp>
      <p:pic>
        <p:nvPicPr>
          <p:cNvPr id="299" name="Google Shape;299;p38"/>
          <p:cNvPicPr preferRelativeResize="0"/>
          <p:nvPr/>
        </p:nvPicPr>
        <p:blipFill>
          <a:blip r:embed="rId4">
            <a:alphaModFix/>
          </a:blip>
          <a:stretch>
            <a:fillRect/>
          </a:stretch>
        </p:blipFill>
        <p:spPr>
          <a:xfrm>
            <a:off x="158825" y="2270278"/>
            <a:ext cx="3146424" cy="2184125"/>
          </a:xfrm>
          <a:prstGeom prst="rect">
            <a:avLst/>
          </a:prstGeom>
          <a:noFill/>
          <a:ln>
            <a:noFill/>
          </a:ln>
        </p:spPr>
      </p:pic>
      <p:sp>
        <p:nvSpPr>
          <p:cNvPr id="300" name="Google Shape;300;p38"/>
          <p:cNvSpPr txBox="1">
            <a:spLocks noGrp="1"/>
          </p:cNvSpPr>
          <p:nvPr>
            <p:ph type="title"/>
          </p:nvPr>
        </p:nvSpPr>
        <p:spPr>
          <a:xfrm>
            <a:off x="457200" y="392100"/>
            <a:ext cx="8229600" cy="858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tr-TR" b="1">
                <a:solidFill>
                  <a:srgbClr val="7030A0"/>
                </a:solidFill>
              </a:rPr>
              <a:t>SOFTWARE DEVELOPMENT PHASES</a:t>
            </a:r>
            <a:endParaRPr b="1">
              <a:solidFill>
                <a:srgbClr val="7030A0"/>
              </a:solidFill>
            </a:endParaRPr>
          </a:p>
          <a:p>
            <a:pPr marL="0" lvl="0" indent="0" algn="ctr" rtl="0">
              <a:spcBef>
                <a:spcPts val="0"/>
              </a:spcBef>
              <a:spcAft>
                <a:spcPts val="0"/>
              </a:spcAft>
              <a:buClr>
                <a:schemeClr val="dk1"/>
              </a:buClr>
              <a:buSzPct val="36666"/>
              <a:buFont typeface="Arial"/>
              <a:buNone/>
            </a:pPr>
            <a:r>
              <a:rPr lang="tr-TR" sz="3000">
                <a:solidFill>
                  <a:schemeClr val="accent6"/>
                </a:solidFill>
                <a:latin typeface="Arial"/>
                <a:ea typeface="Arial"/>
                <a:cs typeface="Arial"/>
                <a:sym typeface="Arial"/>
              </a:rPr>
              <a:t>(yazılım geliştirme aşamaları)</a:t>
            </a:r>
            <a:endParaRPr sz="3000" b="1">
              <a:solidFill>
                <a:srgbClr val="7030A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4"/>
        <p:cNvGrpSpPr/>
        <p:nvPr/>
      </p:nvGrpSpPr>
      <p:grpSpPr>
        <a:xfrm>
          <a:off x="0" y="0"/>
          <a:ext cx="0" cy="0"/>
          <a:chOff x="0" y="0"/>
          <a:chExt cx="0" cy="0"/>
        </a:xfrm>
      </p:grpSpPr>
      <p:sp>
        <p:nvSpPr>
          <p:cNvPr id="305" name="Google Shape;305;p39"/>
          <p:cNvSpPr txBox="1">
            <a:spLocks noGrp="1"/>
          </p:cNvSpPr>
          <p:nvPr>
            <p:ph type="title"/>
          </p:nvPr>
        </p:nvSpPr>
        <p:spPr>
          <a:xfrm>
            <a:off x="457200" y="80725"/>
            <a:ext cx="8229600" cy="982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5000" b="1">
                <a:solidFill>
                  <a:srgbClr val="761E86"/>
                </a:solidFill>
              </a:rPr>
              <a:t>SDLC TEAM</a:t>
            </a:r>
            <a:endParaRPr sz="5000" b="1">
              <a:solidFill>
                <a:srgbClr val="761E86"/>
              </a:solidFill>
            </a:endParaRPr>
          </a:p>
        </p:txBody>
      </p:sp>
      <p:sp>
        <p:nvSpPr>
          <p:cNvPr id="306" name="Google Shape;306;p39"/>
          <p:cNvSpPr txBox="1">
            <a:spLocks noGrp="1"/>
          </p:cNvSpPr>
          <p:nvPr>
            <p:ph type="body" idx="1"/>
          </p:nvPr>
        </p:nvSpPr>
        <p:spPr>
          <a:xfrm>
            <a:off x="457200" y="1063238"/>
            <a:ext cx="7937700" cy="3919200"/>
          </a:xfrm>
          <a:prstGeom prst="rect">
            <a:avLst/>
          </a:prstGeom>
          <a:noFill/>
          <a:ln>
            <a:noFill/>
          </a:ln>
        </p:spPr>
        <p:txBody>
          <a:bodyPr spcFirstLastPara="1" wrap="square" lIns="91425" tIns="45700" rIns="91425" bIns="45700" anchor="t" anchorCtr="0">
            <a:normAutofit/>
          </a:bodyPr>
          <a:lstStyle/>
          <a:p>
            <a:pPr marL="342900" lvl="0" indent="-139700" algn="ctr" rtl="0">
              <a:spcBef>
                <a:spcPts val="0"/>
              </a:spcBef>
              <a:spcAft>
                <a:spcPts val="0"/>
              </a:spcAft>
              <a:buClr>
                <a:schemeClr val="dk1"/>
              </a:buClr>
              <a:buSzPts val="3200"/>
              <a:buNone/>
            </a:pPr>
            <a:r>
              <a:rPr lang="tr-TR" sz="3500" b="1">
                <a:solidFill>
                  <a:srgbClr val="E46C0A"/>
                </a:solidFill>
                <a:latin typeface="Arial"/>
                <a:ea typeface="Arial"/>
                <a:cs typeface="Arial"/>
                <a:sym typeface="Arial"/>
              </a:rPr>
              <a:t>SDLC TEAM</a:t>
            </a:r>
            <a:r>
              <a:rPr lang="tr-TR" sz="3500">
                <a:solidFill>
                  <a:srgbClr val="E46C0A"/>
                </a:solidFill>
                <a:latin typeface="Arial"/>
                <a:ea typeface="Arial"/>
                <a:cs typeface="Arial"/>
                <a:sym typeface="Arial"/>
              </a:rPr>
              <a:t> Kimlerden Oluşur?</a:t>
            </a:r>
            <a:endParaRPr sz="3500">
              <a:solidFill>
                <a:srgbClr val="E46C0A"/>
              </a:solidFill>
              <a:latin typeface="Arial"/>
              <a:ea typeface="Arial"/>
              <a:cs typeface="Arial"/>
              <a:sym typeface="Arial"/>
            </a:endParaRPr>
          </a:p>
          <a:p>
            <a:pPr marL="342900" lvl="0" indent="-139700" algn="l" rtl="0">
              <a:spcBef>
                <a:spcPts val="0"/>
              </a:spcBef>
              <a:spcAft>
                <a:spcPts val="0"/>
              </a:spcAft>
              <a:buClr>
                <a:schemeClr val="dk1"/>
              </a:buClr>
              <a:buSzPts val="3200"/>
              <a:buNone/>
            </a:pPr>
            <a:endParaRPr sz="2300">
              <a:latin typeface="Arial"/>
              <a:ea typeface="Arial"/>
              <a:cs typeface="Arial"/>
              <a:sym typeface="Arial"/>
            </a:endParaRPr>
          </a:p>
        </p:txBody>
      </p:sp>
      <p:pic>
        <p:nvPicPr>
          <p:cNvPr id="307" name="Google Shape;307;p39"/>
          <p:cNvPicPr preferRelativeResize="0"/>
          <p:nvPr/>
        </p:nvPicPr>
        <p:blipFill>
          <a:blip r:embed="rId4">
            <a:alphaModFix/>
          </a:blip>
          <a:stretch>
            <a:fillRect/>
          </a:stretch>
        </p:blipFill>
        <p:spPr>
          <a:xfrm>
            <a:off x="363550" y="1721531"/>
            <a:ext cx="8477477" cy="296465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457200" y="-92250"/>
            <a:ext cx="8229600" cy="10191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761E86"/>
                </a:solidFill>
              </a:rPr>
              <a:t>SDLC TEAM</a:t>
            </a:r>
            <a:endParaRPr>
              <a:solidFill>
                <a:srgbClr val="761E86"/>
              </a:solidFill>
            </a:endParaRPr>
          </a:p>
        </p:txBody>
      </p:sp>
      <p:grpSp>
        <p:nvGrpSpPr>
          <p:cNvPr id="313" name="Google Shape;313;p40"/>
          <p:cNvGrpSpPr/>
          <p:nvPr/>
        </p:nvGrpSpPr>
        <p:grpSpPr>
          <a:xfrm>
            <a:off x="2472468" y="1227003"/>
            <a:ext cx="1994787" cy="1967274"/>
            <a:chOff x="2744109" y="1504519"/>
            <a:chExt cx="1827900" cy="2399700"/>
          </a:xfrm>
        </p:grpSpPr>
        <p:sp>
          <p:nvSpPr>
            <p:cNvPr id="314" name="Google Shape;314;p40"/>
            <p:cNvSpPr/>
            <p:nvPr/>
          </p:nvSpPr>
          <p:spPr>
            <a:xfrm rot="5400000">
              <a:off x="2458209" y="1790419"/>
              <a:ext cx="2399700" cy="1827900"/>
            </a:xfrm>
            <a:prstGeom prst="rightArrowCallout">
              <a:avLst>
                <a:gd name="adj1" fmla="val 9283"/>
                <a:gd name="adj2" fmla="val 13570"/>
                <a:gd name="adj3" fmla="val 16082"/>
                <a:gd name="adj4" fmla="val 81236"/>
              </a:avLst>
            </a:prstGeom>
            <a:solidFill>
              <a:srgbClr val="802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0"/>
            <p:cNvSpPr/>
            <p:nvPr/>
          </p:nvSpPr>
          <p:spPr>
            <a:xfrm rot="10800000" flipH="1">
              <a:off x="2834043" y="1687411"/>
              <a:ext cx="1649400" cy="1769700"/>
            </a:xfrm>
            <a:prstGeom prst="snip1Rect">
              <a:avLst>
                <a:gd name="adj" fmla="val 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0"/>
            <p:cNvSpPr txBox="1"/>
            <p:nvPr/>
          </p:nvSpPr>
          <p:spPr>
            <a:xfrm>
              <a:off x="2966450" y="1702570"/>
              <a:ext cx="1383000" cy="14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tr-TR" sz="1300" b="1">
                  <a:solidFill>
                    <a:srgbClr val="FFFFFF"/>
                  </a:solidFill>
                </a:rPr>
                <a:t>(BA)</a:t>
              </a:r>
              <a:endParaRPr sz="1300" b="1">
                <a:solidFill>
                  <a:srgbClr val="FFFFFF"/>
                </a:solidFill>
              </a:endParaRPr>
            </a:p>
            <a:p>
              <a:pPr marL="0" lvl="0" indent="0" algn="ctr" rtl="0">
                <a:lnSpc>
                  <a:spcPct val="115000"/>
                </a:lnSpc>
                <a:spcBef>
                  <a:spcPts val="0"/>
                </a:spcBef>
                <a:spcAft>
                  <a:spcPts val="0"/>
                </a:spcAft>
                <a:buNone/>
              </a:pPr>
              <a:endParaRPr sz="700" b="1">
                <a:solidFill>
                  <a:srgbClr val="FFFFFF"/>
                </a:solidFill>
              </a:endParaRPr>
            </a:p>
            <a:p>
              <a:pPr marL="0" lvl="0" indent="0" algn="ctr" rtl="0">
                <a:lnSpc>
                  <a:spcPct val="115000"/>
                </a:lnSpc>
                <a:spcBef>
                  <a:spcPts val="0"/>
                </a:spcBef>
                <a:spcAft>
                  <a:spcPts val="0"/>
                </a:spcAft>
                <a:buNone/>
              </a:pPr>
              <a:r>
                <a:rPr lang="tr-TR" sz="1300" b="1" u="sng">
                  <a:solidFill>
                    <a:srgbClr val="FFFFFF"/>
                  </a:solidFill>
                </a:rPr>
                <a:t>Business Analyst</a:t>
              </a:r>
              <a:endParaRPr sz="1300" b="1" u="sng">
                <a:solidFill>
                  <a:srgbClr val="FFFFFF"/>
                </a:solidFill>
              </a:endParaRPr>
            </a:p>
            <a:p>
              <a:pPr marL="0" lvl="0" indent="0" algn="ctr" rtl="0">
                <a:lnSpc>
                  <a:spcPct val="115000"/>
                </a:lnSpc>
                <a:spcBef>
                  <a:spcPts val="1600"/>
                </a:spcBef>
                <a:spcAft>
                  <a:spcPts val="1600"/>
                </a:spcAft>
                <a:buNone/>
              </a:pPr>
              <a:r>
                <a:rPr lang="tr-TR" sz="1300" b="1" i="1">
                  <a:solidFill>
                    <a:srgbClr val="FFFFFF"/>
                  </a:solidFill>
                </a:rPr>
                <a:t>İş Analisti</a:t>
              </a:r>
              <a:endParaRPr sz="1300" b="1" i="1">
                <a:solidFill>
                  <a:srgbClr val="FFFFFF"/>
                </a:solidFill>
              </a:endParaRPr>
            </a:p>
          </p:txBody>
        </p:sp>
      </p:grpSp>
      <p:grpSp>
        <p:nvGrpSpPr>
          <p:cNvPr id="317" name="Google Shape;317;p40"/>
          <p:cNvGrpSpPr/>
          <p:nvPr/>
        </p:nvGrpSpPr>
        <p:grpSpPr>
          <a:xfrm>
            <a:off x="4736877" y="2639742"/>
            <a:ext cx="2071011" cy="1967274"/>
            <a:chOff x="4572009" y="1146343"/>
            <a:chExt cx="1827900" cy="2399700"/>
          </a:xfrm>
        </p:grpSpPr>
        <p:sp>
          <p:nvSpPr>
            <p:cNvPr id="318" name="Google Shape;318;p40"/>
            <p:cNvSpPr/>
            <p:nvPr/>
          </p:nvSpPr>
          <p:spPr>
            <a:xfrm rot="-5400000">
              <a:off x="4286109" y="1432243"/>
              <a:ext cx="2399700" cy="1827900"/>
            </a:xfrm>
            <a:prstGeom prst="rightArrowCallout">
              <a:avLst>
                <a:gd name="adj1" fmla="val 9283"/>
                <a:gd name="adj2" fmla="val 13570"/>
                <a:gd name="adj3" fmla="val 16082"/>
                <a:gd name="adj4" fmla="val 81236"/>
              </a:avLst>
            </a:prstGeom>
            <a:solidFill>
              <a:srgbClr val="ED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0"/>
            <p:cNvSpPr/>
            <p:nvPr/>
          </p:nvSpPr>
          <p:spPr>
            <a:xfrm flipH="1">
              <a:off x="4660575" y="1686400"/>
              <a:ext cx="1649400" cy="1769700"/>
            </a:xfrm>
            <a:prstGeom prst="snip1Rect">
              <a:avLst>
                <a:gd name="adj" fmla="val 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0"/>
            <p:cNvSpPr txBox="1"/>
            <p:nvPr/>
          </p:nvSpPr>
          <p:spPr>
            <a:xfrm>
              <a:off x="4794425" y="1609621"/>
              <a:ext cx="1383000" cy="14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tr-TR" b="1">
                  <a:solidFill>
                    <a:srgbClr val="FFFFFF"/>
                  </a:solidFill>
                </a:rPr>
                <a:t>(Dev)</a:t>
              </a:r>
              <a:endParaRPr b="1">
                <a:solidFill>
                  <a:srgbClr val="FFFFFF"/>
                </a:solidFill>
              </a:endParaRPr>
            </a:p>
            <a:p>
              <a:pPr marL="0" lvl="0" indent="0" algn="ctr" rtl="0">
                <a:lnSpc>
                  <a:spcPct val="115000"/>
                </a:lnSpc>
                <a:spcBef>
                  <a:spcPts val="0"/>
                </a:spcBef>
                <a:spcAft>
                  <a:spcPts val="0"/>
                </a:spcAft>
                <a:buNone/>
              </a:pPr>
              <a:endParaRPr sz="1000" b="1">
                <a:solidFill>
                  <a:srgbClr val="FFFFFF"/>
                </a:solidFill>
              </a:endParaRPr>
            </a:p>
            <a:p>
              <a:pPr marL="0" lvl="0" indent="0" algn="ctr" rtl="0">
                <a:lnSpc>
                  <a:spcPct val="115000"/>
                </a:lnSpc>
                <a:spcBef>
                  <a:spcPts val="0"/>
                </a:spcBef>
                <a:spcAft>
                  <a:spcPts val="0"/>
                </a:spcAft>
                <a:buNone/>
              </a:pPr>
              <a:r>
                <a:rPr lang="tr-TR" b="1" u="sng">
                  <a:solidFill>
                    <a:srgbClr val="FFFFFF"/>
                  </a:solidFill>
                </a:rPr>
                <a:t>Develope</a:t>
              </a:r>
              <a:r>
                <a:rPr lang="tr-TR" b="1">
                  <a:solidFill>
                    <a:srgbClr val="FFFFFF"/>
                  </a:solidFill>
                </a:rPr>
                <a:t>r</a:t>
              </a:r>
              <a:endParaRPr b="1">
                <a:solidFill>
                  <a:srgbClr val="FFFFFF"/>
                </a:solidFill>
              </a:endParaRPr>
            </a:p>
            <a:p>
              <a:pPr marL="0" lvl="0" indent="0" algn="ctr" rtl="0">
                <a:lnSpc>
                  <a:spcPct val="115000"/>
                </a:lnSpc>
                <a:spcBef>
                  <a:spcPts val="1600"/>
                </a:spcBef>
                <a:spcAft>
                  <a:spcPts val="1600"/>
                </a:spcAft>
                <a:buNone/>
              </a:pPr>
              <a:r>
                <a:rPr lang="tr-TR" b="1" i="1">
                  <a:solidFill>
                    <a:srgbClr val="FFFFFF"/>
                  </a:solidFill>
                </a:rPr>
                <a:t>Yazılım Geliştirici</a:t>
              </a:r>
              <a:endParaRPr b="1" i="1">
                <a:solidFill>
                  <a:srgbClr val="FFFFFF"/>
                </a:solidFill>
              </a:endParaRPr>
            </a:p>
          </p:txBody>
        </p:sp>
      </p:grpSp>
      <p:grpSp>
        <p:nvGrpSpPr>
          <p:cNvPr id="321" name="Google Shape;321;p40"/>
          <p:cNvGrpSpPr/>
          <p:nvPr/>
        </p:nvGrpSpPr>
        <p:grpSpPr>
          <a:xfrm>
            <a:off x="7077768" y="1212554"/>
            <a:ext cx="1994787" cy="1967274"/>
            <a:chOff x="6400059" y="1597469"/>
            <a:chExt cx="1827900" cy="2399700"/>
          </a:xfrm>
        </p:grpSpPr>
        <p:sp>
          <p:nvSpPr>
            <p:cNvPr id="322" name="Google Shape;322;p40"/>
            <p:cNvSpPr/>
            <p:nvPr/>
          </p:nvSpPr>
          <p:spPr>
            <a:xfrm rot="5400000">
              <a:off x="6114159" y="1883369"/>
              <a:ext cx="2399700" cy="1827900"/>
            </a:xfrm>
            <a:prstGeom prst="rightArrowCallout">
              <a:avLst>
                <a:gd name="adj1" fmla="val 9283"/>
                <a:gd name="adj2" fmla="val 13570"/>
                <a:gd name="adj3" fmla="val 16082"/>
                <a:gd name="adj4" fmla="val 81236"/>
              </a:avLst>
            </a:prstGeom>
            <a:solidFill>
              <a:srgbClr val="802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rot="10800000" flipH="1">
              <a:off x="6489993" y="1687411"/>
              <a:ext cx="1649400" cy="1769700"/>
            </a:xfrm>
            <a:prstGeom prst="snip1Rect">
              <a:avLst>
                <a:gd name="adj" fmla="val 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p:nvPr/>
          </p:nvSpPr>
          <p:spPr>
            <a:xfrm>
              <a:off x="6622400" y="1702570"/>
              <a:ext cx="1383000" cy="14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tr-TR" b="1">
                  <a:solidFill>
                    <a:srgbClr val="FFFFFF"/>
                  </a:solidFill>
                </a:rPr>
                <a:t>(QA)</a:t>
              </a:r>
              <a:endParaRPr b="1">
                <a:solidFill>
                  <a:srgbClr val="FFFFFF"/>
                </a:solidFill>
              </a:endParaRPr>
            </a:p>
            <a:p>
              <a:pPr marL="0" lvl="0" indent="0" algn="ctr" rtl="0">
                <a:lnSpc>
                  <a:spcPct val="115000"/>
                </a:lnSpc>
                <a:spcBef>
                  <a:spcPts val="0"/>
                </a:spcBef>
                <a:spcAft>
                  <a:spcPts val="0"/>
                </a:spcAft>
                <a:buNone/>
              </a:pPr>
              <a:endParaRPr sz="800" b="1">
                <a:solidFill>
                  <a:srgbClr val="FFFFFF"/>
                </a:solidFill>
              </a:endParaRPr>
            </a:p>
            <a:p>
              <a:pPr marL="0" lvl="0" indent="0" algn="ctr" rtl="0">
                <a:lnSpc>
                  <a:spcPct val="115000"/>
                </a:lnSpc>
                <a:spcBef>
                  <a:spcPts val="0"/>
                </a:spcBef>
                <a:spcAft>
                  <a:spcPts val="0"/>
                </a:spcAft>
                <a:buNone/>
              </a:pPr>
              <a:r>
                <a:rPr lang="tr-TR" b="1" u="sng">
                  <a:solidFill>
                    <a:srgbClr val="FFFFFF"/>
                  </a:solidFill>
                </a:rPr>
                <a:t>Quality Analyst</a:t>
              </a:r>
              <a:endParaRPr b="1" u="sng">
                <a:solidFill>
                  <a:srgbClr val="FFFFFF"/>
                </a:solidFill>
              </a:endParaRPr>
            </a:p>
            <a:p>
              <a:pPr marL="0" lvl="0" indent="0" algn="ctr" rtl="0">
                <a:lnSpc>
                  <a:spcPct val="115000"/>
                </a:lnSpc>
                <a:spcBef>
                  <a:spcPts val="1600"/>
                </a:spcBef>
                <a:spcAft>
                  <a:spcPts val="1600"/>
                </a:spcAft>
                <a:buNone/>
              </a:pPr>
              <a:r>
                <a:rPr lang="tr-TR" b="1" i="1">
                  <a:solidFill>
                    <a:srgbClr val="FFFFFF"/>
                  </a:solidFill>
                </a:rPr>
                <a:t>Kalite Analisti</a:t>
              </a:r>
              <a:endParaRPr b="1" i="1">
                <a:solidFill>
                  <a:srgbClr val="FFFFFF"/>
                </a:solidFill>
              </a:endParaRPr>
            </a:p>
          </p:txBody>
        </p:sp>
      </p:grpSp>
      <p:grpSp>
        <p:nvGrpSpPr>
          <p:cNvPr id="325" name="Google Shape;325;p40"/>
          <p:cNvGrpSpPr/>
          <p:nvPr/>
        </p:nvGrpSpPr>
        <p:grpSpPr>
          <a:xfrm>
            <a:off x="110418" y="2639929"/>
            <a:ext cx="2071011" cy="1967274"/>
            <a:chOff x="916059" y="1146343"/>
            <a:chExt cx="1827900" cy="2399700"/>
          </a:xfrm>
        </p:grpSpPr>
        <p:sp>
          <p:nvSpPr>
            <p:cNvPr id="326" name="Google Shape;326;p40"/>
            <p:cNvSpPr/>
            <p:nvPr/>
          </p:nvSpPr>
          <p:spPr>
            <a:xfrm rot="-5400000">
              <a:off x="630159" y="1432243"/>
              <a:ext cx="2399700" cy="1827900"/>
            </a:xfrm>
            <a:prstGeom prst="rightArrowCallout">
              <a:avLst>
                <a:gd name="adj1" fmla="val 9283"/>
                <a:gd name="adj2" fmla="val 13570"/>
                <a:gd name="adj3" fmla="val 16082"/>
                <a:gd name="adj4" fmla="val 81236"/>
              </a:avLst>
            </a:prstGeom>
            <a:solidFill>
              <a:srgbClr val="ED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0"/>
            <p:cNvSpPr/>
            <p:nvPr/>
          </p:nvSpPr>
          <p:spPr>
            <a:xfrm flipH="1">
              <a:off x="1004625" y="1686400"/>
              <a:ext cx="1649400" cy="1769700"/>
            </a:xfrm>
            <a:prstGeom prst="snip1Rect">
              <a:avLst>
                <a:gd name="adj" fmla="val 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txBox="1"/>
            <p:nvPr/>
          </p:nvSpPr>
          <p:spPr>
            <a:xfrm>
              <a:off x="1138475" y="1795520"/>
              <a:ext cx="1383000" cy="14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tr-TR" sz="1300" b="1">
                  <a:solidFill>
                    <a:srgbClr val="FFFFFF"/>
                  </a:solidFill>
                </a:rPr>
                <a:t>(PM)</a:t>
              </a:r>
              <a:endParaRPr sz="1300" b="1">
                <a:solidFill>
                  <a:srgbClr val="FFFFFF"/>
                </a:solidFill>
              </a:endParaRPr>
            </a:p>
            <a:p>
              <a:pPr marL="0" lvl="0" indent="0" algn="ctr" rtl="0">
                <a:lnSpc>
                  <a:spcPct val="115000"/>
                </a:lnSpc>
                <a:spcBef>
                  <a:spcPts val="0"/>
                </a:spcBef>
                <a:spcAft>
                  <a:spcPts val="0"/>
                </a:spcAft>
                <a:buNone/>
              </a:pPr>
              <a:endParaRPr sz="800">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r>
                <a:rPr lang="tr-TR" b="1" u="sng">
                  <a:solidFill>
                    <a:srgbClr val="FFFFFF"/>
                  </a:solidFill>
                </a:rPr>
                <a:t>Project Manager</a:t>
              </a:r>
              <a:endParaRPr b="1" u="sng">
                <a:solidFill>
                  <a:srgbClr val="FFFFFF"/>
                </a:solidFill>
              </a:endParaRPr>
            </a:p>
            <a:p>
              <a:pPr marL="0" lvl="0" indent="0" algn="ctr" rtl="0">
                <a:lnSpc>
                  <a:spcPct val="115000"/>
                </a:lnSpc>
                <a:spcBef>
                  <a:spcPts val="1600"/>
                </a:spcBef>
                <a:spcAft>
                  <a:spcPts val="1600"/>
                </a:spcAft>
                <a:buNone/>
              </a:pPr>
              <a:r>
                <a:rPr lang="tr-TR" b="1" i="1">
                  <a:solidFill>
                    <a:srgbClr val="FFFFFF"/>
                  </a:solidFill>
                </a:rPr>
                <a:t>Proje Yöneticisi</a:t>
              </a:r>
              <a:endParaRPr b="1" i="1">
                <a:solidFill>
                  <a:srgbClr val="FFFFFF"/>
                </a:solidFill>
              </a:endParaRPr>
            </a:p>
          </p:txBody>
        </p:sp>
      </p:grpSp>
      <p:pic>
        <p:nvPicPr>
          <p:cNvPr id="329" name="Google Shape;329;p40"/>
          <p:cNvPicPr preferRelativeResize="0"/>
          <p:nvPr/>
        </p:nvPicPr>
        <p:blipFill>
          <a:blip r:embed="rId4">
            <a:alphaModFix/>
          </a:blip>
          <a:stretch>
            <a:fillRect/>
          </a:stretch>
        </p:blipFill>
        <p:spPr>
          <a:xfrm>
            <a:off x="2634875" y="3329300"/>
            <a:ext cx="1669188" cy="1599425"/>
          </a:xfrm>
          <a:prstGeom prst="rect">
            <a:avLst/>
          </a:prstGeom>
          <a:noFill/>
          <a:ln>
            <a:noFill/>
          </a:ln>
        </p:spPr>
      </p:pic>
      <p:pic>
        <p:nvPicPr>
          <p:cNvPr id="330" name="Google Shape;330;p40"/>
          <p:cNvPicPr preferRelativeResize="0"/>
          <p:nvPr/>
        </p:nvPicPr>
        <p:blipFill>
          <a:blip r:embed="rId5">
            <a:alphaModFix/>
          </a:blip>
          <a:stretch>
            <a:fillRect/>
          </a:stretch>
        </p:blipFill>
        <p:spPr>
          <a:xfrm>
            <a:off x="4736875" y="854550"/>
            <a:ext cx="2085150" cy="1599450"/>
          </a:xfrm>
          <a:prstGeom prst="rect">
            <a:avLst/>
          </a:prstGeom>
          <a:noFill/>
          <a:ln>
            <a:noFill/>
          </a:ln>
        </p:spPr>
      </p:pic>
      <p:pic>
        <p:nvPicPr>
          <p:cNvPr id="331" name="Google Shape;331;p40"/>
          <p:cNvPicPr preferRelativeResize="0"/>
          <p:nvPr/>
        </p:nvPicPr>
        <p:blipFill>
          <a:blip r:embed="rId6">
            <a:alphaModFix/>
          </a:blip>
          <a:stretch>
            <a:fillRect/>
          </a:stretch>
        </p:blipFill>
        <p:spPr>
          <a:xfrm>
            <a:off x="7119050" y="3179925"/>
            <a:ext cx="1953500" cy="1477475"/>
          </a:xfrm>
          <a:prstGeom prst="rect">
            <a:avLst/>
          </a:prstGeom>
          <a:noFill/>
          <a:ln>
            <a:noFill/>
          </a:ln>
        </p:spPr>
      </p:pic>
      <p:pic>
        <p:nvPicPr>
          <p:cNvPr id="332" name="Google Shape;332;p40"/>
          <p:cNvPicPr preferRelativeResize="0"/>
          <p:nvPr/>
        </p:nvPicPr>
        <p:blipFill>
          <a:blip r:embed="rId7">
            <a:alphaModFix/>
          </a:blip>
          <a:stretch>
            <a:fillRect/>
          </a:stretch>
        </p:blipFill>
        <p:spPr>
          <a:xfrm>
            <a:off x="186625" y="926900"/>
            <a:ext cx="2070999" cy="15271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
        <p:cNvGrpSpPr/>
        <p:nvPr/>
      </p:nvGrpSpPr>
      <p:grpSpPr>
        <a:xfrm>
          <a:off x="0" y="0"/>
          <a:ext cx="0" cy="0"/>
          <a:chOff x="0" y="0"/>
          <a:chExt cx="0" cy="0"/>
        </a:xfrm>
      </p:grpSpPr>
      <p:sp>
        <p:nvSpPr>
          <p:cNvPr id="337" name="Google Shape;337;p41"/>
          <p:cNvSpPr txBox="1">
            <a:spLocks noGrp="1"/>
          </p:cNvSpPr>
          <p:nvPr>
            <p:ph type="title"/>
          </p:nvPr>
        </p:nvSpPr>
        <p:spPr>
          <a:xfrm>
            <a:off x="457200" y="-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761E86"/>
                </a:solidFill>
              </a:rPr>
              <a:t>SDLC TEAM</a:t>
            </a:r>
            <a:endParaRPr>
              <a:solidFill>
                <a:srgbClr val="761E86"/>
              </a:solidFill>
            </a:endParaRPr>
          </a:p>
        </p:txBody>
      </p:sp>
      <p:sp>
        <p:nvSpPr>
          <p:cNvPr id="338" name="Google Shape;338;p41"/>
          <p:cNvSpPr txBox="1">
            <a:spLocks noGrp="1"/>
          </p:cNvSpPr>
          <p:nvPr>
            <p:ph type="body" idx="1"/>
          </p:nvPr>
        </p:nvSpPr>
        <p:spPr>
          <a:xfrm>
            <a:off x="297450" y="857250"/>
            <a:ext cx="8659200" cy="3889500"/>
          </a:xfrm>
          <a:prstGeom prst="rect">
            <a:avLst/>
          </a:prstGeom>
          <a:noFill/>
          <a:ln>
            <a:noFill/>
          </a:ln>
        </p:spPr>
        <p:txBody>
          <a:bodyPr spcFirstLastPara="1" wrap="square" lIns="91425" tIns="45700" rIns="91425" bIns="45700" anchor="t" anchorCtr="0">
            <a:noAutofit/>
          </a:bodyPr>
          <a:lstStyle/>
          <a:p>
            <a:pPr marL="37124" lvl="0" indent="0" algn="ctr" rtl="0">
              <a:lnSpc>
                <a:spcPct val="80000"/>
              </a:lnSpc>
              <a:spcBef>
                <a:spcPts val="0"/>
              </a:spcBef>
              <a:spcAft>
                <a:spcPts val="0"/>
              </a:spcAft>
              <a:buClr>
                <a:schemeClr val="dk1"/>
              </a:buClr>
              <a:buSzPts val="770"/>
              <a:buNone/>
            </a:pPr>
            <a:r>
              <a:rPr lang="tr-TR" sz="3000" b="1">
                <a:latin typeface="Arial"/>
                <a:ea typeface="Arial"/>
                <a:cs typeface="Arial"/>
                <a:sym typeface="Arial"/>
              </a:rPr>
              <a:t> </a:t>
            </a:r>
            <a:r>
              <a:rPr lang="tr-TR" sz="3000" b="1">
                <a:solidFill>
                  <a:schemeClr val="accent6"/>
                </a:solidFill>
                <a:latin typeface="Arial"/>
                <a:ea typeface="Arial"/>
                <a:cs typeface="Arial"/>
                <a:sym typeface="Arial"/>
              </a:rPr>
              <a:t>Project Manager</a:t>
            </a:r>
            <a:endParaRPr sz="3000" b="1">
              <a:solidFill>
                <a:schemeClr val="accent6"/>
              </a:solidFill>
              <a:latin typeface="Arial"/>
              <a:ea typeface="Arial"/>
              <a:cs typeface="Arial"/>
              <a:sym typeface="Arial"/>
            </a:endParaRPr>
          </a:p>
          <a:p>
            <a:pPr marL="179999" lvl="0" indent="-142875" algn="l" rtl="0">
              <a:lnSpc>
                <a:spcPct val="80000"/>
              </a:lnSpc>
              <a:spcBef>
                <a:spcPts val="0"/>
              </a:spcBef>
              <a:spcAft>
                <a:spcPts val="0"/>
              </a:spcAft>
              <a:buClr>
                <a:schemeClr val="dk1"/>
              </a:buClr>
              <a:buSzPts val="770"/>
              <a:buNone/>
            </a:pPr>
            <a:endParaRPr sz="2090">
              <a:solidFill>
                <a:srgbClr val="4151CE"/>
              </a:solidFill>
              <a:latin typeface="Arial"/>
              <a:ea typeface="Arial"/>
              <a:cs typeface="Arial"/>
              <a:sym typeface="Arial"/>
            </a:endParaRPr>
          </a:p>
          <a:p>
            <a:pPr marL="540000" marR="196395" lvl="0" indent="-142875" algn="l" rtl="0">
              <a:lnSpc>
                <a:spcPct val="80000"/>
              </a:lnSpc>
              <a:spcBef>
                <a:spcPts val="0"/>
              </a:spcBef>
              <a:spcAft>
                <a:spcPts val="0"/>
              </a:spcAft>
              <a:buClr>
                <a:schemeClr val="dk1"/>
              </a:buClr>
              <a:buSzPts val="770"/>
              <a:buNone/>
            </a:pPr>
            <a:r>
              <a:rPr lang="tr-TR" sz="2090">
                <a:solidFill>
                  <a:srgbClr val="4151CE"/>
                </a:solidFill>
                <a:latin typeface="Arial"/>
                <a:ea typeface="Arial"/>
                <a:cs typeface="Arial"/>
                <a:sym typeface="Arial"/>
              </a:rPr>
              <a:t>     </a:t>
            </a:r>
            <a:r>
              <a:rPr lang="tr-TR" sz="2090" b="1">
                <a:solidFill>
                  <a:srgbClr val="4151CE"/>
                </a:solidFill>
                <a:latin typeface="Arial"/>
                <a:ea typeface="Arial"/>
                <a:cs typeface="Arial"/>
                <a:sym typeface="Arial"/>
              </a:rPr>
              <a:t>Proje yöneticisi, takımdaki herkesin rolünü bilmesini ve yerine getirmesini sağlar.</a:t>
            </a:r>
            <a:endParaRPr sz="2090" b="1">
              <a:solidFill>
                <a:srgbClr val="4151CE"/>
              </a:solidFill>
              <a:latin typeface="Arial"/>
              <a:ea typeface="Arial"/>
              <a:cs typeface="Arial"/>
              <a:sym typeface="Arial"/>
            </a:endParaRPr>
          </a:p>
          <a:p>
            <a:pPr marL="540000" marR="196395" lvl="0" indent="-142875" algn="l" rtl="0">
              <a:lnSpc>
                <a:spcPct val="80000"/>
              </a:lnSpc>
              <a:spcBef>
                <a:spcPts val="0"/>
              </a:spcBef>
              <a:spcAft>
                <a:spcPts val="0"/>
              </a:spcAft>
              <a:buClr>
                <a:schemeClr val="dk1"/>
              </a:buClr>
              <a:buSzPts val="770"/>
              <a:buFont typeface="Arial"/>
              <a:buNone/>
            </a:pPr>
            <a:endParaRPr sz="2090">
              <a:solidFill>
                <a:srgbClr val="4151CE"/>
              </a:solidFill>
              <a:latin typeface="Arial"/>
              <a:ea typeface="Arial"/>
              <a:cs typeface="Arial"/>
              <a:sym typeface="Arial"/>
            </a:endParaRPr>
          </a:p>
          <a:p>
            <a:pPr marL="540000" marR="196395" lvl="0" indent="-275590" algn="l" rtl="0">
              <a:lnSpc>
                <a:spcPct val="80000"/>
              </a:lnSpc>
              <a:spcBef>
                <a:spcPts val="0"/>
              </a:spcBef>
              <a:spcAft>
                <a:spcPts val="0"/>
              </a:spcAft>
              <a:buClr>
                <a:srgbClr val="E06666"/>
              </a:buClr>
              <a:buSzPts val="2090"/>
              <a:buFont typeface="Arial"/>
              <a:buChar char="●"/>
            </a:pPr>
            <a:r>
              <a:rPr lang="tr-TR" sz="2090">
                <a:solidFill>
                  <a:srgbClr val="4151CE"/>
                </a:solidFill>
                <a:latin typeface="Arial"/>
                <a:ea typeface="Arial"/>
                <a:cs typeface="Arial"/>
                <a:sym typeface="Arial"/>
              </a:rPr>
              <a:t>Proje planının geliştirilmesinden sorumludur.</a:t>
            </a:r>
            <a:endParaRPr sz="2090">
              <a:solidFill>
                <a:srgbClr val="4151CE"/>
              </a:solidFill>
              <a:latin typeface="Arial"/>
              <a:ea typeface="Arial"/>
              <a:cs typeface="Arial"/>
              <a:sym typeface="Arial"/>
            </a:endParaRPr>
          </a:p>
          <a:p>
            <a:pPr marL="540000" marR="196395" lvl="0" indent="-275590" algn="l" rtl="0">
              <a:lnSpc>
                <a:spcPct val="80000"/>
              </a:lnSpc>
              <a:spcBef>
                <a:spcPts val="0"/>
              </a:spcBef>
              <a:spcAft>
                <a:spcPts val="0"/>
              </a:spcAft>
              <a:buClr>
                <a:srgbClr val="E06666"/>
              </a:buClr>
              <a:buSzPts val="2090"/>
              <a:buFont typeface="Arial"/>
              <a:buChar char="●"/>
            </a:pPr>
            <a:r>
              <a:rPr lang="tr-TR" sz="2090">
                <a:solidFill>
                  <a:srgbClr val="4151CE"/>
                </a:solidFill>
                <a:latin typeface="Arial"/>
                <a:ea typeface="Arial"/>
                <a:cs typeface="Arial"/>
                <a:sym typeface="Arial"/>
              </a:rPr>
              <a:t>Proje sahipleri (Stakeholder) ile yakın ilişki kurar.</a:t>
            </a:r>
            <a:endParaRPr sz="2090">
              <a:solidFill>
                <a:srgbClr val="4151CE"/>
              </a:solidFill>
              <a:latin typeface="Arial"/>
              <a:ea typeface="Arial"/>
              <a:cs typeface="Arial"/>
              <a:sym typeface="Arial"/>
            </a:endParaRPr>
          </a:p>
          <a:p>
            <a:pPr marL="540000" marR="196395" lvl="0" indent="-275590" algn="l" rtl="0">
              <a:lnSpc>
                <a:spcPct val="80000"/>
              </a:lnSpc>
              <a:spcBef>
                <a:spcPts val="0"/>
              </a:spcBef>
              <a:spcAft>
                <a:spcPts val="0"/>
              </a:spcAft>
              <a:buClr>
                <a:srgbClr val="E06666"/>
              </a:buClr>
              <a:buSzPts val="2090"/>
              <a:buFont typeface="Arial"/>
              <a:buChar char="●"/>
            </a:pPr>
            <a:r>
              <a:rPr lang="tr-TR" sz="2090">
                <a:solidFill>
                  <a:srgbClr val="4151CE"/>
                </a:solidFill>
                <a:latin typeface="Arial"/>
                <a:ea typeface="Arial"/>
                <a:cs typeface="Arial"/>
                <a:sym typeface="Arial"/>
              </a:rPr>
              <a:t>Takım içerisindeki iletişimi sağlar.</a:t>
            </a:r>
            <a:endParaRPr sz="2090">
              <a:solidFill>
                <a:srgbClr val="4151CE"/>
              </a:solidFill>
              <a:latin typeface="Arial"/>
              <a:ea typeface="Arial"/>
              <a:cs typeface="Arial"/>
              <a:sym typeface="Arial"/>
            </a:endParaRPr>
          </a:p>
          <a:p>
            <a:pPr marL="540000" marR="196395" lvl="0" indent="-275590" algn="l" rtl="0">
              <a:lnSpc>
                <a:spcPct val="80000"/>
              </a:lnSpc>
              <a:spcBef>
                <a:spcPts val="0"/>
              </a:spcBef>
              <a:spcAft>
                <a:spcPts val="0"/>
              </a:spcAft>
              <a:buClr>
                <a:srgbClr val="E06666"/>
              </a:buClr>
              <a:buSzPts val="2090"/>
              <a:buFont typeface="Arial"/>
              <a:buChar char="●"/>
            </a:pPr>
            <a:r>
              <a:rPr lang="tr-TR" sz="2090">
                <a:solidFill>
                  <a:srgbClr val="4151CE"/>
                </a:solidFill>
                <a:latin typeface="Arial"/>
                <a:ea typeface="Arial"/>
                <a:cs typeface="Arial"/>
                <a:sym typeface="Arial"/>
              </a:rPr>
              <a:t>Proje riskini yönetir.</a:t>
            </a:r>
            <a:endParaRPr sz="2090">
              <a:solidFill>
                <a:srgbClr val="4151CE"/>
              </a:solidFill>
              <a:latin typeface="Arial"/>
              <a:ea typeface="Arial"/>
              <a:cs typeface="Arial"/>
              <a:sym typeface="Arial"/>
            </a:endParaRPr>
          </a:p>
          <a:p>
            <a:pPr marL="540000" marR="196395" lvl="0" indent="-275590" algn="l" rtl="0">
              <a:lnSpc>
                <a:spcPct val="80000"/>
              </a:lnSpc>
              <a:spcBef>
                <a:spcPts val="0"/>
              </a:spcBef>
              <a:spcAft>
                <a:spcPts val="0"/>
              </a:spcAft>
              <a:buClr>
                <a:srgbClr val="E06666"/>
              </a:buClr>
              <a:buSzPts val="2090"/>
              <a:buFont typeface="Arial"/>
              <a:buChar char="●"/>
            </a:pPr>
            <a:r>
              <a:rPr lang="tr-TR" sz="2090">
                <a:solidFill>
                  <a:srgbClr val="4151CE"/>
                </a:solidFill>
                <a:latin typeface="Arial"/>
                <a:ea typeface="Arial"/>
                <a:cs typeface="Arial"/>
                <a:sym typeface="Arial"/>
              </a:rPr>
              <a:t>Proje çizelgesini hazırlar.</a:t>
            </a:r>
            <a:endParaRPr sz="2090">
              <a:solidFill>
                <a:srgbClr val="4151CE"/>
              </a:solidFill>
              <a:latin typeface="Arial"/>
              <a:ea typeface="Arial"/>
              <a:cs typeface="Arial"/>
              <a:sym typeface="Arial"/>
            </a:endParaRPr>
          </a:p>
          <a:p>
            <a:pPr marL="540000" marR="196395" lvl="0" indent="-275590" algn="l" rtl="0">
              <a:lnSpc>
                <a:spcPct val="80000"/>
              </a:lnSpc>
              <a:spcBef>
                <a:spcPts val="0"/>
              </a:spcBef>
              <a:spcAft>
                <a:spcPts val="0"/>
              </a:spcAft>
              <a:buClr>
                <a:srgbClr val="E06666"/>
              </a:buClr>
              <a:buSzPts val="2090"/>
              <a:buFont typeface="Arial"/>
              <a:buChar char="●"/>
            </a:pPr>
            <a:r>
              <a:rPr lang="tr-TR" sz="2090">
                <a:solidFill>
                  <a:srgbClr val="4151CE"/>
                </a:solidFill>
                <a:latin typeface="Arial"/>
                <a:ea typeface="Arial"/>
                <a:cs typeface="Arial"/>
                <a:sym typeface="Arial"/>
              </a:rPr>
              <a:t>Proje bütçesini yönetir.</a:t>
            </a:r>
            <a:endParaRPr sz="2090">
              <a:solidFill>
                <a:srgbClr val="4151CE"/>
              </a:solidFill>
              <a:latin typeface="Arial"/>
              <a:ea typeface="Arial"/>
              <a:cs typeface="Arial"/>
              <a:sym typeface="Arial"/>
            </a:endParaRPr>
          </a:p>
          <a:p>
            <a:pPr marL="540000" marR="196395" lvl="0" indent="-275590" algn="l" rtl="0">
              <a:lnSpc>
                <a:spcPct val="80000"/>
              </a:lnSpc>
              <a:spcBef>
                <a:spcPts val="0"/>
              </a:spcBef>
              <a:spcAft>
                <a:spcPts val="0"/>
              </a:spcAft>
              <a:buClr>
                <a:srgbClr val="E06666"/>
              </a:buClr>
              <a:buSzPts val="2090"/>
              <a:buFont typeface="Arial"/>
              <a:buChar char="●"/>
            </a:pPr>
            <a:r>
              <a:rPr lang="tr-TR" sz="2090">
                <a:solidFill>
                  <a:srgbClr val="4151CE"/>
                </a:solidFill>
                <a:latin typeface="Arial"/>
                <a:ea typeface="Arial"/>
                <a:cs typeface="Arial"/>
                <a:sym typeface="Arial"/>
              </a:rPr>
              <a:t>Projede çıkabilecek karışıklıkları (conflicts) önler (Kriz yönetiminden sorumludur).</a:t>
            </a:r>
            <a:endParaRPr sz="2090">
              <a:solidFill>
                <a:srgbClr val="4151CE"/>
              </a:solidFill>
              <a:latin typeface="Arial"/>
              <a:ea typeface="Arial"/>
              <a:cs typeface="Arial"/>
              <a:sym typeface="Arial"/>
            </a:endParaRPr>
          </a:p>
          <a:p>
            <a:pPr marL="540000" marR="196395" lvl="0" indent="-275590" algn="l" rtl="0">
              <a:lnSpc>
                <a:spcPct val="80000"/>
              </a:lnSpc>
              <a:spcBef>
                <a:spcPts val="0"/>
              </a:spcBef>
              <a:spcAft>
                <a:spcPts val="0"/>
              </a:spcAft>
              <a:buClr>
                <a:srgbClr val="E06666"/>
              </a:buClr>
              <a:buSzPts val="2090"/>
              <a:buFont typeface="Arial"/>
              <a:buChar char="●"/>
            </a:pPr>
            <a:r>
              <a:rPr lang="tr-TR" sz="2090">
                <a:solidFill>
                  <a:srgbClr val="4151CE"/>
                </a:solidFill>
                <a:latin typeface="Arial"/>
                <a:ea typeface="Arial"/>
                <a:cs typeface="Arial"/>
                <a:sym typeface="Arial"/>
              </a:rPr>
              <a:t>Görev dağılımını yönetir.</a:t>
            </a:r>
            <a:endParaRPr sz="2090">
              <a:solidFill>
                <a:srgbClr val="4151CE"/>
              </a:solidFill>
              <a:latin typeface="Arial"/>
              <a:ea typeface="Arial"/>
              <a:cs typeface="Arial"/>
              <a:sym typeface="Arial"/>
            </a:endParaRPr>
          </a:p>
          <a:p>
            <a:pPr marL="342900" lvl="0" indent="-139700" algn="l" rtl="0">
              <a:lnSpc>
                <a:spcPct val="80000"/>
              </a:lnSpc>
              <a:spcBef>
                <a:spcPts val="0"/>
              </a:spcBef>
              <a:spcAft>
                <a:spcPts val="0"/>
              </a:spcAft>
              <a:buClr>
                <a:schemeClr val="dk1"/>
              </a:buClr>
              <a:buSzPts val="2240"/>
              <a:buNone/>
            </a:pPr>
            <a:endParaRPr sz="244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sp>
        <p:nvSpPr>
          <p:cNvPr id="97" name="Google Shape;97;p15"/>
          <p:cNvSpPr txBox="1"/>
          <p:nvPr/>
        </p:nvSpPr>
        <p:spPr>
          <a:xfrm>
            <a:off x="0" y="192488"/>
            <a:ext cx="91440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tr-TR" sz="4000" b="1">
                <a:solidFill>
                  <a:srgbClr val="7030A0"/>
                </a:solidFill>
              </a:rPr>
              <a:t>hardware</a:t>
            </a:r>
            <a:r>
              <a:rPr lang="tr-TR" sz="3000">
                <a:solidFill>
                  <a:srgbClr val="7030A0"/>
                </a:solidFill>
                <a:latin typeface="Calibri"/>
                <a:ea typeface="Calibri"/>
                <a:cs typeface="Calibri"/>
                <a:sym typeface="Calibri"/>
              </a:rPr>
              <a:t> </a:t>
            </a:r>
            <a:r>
              <a:rPr lang="tr-TR" sz="3600">
                <a:solidFill>
                  <a:srgbClr val="7030A0"/>
                </a:solidFill>
                <a:latin typeface="Calibri"/>
                <a:ea typeface="Calibri"/>
                <a:cs typeface="Calibri"/>
                <a:sym typeface="Calibri"/>
              </a:rPr>
              <a:t>(donanım)</a:t>
            </a:r>
            <a:endParaRPr sz="3600">
              <a:solidFill>
                <a:srgbClr val="7030A0"/>
              </a:solidFill>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p:txBody>
      </p:sp>
      <p:sp>
        <p:nvSpPr>
          <p:cNvPr id="98" name="Google Shape;98;p15"/>
          <p:cNvSpPr txBox="1"/>
          <p:nvPr/>
        </p:nvSpPr>
        <p:spPr>
          <a:xfrm>
            <a:off x="3960500" y="739975"/>
            <a:ext cx="5183400" cy="4094400"/>
          </a:xfrm>
          <a:prstGeom prst="rect">
            <a:avLst/>
          </a:prstGeom>
          <a:noFill/>
          <a:ln>
            <a:noFill/>
          </a:ln>
        </p:spPr>
        <p:txBody>
          <a:bodyPr spcFirstLastPara="1" wrap="square" lIns="91425" tIns="91425" rIns="91425" bIns="91425" anchor="t" anchorCtr="0">
            <a:spAutoFit/>
          </a:bodyPr>
          <a:lstStyle/>
          <a:p>
            <a:pPr marL="0" marR="325109" lvl="0" indent="0" algn="l" rtl="0">
              <a:lnSpc>
                <a:spcPct val="100000"/>
              </a:lnSpc>
              <a:spcBef>
                <a:spcPts val="0"/>
              </a:spcBef>
              <a:spcAft>
                <a:spcPts val="0"/>
              </a:spcAft>
              <a:buNone/>
            </a:pPr>
            <a:r>
              <a:rPr lang="tr-TR" sz="3400" b="1">
                <a:solidFill>
                  <a:srgbClr val="002C3A"/>
                </a:solidFill>
              </a:rPr>
              <a:t> </a:t>
            </a:r>
            <a:r>
              <a:rPr lang="tr-TR" sz="2100" b="1">
                <a:solidFill>
                  <a:srgbClr val="002C3A"/>
                </a:solidFill>
              </a:rPr>
              <a:t>  </a:t>
            </a:r>
            <a:r>
              <a:rPr lang="tr-TR" sz="2200">
                <a:solidFill>
                  <a:srgbClr val="4151CE"/>
                </a:solidFill>
              </a:rPr>
              <a:t>Donanımlar bilgisayarların elle tutulabilir,gözle görülebilir somut fiziki parçalarıdır.</a:t>
            </a:r>
            <a:endParaRPr sz="2200">
              <a:solidFill>
                <a:srgbClr val="4151CE"/>
              </a:solidFill>
            </a:endParaRPr>
          </a:p>
          <a:p>
            <a:pPr marL="0" marR="325109" lvl="0" indent="0" algn="l" rtl="0">
              <a:lnSpc>
                <a:spcPct val="100000"/>
              </a:lnSpc>
              <a:spcBef>
                <a:spcPts val="0"/>
              </a:spcBef>
              <a:spcAft>
                <a:spcPts val="0"/>
              </a:spcAft>
              <a:buNone/>
            </a:pPr>
            <a:r>
              <a:rPr lang="tr-TR" sz="2200">
                <a:solidFill>
                  <a:srgbClr val="4151CE"/>
                </a:solidFill>
              </a:rPr>
              <a:t>   Örneğin; Ekran Kartı, Klavye, Monitör, Anakart, Fare, Yazıcı, Harddisk gibi bileşenler.</a:t>
            </a:r>
            <a:endParaRPr sz="2200">
              <a:solidFill>
                <a:srgbClr val="4151CE"/>
              </a:solidFill>
            </a:endParaRPr>
          </a:p>
          <a:p>
            <a:pPr marL="0" marR="325109" lvl="0" indent="0" algn="l" rtl="0">
              <a:lnSpc>
                <a:spcPct val="100000"/>
              </a:lnSpc>
              <a:spcBef>
                <a:spcPts val="0"/>
              </a:spcBef>
              <a:spcAft>
                <a:spcPts val="0"/>
              </a:spcAft>
              <a:buNone/>
            </a:pPr>
            <a:r>
              <a:rPr lang="tr-TR" sz="2200">
                <a:solidFill>
                  <a:srgbClr val="4151CE"/>
                </a:solidFill>
              </a:rPr>
              <a:t>    Donanımlar kasanın içerisinde yer alabileceği gibi kasanın dışında da yer alabilir.      Donanım iki kısma ayrılır. </a:t>
            </a:r>
            <a:r>
              <a:rPr lang="tr-TR" sz="2200" b="1" i="1">
                <a:solidFill>
                  <a:srgbClr val="4151CE"/>
                </a:solidFill>
              </a:rPr>
              <a:t>İç Donanım</a:t>
            </a:r>
            <a:r>
              <a:rPr lang="tr-TR" sz="2200">
                <a:solidFill>
                  <a:srgbClr val="4151CE"/>
                </a:solidFill>
              </a:rPr>
              <a:t> (Dahili Donanım) veya </a:t>
            </a:r>
            <a:r>
              <a:rPr lang="tr-TR" sz="2200" b="1" i="1">
                <a:solidFill>
                  <a:srgbClr val="4151CE"/>
                </a:solidFill>
              </a:rPr>
              <a:t>Dış Donanım</a:t>
            </a:r>
            <a:r>
              <a:rPr lang="tr-TR" sz="2200">
                <a:solidFill>
                  <a:srgbClr val="4151CE"/>
                </a:solidFill>
              </a:rPr>
              <a:t> (Harici Donanım).</a:t>
            </a:r>
            <a:endParaRPr sz="2200">
              <a:solidFill>
                <a:srgbClr val="4151CE"/>
              </a:solidFill>
            </a:endParaRPr>
          </a:p>
        </p:txBody>
      </p:sp>
      <p:pic>
        <p:nvPicPr>
          <p:cNvPr id="99" name="Google Shape;99;p15"/>
          <p:cNvPicPr preferRelativeResize="0"/>
          <p:nvPr/>
        </p:nvPicPr>
        <p:blipFill>
          <a:blip r:embed="rId4">
            <a:alphaModFix/>
          </a:blip>
          <a:stretch>
            <a:fillRect/>
          </a:stretch>
        </p:blipFill>
        <p:spPr>
          <a:xfrm>
            <a:off x="228600" y="954338"/>
            <a:ext cx="3817350" cy="3817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2"/>
        <p:cNvGrpSpPr/>
        <p:nvPr/>
      </p:nvGrpSpPr>
      <p:grpSpPr>
        <a:xfrm>
          <a:off x="0" y="0"/>
          <a:ext cx="0" cy="0"/>
          <a:chOff x="0" y="0"/>
          <a:chExt cx="0" cy="0"/>
        </a:xfrm>
      </p:grpSpPr>
      <p:sp>
        <p:nvSpPr>
          <p:cNvPr id="343" name="Google Shape;343;p42"/>
          <p:cNvSpPr txBox="1">
            <a:spLocks noGrp="1"/>
          </p:cNvSpPr>
          <p:nvPr>
            <p:ph type="title"/>
          </p:nvPr>
        </p:nvSpPr>
        <p:spPr>
          <a:xfrm>
            <a:off x="457200" y="-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761E86"/>
                </a:solidFill>
              </a:rPr>
              <a:t>SDLC TEAM</a:t>
            </a:r>
            <a:endParaRPr/>
          </a:p>
        </p:txBody>
      </p:sp>
      <p:sp>
        <p:nvSpPr>
          <p:cNvPr id="344" name="Google Shape;344;p42"/>
          <p:cNvSpPr txBox="1">
            <a:spLocks noGrp="1"/>
          </p:cNvSpPr>
          <p:nvPr>
            <p:ph type="body" idx="1"/>
          </p:nvPr>
        </p:nvSpPr>
        <p:spPr>
          <a:xfrm>
            <a:off x="181775" y="784200"/>
            <a:ext cx="8758500" cy="3962700"/>
          </a:xfrm>
          <a:prstGeom prst="rect">
            <a:avLst/>
          </a:prstGeom>
          <a:noFill/>
          <a:ln>
            <a:noFill/>
          </a:ln>
        </p:spPr>
        <p:txBody>
          <a:bodyPr spcFirstLastPara="1" wrap="square" lIns="91425" tIns="45700" rIns="91425" bIns="45700" anchor="t" anchorCtr="0">
            <a:noAutofit/>
          </a:bodyPr>
          <a:lstStyle/>
          <a:p>
            <a:pPr marL="540000" marR="288655" lvl="0" indent="-142875" algn="ctr" rtl="0">
              <a:lnSpc>
                <a:spcPct val="90000"/>
              </a:lnSpc>
              <a:spcBef>
                <a:spcPts val="0"/>
              </a:spcBef>
              <a:spcAft>
                <a:spcPts val="0"/>
              </a:spcAft>
              <a:buClr>
                <a:schemeClr val="dk1"/>
              </a:buClr>
              <a:buSzPts val="800"/>
              <a:buNone/>
            </a:pPr>
            <a:r>
              <a:rPr lang="tr-TR" sz="3000" b="1">
                <a:solidFill>
                  <a:schemeClr val="accent6"/>
                </a:solidFill>
                <a:latin typeface="Arial"/>
                <a:ea typeface="Arial"/>
                <a:cs typeface="Arial"/>
                <a:sym typeface="Arial"/>
              </a:rPr>
              <a:t>Business Analyst</a:t>
            </a:r>
            <a:endParaRPr sz="3000" b="1">
              <a:solidFill>
                <a:schemeClr val="accent6"/>
              </a:solidFill>
              <a:latin typeface="Arial"/>
              <a:ea typeface="Arial"/>
              <a:cs typeface="Arial"/>
              <a:sym typeface="Arial"/>
            </a:endParaRPr>
          </a:p>
          <a:p>
            <a:pPr marL="397125" marR="288655" lvl="0" indent="0" algn="just" rtl="0">
              <a:lnSpc>
                <a:spcPct val="90000"/>
              </a:lnSpc>
              <a:spcBef>
                <a:spcPts val="0"/>
              </a:spcBef>
              <a:spcAft>
                <a:spcPts val="0"/>
              </a:spcAft>
              <a:buClr>
                <a:schemeClr val="dk1"/>
              </a:buClr>
              <a:buSzPts val="800"/>
              <a:buNone/>
            </a:pPr>
            <a:endParaRPr sz="100" b="1">
              <a:solidFill>
                <a:srgbClr val="E46C0A"/>
              </a:solidFill>
              <a:latin typeface="Arial"/>
              <a:ea typeface="Arial"/>
              <a:cs typeface="Arial"/>
              <a:sym typeface="Arial"/>
            </a:endParaRPr>
          </a:p>
          <a:p>
            <a:pPr marL="540000" marR="288655" lvl="0" indent="-142875" algn="just" rtl="0">
              <a:lnSpc>
                <a:spcPct val="90000"/>
              </a:lnSpc>
              <a:spcBef>
                <a:spcPts val="0"/>
              </a:spcBef>
              <a:spcAft>
                <a:spcPts val="0"/>
              </a:spcAft>
              <a:buClr>
                <a:schemeClr val="dk1"/>
              </a:buClr>
              <a:buSzPts val="275"/>
              <a:buNone/>
            </a:pPr>
            <a:r>
              <a:rPr lang="tr-TR" sz="850" b="1">
                <a:solidFill>
                  <a:srgbClr val="E46C0A"/>
                </a:solidFill>
                <a:latin typeface="Arial"/>
                <a:ea typeface="Arial"/>
                <a:cs typeface="Arial"/>
                <a:sym typeface="Arial"/>
              </a:rPr>
              <a:t>     </a:t>
            </a:r>
            <a:r>
              <a:rPr lang="tr-TR" sz="1646" b="1">
                <a:solidFill>
                  <a:srgbClr val="E46C0A"/>
                </a:solidFill>
                <a:latin typeface="Arial"/>
                <a:ea typeface="Arial"/>
                <a:cs typeface="Arial"/>
                <a:sym typeface="Arial"/>
              </a:rPr>
              <a:t>   </a:t>
            </a:r>
            <a:r>
              <a:rPr lang="tr-TR" sz="1787" b="1">
                <a:solidFill>
                  <a:srgbClr val="4151CE"/>
                </a:solidFill>
                <a:latin typeface="Arial"/>
                <a:ea typeface="Arial"/>
                <a:cs typeface="Arial"/>
                <a:sym typeface="Arial"/>
              </a:rPr>
              <a:t>Şirketlerin, iş süreçlerini değerlendirme, gereklilikleri öngörme, iyileştirme alanlarını açığa çıkarma ve çözümler üretme faaliyetlerini yürütür. Bir proje veya programın ihtiyaçlarını belirleyerek, bunları yönetici ve ortaklara iletir. İş sorunlarına teknik çözümler geliştirmek için çalışır</a:t>
            </a:r>
            <a:r>
              <a:rPr lang="tr-TR" sz="1646">
                <a:solidFill>
                  <a:srgbClr val="0C58D3"/>
                </a:solidFill>
                <a:latin typeface="Arial"/>
                <a:ea typeface="Arial"/>
                <a:cs typeface="Arial"/>
                <a:sym typeface="Arial"/>
              </a:rPr>
              <a:t>.</a:t>
            </a:r>
            <a:endParaRPr sz="946" b="1">
              <a:solidFill>
                <a:srgbClr val="0C58D3"/>
              </a:solidFill>
              <a:latin typeface="Arial"/>
              <a:ea typeface="Arial"/>
              <a:cs typeface="Arial"/>
              <a:sym typeface="Arial"/>
            </a:endParaRPr>
          </a:p>
          <a:p>
            <a:pPr marL="540000" marR="288655" lvl="0" indent="-142875" algn="just" rtl="0">
              <a:lnSpc>
                <a:spcPct val="90000"/>
              </a:lnSpc>
              <a:spcBef>
                <a:spcPts val="0"/>
              </a:spcBef>
              <a:spcAft>
                <a:spcPts val="0"/>
              </a:spcAft>
              <a:buClr>
                <a:schemeClr val="dk1"/>
              </a:buClr>
              <a:buSzPts val="275"/>
              <a:buFont typeface="Arial"/>
              <a:buNone/>
            </a:pPr>
            <a:r>
              <a:rPr lang="tr-TR" sz="1646" b="1">
                <a:solidFill>
                  <a:srgbClr val="E06666"/>
                </a:solidFill>
                <a:latin typeface="Arial"/>
                <a:ea typeface="Arial"/>
                <a:cs typeface="Arial"/>
                <a:sym typeface="Arial"/>
              </a:rPr>
              <a:t>●</a:t>
            </a:r>
            <a:r>
              <a:rPr lang="tr-TR" sz="1646" b="1">
                <a:solidFill>
                  <a:srgbClr val="0C58D3"/>
                </a:solidFill>
                <a:latin typeface="Arial"/>
                <a:ea typeface="Arial"/>
                <a:cs typeface="Arial"/>
                <a:sym typeface="Arial"/>
              </a:rPr>
              <a:t>  </a:t>
            </a:r>
            <a:r>
              <a:rPr lang="tr-TR" sz="1787">
                <a:solidFill>
                  <a:srgbClr val="4151CE"/>
                </a:solidFill>
                <a:latin typeface="Arial"/>
                <a:ea typeface="Arial"/>
                <a:cs typeface="Arial"/>
                <a:sym typeface="Arial"/>
              </a:rPr>
              <a:t>Business sorunları ve teknoloji çözümleri arasında bir köprü vazifesi görür.</a:t>
            </a:r>
            <a:endParaRPr sz="1787">
              <a:solidFill>
                <a:srgbClr val="4151CE"/>
              </a:solidFill>
              <a:latin typeface="Arial"/>
              <a:ea typeface="Arial"/>
              <a:cs typeface="Arial"/>
              <a:sym typeface="Arial"/>
            </a:endParaRPr>
          </a:p>
          <a:p>
            <a:pPr marL="540000" marR="288655" lvl="0" indent="-142875" algn="just" rtl="0">
              <a:lnSpc>
                <a:spcPct val="90000"/>
              </a:lnSpc>
              <a:spcBef>
                <a:spcPts val="0"/>
              </a:spcBef>
              <a:spcAft>
                <a:spcPts val="0"/>
              </a:spcAft>
              <a:buClr>
                <a:schemeClr val="dk1"/>
              </a:buClr>
              <a:buSzPts val="275"/>
              <a:buFont typeface="Arial"/>
              <a:buNone/>
            </a:pPr>
            <a:r>
              <a:rPr lang="tr-TR" sz="1787" b="1">
                <a:solidFill>
                  <a:srgbClr val="E06666"/>
                </a:solidFill>
                <a:latin typeface="Arial"/>
                <a:ea typeface="Arial"/>
                <a:cs typeface="Arial"/>
                <a:sym typeface="Arial"/>
              </a:rPr>
              <a:t>●</a:t>
            </a:r>
            <a:r>
              <a:rPr lang="tr-TR" sz="1787" b="1">
                <a:solidFill>
                  <a:srgbClr val="0C58D3"/>
                </a:solidFill>
                <a:latin typeface="Arial"/>
                <a:ea typeface="Arial"/>
                <a:cs typeface="Arial"/>
                <a:sym typeface="Arial"/>
              </a:rPr>
              <a:t> </a:t>
            </a:r>
            <a:r>
              <a:rPr lang="tr-TR" sz="1787" b="1">
                <a:solidFill>
                  <a:srgbClr val="4151CE"/>
                </a:solidFill>
                <a:latin typeface="Arial"/>
                <a:ea typeface="Arial"/>
                <a:cs typeface="Arial"/>
                <a:sym typeface="Arial"/>
              </a:rPr>
              <a:t> </a:t>
            </a:r>
            <a:r>
              <a:rPr lang="tr-TR" sz="1787">
                <a:solidFill>
                  <a:srgbClr val="4151CE"/>
                </a:solidFill>
                <a:latin typeface="Arial"/>
                <a:ea typeface="Arial"/>
                <a:cs typeface="Arial"/>
                <a:sym typeface="Arial"/>
              </a:rPr>
              <a:t>Gereksinimler (requirements) yönetimini ve iletişimini sağlar.</a:t>
            </a:r>
            <a:endParaRPr sz="1787">
              <a:solidFill>
                <a:srgbClr val="4151CE"/>
              </a:solidFill>
              <a:latin typeface="Arial"/>
              <a:ea typeface="Arial"/>
              <a:cs typeface="Arial"/>
              <a:sym typeface="Arial"/>
            </a:endParaRPr>
          </a:p>
          <a:p>
            <a:pPr marL="540000" marR="288655" lvl="0" indent="-142875" algn="just" rtl="0">
              <a:lnSpc>
                <a:spcPct val="90000"/>
              </a:lnSpc>
              <a:spcBef>
                <a:spcPts val="0"/>
              </a:spcBef>
              <a:spcAft>
                <a:spcPts val="0"/>
              </a:spcAft>
              <a:buClr>
                <a:schemeClr val="dk1"/>
              </a:buClr>
              <a:buSzPts val="275"/>
              <a:buFont typeface="Arial"/>
              <a:buNone/>
            </a:pPr>
            <a:r>
              <a:rPr lang="tr-TR" sz="1787">
                <a:solidFill>
                  <a:srgbClr val="E06666"/>
                </a:solidFill>
                <a:latin typeface="Arial"/>
                <a:ea typeface="Arial"/>
                <a:cs typeface="Arial"/>
                <a:sym typeface="Arial"/>
              </a:rPr>
              <a:t>●</a:t>
            </a:r>
            <a:r>
              <a:rPr lang="tr-TR" sz="1787">
                <a:solidFill>
                  <a:srgbClr val="4151CE"/>
                </a:solidFill>
                <a:latin typeface="Arial"/>
                <a:ea typeface="Arial"/>
                <a:cs typeface="Arial"/>
                <a:sym typeface="Arial"/>
              </a:rPr>
              <a:t>  Alınan kararların anlaşılır bir dile dökülmesini sağlar.</a:t>
            </a:r>
            <a:endParaRPr sz="1787">
              <a:solidFill>
                <a:srgbClr val="4151CE"/>
              </a:solidFill>
              <a:latin typeface="Arial"/>
              <a:ea typeface="Arial"/>
              <a:cs typeface="Arial"/>
              <a:sym typeface="Arial"/>
            </a:endParaRPr>
          </a:p>
          <a:p>
            <a:pPr marL="540000" marR="288655" lvl="0" indent="-142875" algn="just" rtl="0">
              <a:lnSpc>
                <a:spcPct val="90000"/>
              </a:lnSpc>
              <a:spcBef>
                <a:spcPts val="0"/>
              </a:spcBef>
              <a:spcAft>
                <a:spcPts val="0"/>
              </a:spcAft>
              <a:buClr>
                <a:schemeClr val="dk1"/>
              </a:buClr>
              <a:buSzPts val="275"/>
              <a:buFont typeface="Arial"/>
              <a:buNone/>
            </a:pPr>
            <a:r>
              <a:rPr lang="tr-TR" sz="1787">
                <a:solidFill>
                  <a:srgbClr val="E06666"/>
                </a:solidFill>
                <a:latin typeface="Arial"/>
                <a:ea typeface="Arial"/>
                <a:cs typeface="Arial"/>
                <a:sym typeface="Arial"/>
              </a:rPr>
              <a:t>●</a:t>
            </a:r>
            <a:r>
              <a:rPr lang="tr-TR" sz="1787">
                <a:solidFill>
                  <a:srgbClr val="0C58D3"/>
                </a:solidFill>
                <a:latin typeface="Arial"/>
                <a:ea typeface="Arial"/>
                <a:cs typeface="Arial"/>
                <a:sym typeface="Arial"/>
              </a:rPr>
              <a:t>  </a:t>
            </a:r>
            <a:r>
              <a:rPr lang="tr-TR" sz="1787" b="1">
                <a:solidFill>
                  <a:srgbClr val="E46C0A"/>
                </a:solidFill>
                <a:latin typeface="Arial"/>
                <a:ea typeface="Arial"/>
                <a:cs typeface="Arial"/>
                <a:sym typeface="Arial"/>
              </a:rPr>
              <a:t>Business Requirement Document</a:t>
            </a:r>
            <a:r>
              <a:rPr lang="tr-TR" sz="1787">
                <a:solidFill>
                  <a:srgbClr val="0C58D3"/>
                </a:solidFill>
                <a:latin typeface="Arial"/>
                <a:ea typeface="Arial"/>
                <a:cs typeface="Arial"/>
                <a:sym typeface="Arial"/>
              </a:rPr>
              <a:t> </a:t>
            </a:r>
            <a:r>
              <a:rPr lang="tr-TR" sz="1787">
                <a:solidFill>
                  <a:srgbClr val="701C7F"/>
                </a:solidFill>
                <a:latin typeface="Arial"/>
                <a:ea typeface="Arial"/>
                <a:cs typeface="Arial"/>
                <a:sym typeface="Arial"/>
              </a:rPr>
              <a:t>(</a:t>
            </a:r>
            <a:r>
              <a:rPr lang="tr-TR" sz="1787" b="1">
                <a:solidFill>
                  <a:srgbClr val="701C7F"/>
                </a:solidFill>
                <a:latin typeface="Arial"/>
                <a:ea typeface="Arial"/>
                <a:cs typeface="Arial"/>
                <a:sym typeface="Arial"/>
              </a:rPr>
              <a:t>BRD</a:t>
            </a:r>
            <a:r>
              <a:rPr lang="tr-TR" sz="1787">
                <a:solidFill>
                  <a:srgbClr val="701C7F"/>
                </a:solidFill>
                <a:latin typeface="Arial"/>
                <a:ea typeface="Arial"/>
                <a:cs typeface="Arial"/>
                <a:sym typeface="Arial"/>
              </a:rPr>
              <a:t>)</a:t>
            </a:r>
            <a:r>
              <a:rPr lang="tr-TR" sz="1787">
                <a:solidFill>
                  <a:srgbClr val="0C58D3"/>
                </a:solidFill>
                <a:latin typeface="Arial"/>
                <a:ea typeface="Arial"/>
                <a:cs typeface="Arial"/>
                <a:sym typeface="Arial"/>
              </a:rPr>
              <a:t> </a:t>
            </a:r>
            <a:r>
              <a:rPr lang="tr-TR" sz="1787">
                <a:solidFill>
                  <a:srgbClr val="4151CE"/>
                </a:solidFill>
                <a:latin typeface="Arial"/>
                <a:ea typeface="Arial"/>
                <a:cs typeface="Arial"/>
                <a:sym typeface="Arial"/>
              </a:rPr>
              <a:t>oluşturur.</a:t>
            </a:r>
            <a:endParaRPr sz="1787">
              <a:solidFill>
                <a:srgbClr val="4151CE"/>
              </a:solidFill>
              <a:latin typeface="Arial"/>
              <a:ea typeface="Arial"/>
              <a:cs typeface="Arial"/>
              <a:sym typeface="Arial"/>
            </a:endParaRPr>
          </a:p>
          <a:p>
            <a:pPr marL="540000" marR="288655" lvl="0" indent="-142875" algn="just" rtl="0">
              <a:lnSpc>
                <a:spcPct val="90000"/>
              </a:lnSpc>
              <a:spcBef>
                <a:spcPts val="0"/>
              </a:spcBef>
              <a:spcAft>
                <a:spcPts val="0"/>
              </a:spcAft>
              <a:buClr>
                <a:schemeClr val="dk1"/>
              </a:buClr>
              <a:buSzPts val="275"/>
              <a:buFont typeface="Arial"/>
              <a:buNone/>
            </a:pPr>
            <a:r>
              <a:rPr lang="tr-TR" sz="1787">
                <a:solidFill>
                  <a:srgbClr val="4151CE"/>
                </a:solidFill>
                <a:latin typeface="Arial"/>
                <a:ea typeface="Arial"/>
                <a:cs typeface="Arial"/>
                <a:sym typeface="Arial"/>
              </a:rPr>
              <a:t>(alınan tum kararların ve gereksinimlerin dokümü)</a:t>
            </a:r>
            <a:endParaRPr sz="1787">
              <a:solidFill>
                <a:srgbClr val="4151CE"/>
              </a:solidFill>
              <a:latin typeface="Arial"/>
              <a:ea typeface="Arial"/>
              <a:cs typeface="Arial"/>
              <a:sym typeface="Arial"/>
            </a:endParaRPr>
          </a:p>
          <a:p>
            <a:pPr marL="540000" marR="288655" lvl="0" indent="-142875" algn="just" rtl="0">
              <a:lnSpc>
                <a:spcPct val="90000"/>
              </a:lnSpc>
              <a:spcBef>
                <a:spcPts val="0"/>
              </a:spcBef>
              <a:spcAft>
                <a:spcPts val="0"/>
              </a:spcAft>
              <a:buClr>
                <a:schemeClr val="dk1"/>
              </a:buClr>
              <a:buSzPts val="275"/>
              <a:buFont typeface="Arial"/>
              <a:buNone/>
            </a:pPr>
            <a:r>
              <a:rPr lang="tr-TR" sz="1787">
                <a:solidFill>
                  <a:srgbClr val="E06666"/>
                </a:solidFill>
                <a:latin typeface="Arial"/>
                <a:ea typeface="Arial"/>
                <a:cs typeface="Arial"/>
                <a:sym typeface="Arial"/>
              </a:rPr>
              <a:t>●</a:t>
            </a:r>
            <a:r>
              <a:rPr lang="tr-TR" sz="1787">
                <a:solidFill>
                  <a:srgbClr val="0C58D3"/>
                </a:solidFill>
                <a:latin typeface="Arial"/>
                <a:ea typeface="Arial"/>
                <a:cs typeface="Arial"/>
                <a:sym typeface="Arial"/>
              </a:rPr>
              <a:t> </a:t>
            </a:r>
            <a:r>
              <a:rPr lang="tr-TR" sz="1787" b="1">
                <a:solidFill>
                  <a:srgbClr val="0C58D3"/>
                </a:solidFill>
                <a:latin typeface="Arial"/>
                <a:ea typeface="Arial"/>
                <a:cs typeface="Arial"/>
                <a:sym typeface="Arial"/>
              </a:rPr>
              <a:t> </a:t>
            </a:r>
            <a:r>
              <a:rPr lang="tr-TR" sz="1787" b="1">
                <a:solidFill>
                  <a:srgbClr val="E46C0A"/>
                </a:solidFill>
                <a:latin typeface="Arial"/>
                <a:ea typeface="Arial"/>
                <a:cs typeface="Arial"/>
                <a:sym typeface="Arial"/>
              </a:rPr>
              <a:t>Functional Requirement Document</a:t>
            </a:r>
            <a:r>
              <a:rPr lang="tr-TR" sz="1787">
                <a:solidFill>
                  <a:srgbClr val="0C58D3"/>
                </a:solidFill>
                <a:latin typeface="Arial"/>
                <a:ea typeface="Arial"/>
                <a:cs typeface="Arial"/>
                <a:sym typeface="Arial"/>
              </a:rPr>
              <a:t> </a:t>
            </a:r>
            <a:r>
              <a:rPr lang="tr-TR" sz="1787">
                <a:solidFill>
                  <a:srgbClr val="701C7F"/>
                </a:solidFill>
                <a:latin typeface="Arial"/>
                <a:ea typeface="Arial"/>
                <a:cs typeface="Arial"/>
                <a:sym typeface="Arial"/>
              </a:rPr>
              <a:t>(</a:t>
            </a:r>
            <a:r>
              <a:rPr lang="tr-TR" sz="1787" b="1">
                <a:solidFill>
                  <a:srgbClr val="701C7F"/>
                </a:solidFill>
                <a:latin typeface="Arial"/>
                <a:ea typeface="Arial"/>
                <a:cs typeface="Arial"/>
                <a:sym typeface="Arial"/>
              </a:rPr>
              <a:t>FRD</a:t>
            </a:r>
            <a:r>
              <a:rPr lang="tr-TR" sz="1787">
                <a:solidFill>
                  <a:srgbClr val="701C7F"/>
                </a:solidFill>
                <a:latin typeface="Arial"/>
                <a:ea typeface="Arial"/>
                <a:cs typeface="Arial"/>
                <a:sym typeface="Arial"/>
              </a:rPr>
              <a:t>)</a:t>
            </a:r>
            <a:r>
              <a:rPr lang="tr-TR" sz="1787">
                <a:solidFill>
                  <a:srgbClr val="0C58D3"/>
                </a:solidFill>
                <a:latin typeface="Arial"/>
                <a:ea typeface="Arial"/>
                <a:cs typeface="Arial"/>
                <a:sym typeface="Arial"/>
              </a:rPr>
              <a:t> </a:t>
            </a:r>
            <a:r>
              <a:rPr lang="tr-TR" sz="1787">
                <a:solidFill>
                  <a:srgbClr val="4151CE"/>
                </a:solidFill>
                <a:latin typeface="Arial"/>
                <a:ea typeface="Arial"/>
                <a:cs typeface="Arial"/>
                <a:sym typeface="Arial"/>
              </a:rPr>
              <a:t>oluşturur</a:t>
            </a:r>
            <a:r>
              <a:rPr lang="tr-TR" sz="1787">
                <a:solidFill>
                  <a:srgbClr val="0C58D3"/>
                </a:solidFill>
                <a:latin typeface="Arial"/>
                <a:ea typeface="Arial"/>
                <a:cs typeface="Arial"/>
                <a:sym typeface="Arial"/>
              </a:rPr>
              <a:t>.</a:t>
            </a:r>
            <a:endParaRPr sz="1787">
              <a:solidFill>
                <a:srgbClr val="0C58D3"/>
              </a:solidFill>
              <a:latin typeface="Arial"/>
              <a:ea typeface="Arial"/>
              <a:cs typeface="Arial"/>
              <a:sym typeface="Arial"/>
            </a:endParaRPr>
          </a:p>
          <a:p>
            <a:pPr marL="540000" marR="288655" lvl="0" indent="-142875" algn="just" rtl="0">
              <a:lnSpc>
                <a:spcPct val="90000"/>
              </a:lnSpc>
              <a:spcBef>
                <a:spcPts val="0"/>
              </a:spcBef>
              <a:spcAft>
                <a:spcPts val="0"/>
              </a:spcAft>
              <a:buClr>
                <a:schemeClr val="dk1"/>
              </a:buClr>
              <a:buSzPts val="275"/>
              <a:buFont typeface="Arial"/>
              <a:buNone/>
            </a:pPr>
            <a:r>
              <a:rPr lang="tr-TR" sz="1787">
                <a:solidFill>
                  <a:srgbClr val="4151CE"/>
                </a:solidFill>
                <a:latin typeface="Arial"/>
                <a:ea typeface="Arial"/>
                <a:cs typeface="Arial"/>
                <a:sym typeface="Arial"/>
              </a:rPr>
              <a:t>(yazılımı yapılacak olan bütün maddelerin dokümü)</a:t>
            </a:r>
            <a:endParaRPr sz="1787">
              <a:solidFill>
                <a:srgbClr val="4151CE"/>
              </a:solidFill>
              <a:latin typeface="Arial"/>
              <a:ea typeface="Arial"/>
              <a:cs typeface="Arial"/>
              <a:sym typeface="Arial"/>
            </a:endParaRPr>
          </a:p>
          <a:p>
            <a:pPr marL="540000" marR="288655" lvl="0" indent="-142875" algn="just" rtl="0">
              <a:lnSpc>
                <a:spcPct val="90000"/>
              </a:lnSpc>
              <a:spcBef>
                <a:spcPts val="0"/>
              </a:spcBef>
              <a:spcAft>
                <a:spcPts val="0"/>
              </a:spcAft>
              <a:buClr>
                <a:schemeClr val="dk1"/>
              </a:buClr>
              <a:buSzPts val="275"/>
              <a:buFont typeface="Arial"/>
              <a:buNone/>
            </a:pPr>
            <a:r>
              <a:rPr lang="tr-TR" sz="1787">
                <a:solidFill>
                  <a:srgbClr val="E06666"/>
                </a:solidFill>
                <a:latin typeface="Arial"/>
                <a:ea typeface="Arial"/>
                <a:cs typeface="Arial"/>
                <a:sym typeface="Arial"/>
              </a:rPr>
              <a:t>●</a:t>
            </a:r>
            <a:r>
              <a:rPr lang="tr-TR" sz="1787">
                <a:solidFill>
                  <a:srgbClr val="0C58D3"/>
                </a:solidFill>
                <a:latin typeface="Arial"/>
                <a:ea typeface="Arial"/>
                <a:cs typeface="Arial"/>
                <a:sym typeface="Arial"/>
              </a:rPr>
              <a:t>  </a:t>
            </a:r>
            <a:r>
              <a:rPr lang="tr-TR" sz="1787">
                <a:solidFill>
                  <a:srgbClr val="4151CE"/>
                </a:solidFill>
                <a:latin typeface="Arial"/>
                <a:ea typeface="Arial"/>
                <a:cs typeface="Arial"/>
                <a:sym typeface="Arial"/>
              </a:rPr>
              <a:t>Yeteri kadar Functional Requirement toplandıktan sonra user case oluşturur</a:t>
            </a:r>
            <a:endParaRPr sz="1787">
              <a:solidFill>
                <a:srgbClr val="4151CE"/>
              </a:solidFill>
              <a:latin typeface="Arial"/>
              <a:ea typeface="Arial"/>
              <a:cs typeface="Arial"/>
              <a:sym typeface="Arial"/>
            </a:endParaRPr>
          </a:p>
          <a:p>
            <a:pPr marL="540000" marR="288655" lvl="0" indent="-142875" algn="just" rtl="0">
              <a:lnSpc>
                <a:spcPct val="90000"/>
              </a:lnSpc>
              <a:spcBef>
                <a:spcPts val="0"/>
              </a:spcBef>
              <a:spcAft>
                <a:spcPts val="0"/>
              </a:spcAft>
              <a:buClr>
                <a:schemeClr val="dk1"/>
              </a:buClr>
              <a:buSzPts val="275"/>
              <a:buFont typeface="Arial"/>
              <a:buNone/>
            </a:pPr>
            <a:r>
              <a:rPr lang="tr-TR" sz="1787">
                <a:solidFill>
                  <a:srgbClr val="E06666"/>
                </a:solidFill>
                <a:latin typeface="Arial"/>
                <a:ea typeface="Arial"/>
                <a:cs typeface="Arial"/>
                <a:sym typeface="Arial"/>
              </a:rPr>
              <a:t>●</a:t>
            </a:r>
            <a:r>
              <a:rPr lang="tr-TR" sz="1787">
                <a:solidFill>
                  <a:srgbClr val="0C58D3"/>
                </a:solidFill>
                <a:latin typeface="Arial"/>
                <a:ea typeface="Arial"/>
                <a:cs typeface="Arial"/>
                <a:sym typeface="Arial"/>
              </a:rPr>
              <a:t>  </a:t>
            </a:r>
            <a:r>
              <a:rPr lang="tr-TR" sz="1787">
                <a:solidFill>
                  <a:srgbClr val="4151CE"/>
                </a:solidFill>
                <a:latin typeface="Arial"/>
                <a:ea typeface="Arial"/>
                <a:cs typeface="Arial"/>
                <a:sym typeface="Arial"/>
              </a:rPr>
              <a:t>Akış şemasını oluşturur.</a:t>
            </a:r>
            <a:endParaRPr sz="1787">
              <a:solidFill>
                <a:srgbClr val="4151CE"/>
              </a:solidFill>
              <a:latin typeface="Arial"/>
              <a:ea typeface="Arial"/>
              <a:cs typeface="Arial"/>
              <a:sym typeface="Arial"/>
            </a:endParaRPr>
          </a:p>
          <a:p>
            <a:pPr marL="342900" lvl="0" indent="-139700" algn="just" rtl="0">
              <a:lnSpc>
                <a:spcPct val="90000"/>
              </a:lnSpc>
              <a:spcBef>
                <a:spcPts val="0"/>
              </a:spcBef>
              <a:spcAft>
                <a:spcPts val="0"/>
              </a:spcAft>
              <a:buClr>
                <a:schemeClr val="dk1"/>
              </a:buClr>
              <a:buSzPts val="800"/>
              <a:buNone/>
            </a:pPr>
            <a:endParaRPr sz="850" b="1">
              <a:solidFill>
                <a:srgbClr val="E46C0A"/>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8"/>
        <p:cNvGrpSpPr/>
        <p:nvPr/>
      </p:nvGrpSpPr>
      <p:grpSpPr>
        <a:xfrm>
          <a:off x="0" y="0"/>
          <a:ext cx="0" cy="0"/>
          <a:chOff x="0" y="0"/>
          <a:chExt cx="0" cy="0"/>
        </a:xfrm>
      </p:grpSpPr>
      <p:sp>
        <p:nvSpPr>
          <p:cNvPr id="349" name="Google Shape;349;p43"/>
          <p:cNvSpPr txBox="1">
            <a:spLocks noGrp="1"/>
          </p:cNvSpPr>
          <p:nvPr>
            <p:ph type="title"/>
          </p:nvPr>
        </p:nvSpPr>
        <p:spPr>
          <a:xfrm>
            <a:off x="457200" y="-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761E86"/>
                </a:solidFill>
              </a:rPr>
              <a:t>SDLC TEAM</a:t>
            </a:r>
            <a:endParaRPr/>
          </a:p>
        </p:txBody>
      </p:sp>
      <p:sp>
        <p:nvSpPr>
          <p:cNvPr id="350" name="Google Shape;350;p43"/>
          <p:cNvSpPr txBox="1">
            <a:spLocks noGrp="1"/>
          </p:cNvSpPr>
          <p:nvPr>
            <p:ph type="body" idx="1"/>
          </p:nvPr>
        </p:nvSpPr>
        <p:spPr>
          <a:xfrm>
            <a:off x="198300" y="784200"/>
            <a:ext cx="8808000" cy="3962700"/>
          </a:xfrm>
          <a:prstGeom prst="rect">
            <a:avLst/>
          </a:prstGeom>
          <a:noFill/>
          <a:ln>
            <a:noFill/>
          </a:ln>
        </p:spPr>
        <p:txBody>
          <a:bodyPr spcFirstLastPara="1" wrap="square" lIns="91425" tIns="45700" rIns="91425" bIns="45700" anchor="t" anchorCtr="0">
            <a:normAutofit/>
          </a:bodyPr>
          <a:lstStyle/>
          <a:p>
            <a:pPr marL="360000" marR="346318" lvl="0" indent="0" algn="ctr" rtl="0">
              <a:spcBef>
                <a:spcPts val="0"/>
              </a:spcBef>
              <a:spcAft>
                <a:spcPts val="0"/>
              </a:spcAft>
              <a:buClr>
                <a:schemeClr val="dk1"/>
              </a:buClr>
              <a:buSzPts val="3200"/>
              <a:buNone/>
            </a:pPr>
            <a:r>
              <a:rPr lang="tr-TR" sz="3000" b="1">
                <a:solidFill>
                  <a:schemeClr val="accent6"/>
                </a:solidFill>
                <a:latin typeface="Arial"/>
                <a:ea typeface="Arial"/>
                <a:cs typeface="Arial"/>
                <a:sym typeface="Arial"/>
              </a:rPr>
              <a:t>Developer</a:t>
            </a:r>
            <a:endParaRPr sz="3000" b="1">
              <a:solidFill>
                <a:schemeClr val="accent6"/>
              </a:solidFill>
              <a:latin typeface="Arial"/>
              <a:ea typeface="Arial"/>
              <a:cs typeface="Arial"/>
              <a:sym typeface="Arial"/>
            </a:endParaRPr>
          </a:p>
          <a:p>
            <a:pPr marL="360000" marR="346318" lvl="0" indent="0" algn="just" rtl="0">
              <a:spcBef>
                <a:spcPts val="0"/>
              </a:spcBef>
              <a:spcAft>
                <a:spcPts val="0"/>
              </a:spcAft>
              <a:buClr>
                <a:schemeClr val="dk1"/>
              </a:buClr>
              <a:buSzPts val="3200"/>
              <a:buNone/>
            </a:pPr>
            <a:endParaRPr sz="1000" b="1">
              <a:solidFill>
                <a:schemeClr val="accent6"/>
              </a:solidFill>
              <a:latin typeface="Arial"/>
              <a:ea typeface="Arial"/>
              <a:cs typeface="Arial"/>
              <a:sym typeface="Arial"/>
            </a:endParaRPr>
          </a:p>
          <a:p>
            <a:pPr marL="360000" marR="346318" lvl="0" indent="0" algn="just" rtl="0">
              <a:lnSpc>
                <a:spcPct val="100000"/>
              </a:lnSpc>
              <a:spcBef>
                <a:spcPts val="0"/>
              </a:spcBef>
              <a:spcAft>
                <a:spcPts val="0"/>
              </a:spcAft>
              <a:buClr>
                <a:schemeClr val="dk1"/>
              </a:buClr>
              <a:buSzPts val="1100"/>
              <a:buNone/>
            </a:pPr>
            <a:r>
              <a:rPr lang="tr-TR" sz="2279" b="1">
                <a:solidFill>
                  <a:schemeClr val="accent6"/>
                </a:solidFill>
                <a:latin typeface="Arial"/>
                <a:ea typeface="Arial"/>
                <a:cs typeface="Arial"/>
                <a:sym typeface="Arial"/>
              </a:rPr>
              <a:t>     </a:t>
            </a:r>
            <a:r>
              <a:rPr lang="tr-TR" sz="1979">
                <a:solidFill>
                  <a:srgbClr val="4151CE"/>
                </a:solidFill>
                <a:latin typeface="Arial"/>
                <a:ea typeface="Arial"/>
                <a:cs typeface="Arial"/>
                <a:sym typeface="Arial"/>
              </a:rPr>
              <a:t> </a:t>
            </a:r>
            <a:r>
              <a:rPr lang="tr-TR" sz="1979" b="1">
                <a:solidFill>
                  <a:srgbClr val="4151CE"/>
                </a:solidFill>
                <a:latin typeface="Arial"/>
                <a:ea typeface="Arial"/>
                <a:cs typeface="Arial"/>
                <a:sym typeface="Arial"/>
              </a:rPr>
              <a:t>Developer yazılım programlarının arkasındaki yaratıcı beyindir ve bu programları oluşturmak veya bir ekip tarafından oluşturulmalarını denetlemek için teknik becerilere sahip olan kişidir.</a:t>
            </a:r>
            <a:endParaRPr sz="1979" b="1">
              <a:solidFill>
                <a:srgbClr val="4151CE"/>
              </a:solidFill>
              <a:latin typeface="Arial"/>
              <a:ea typeface="Arial"/>
              <a:cs typeface="Arial"/>
              <a:sym typeface="Arial"/>
            </a:endParaRPr>
          </a:p>
          <a:p>
            <a:pPr marL="360000" marR="346318" lvl="0" indent="0" algn="just" rtl="0">
              <a:lnSpc>
                <a:spcPct val="100000"/>
              </a:lnSpc>
              <a:spcBef>
                <a:spcPts val="0"/>
              </a:spcBef>
              <a:spcAft>
                <a:spcPts val="0"/>
              </a:spcAft>
              <a:buClr>
                <a:schemeClr val="dk1"/>
              </a:buClr>
              <a:buSzPts val="1100"/>
              <a:buFont typeface="Arial"/>
              <a:buNone/>
            </a:pPr>
            <a:endParaRPr sz="1679">
              <a:solidFill>
                <a:srgbClr val="4151CE"/>
              </a:solidFill>
              <a:latin typeface="Arial"/>
              <a:ea typeface="Arial"/>
              <a:cs typeface="Arial"/>
              <a:sym typeface="Arial"/>
            </a:endParaRPr>
          </a:p>
          <a:p>
            <a:pPr marL="360000" marR="346318" lvl="0" indent="-125669" algn="just" rtl="0">
              <a:lnSpc>
                <a:spcPct val="100000"/>
              </a:lnSpc>
              <a:spcBef>
                <a:spcPts val="0"/>
              </a:spcBef>
              <a:spcAft>
                <a:spcPts val="0"/>
              </a:spcAft>
              <a:buClr>
                <a:srgbClr val="E06666"/>
              </a:buClr>
              <a:buSzPts val="1979"/>
              <a:buFont typeface="Arial"/>
              <a:buChar char="●"/>
            </a:pPr>
            <a:r>
              <a:rPr lang="tr-TR" sz="1979">
                <a:solidFill>
                  <a:srgbClr val="4151CE"/>
                </a:solidFill>
                <a:latin typeface="Arial"/>
                <a:ea typeface="Arial"/>
                <a:cs typeface="Arial"/>
                <a:sym typeface="Arial"/>
              </a:rPr>
              <a:t>Kendilerine aktarılan software requirement dökümanını toparlar ve gereken application ve programın oluşumunu sağlar.</a:t>
            </a:r>
            <a:endParaRPr sz="1979">
              <a:solidFill>
                <a:srgbClr val="4151CE"/>
              </a:solidFill>
              <a:latin typeface="Arial"/>
              <a:ea typeface="Arial"/>
              <a:cs typeface="Arial"/>
              <a:sym typeface="Arial"/>
            </a:endParaRPr>
          </a:p>
          <a:p>
            <a:pPr marL="360000" marR="346318" lvl="0" indent="-125669" algn="just" rtl="0">
              <a:lnSpc>
                <a:spcPct val="100000"/>
              </a:lnSpc>
              <a:spcBef>
                <a:spcPts val="0"/>
              </a:spcBef>
              <a:spcAft>
                <a:spcPts val="0"/>
              </a:spcAft>
              <a:buClr>
                <a:srgbClr val="E06666"/>
              </a:buClr>
              <a:buSzPts val="1979"/>
              <a:buFont typeface="Arial"/>
              <a:buChar char="●"/>
            </a:pPr>
            <a:r>
              <a:rPr lang="tr-TR" sz="1979">
                <a:solidFill>
                  <a:srgbClr val="4151CE"/>
                </a:solidFill>
                <a:latin typeface="Arial"/>
                <a:ea typeface="Arial"/>
                <a:cs typeface="Arial"/>
                <a:sym typeface="Arial"/>
              </a:rPr>
              <a:t>Beklentileri ve gereksinimleri (Customer Requirement) karşılayacak yüksek kalitede (High Quality) code yazarlar.</a:t>
            </a:r>
            <a:endParaRPr sz="1979">
              <a:solidFill>
                <a:srgbClr val="4151CE"/>
              </a:solidFill>
              <a:latin typeface="Arial"/>
              <a:ea typeface="Arial"/>
              <a:cs typeface="Arial"/>
              <a:sym typeface="Arial"/>
            </a:endParaRPr>
          </a:p>
          <a:p>
            <a:pPr marL="360000" marR="346318" lvl="0" indent="-125669" algn="just" rtl="0">
              <a:lnSpc>
                <a:spcPct val="100000"/>
              </a:lnSpc>
              <a:spcBef>
                <a:spcPts val="0"/>
              </a:spcBef>
              <a:spcAft>
                <a:spcPts val="0"/>
              </a:spcAft>
              <a:buClr>
                <a:srgbClr val="E06666"/>
              </a:buClr>
              <a:buSzPts val="1979"/>
              <a:buFont typeface="Arial"/>
              <a:buChar char="●"/>
            </a:pPr>
            <a:r>
              <a:rPr lang="tr-TR" sz="1979">
                <a:solidFill>
                  <a:srgbClr val="4151CE"/>
                </a:solidFill>
                <a:latin typeface="Arial"/>
                <a:ea typeface="Arial"/>
                <a:cs typeface="Arial"/>
                <a:sym typeface="Arial"/>
              </a:rPr>
              <a:t>Software dökümanını oluşturur ve önceki dökümanları günceller.</a:t>
            </a:r>
            <a:endParaRPr sz="3000" b="1">
              <a:solidFill>
                <a:schemeClr val="accent6"/>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4"/>
        <p:cNvGrpSpPr/>
        <p:nvPr/>
      </p:nvGrpSpPr>
      <p:grpSpPr>
        <a:xfrm>
          <a:off x="0" y="0"/>
          <a:ext cx="0" cy="0"/>
          <a:chOff x="0" y="0"/>
          <a:chExt cx="0" cy="0"/>
        </a:xfrm>
      </p:grpSpPr>
      <p:sp>
        <p:nvSpPr>
          <p:cNvPr id="355" name="Google Shape;355;p44"/>
          <p:cNvSpPr txBox="1">
            <a:spLocks noGrp="1"/>
          </p:cNvSpPr>
          <p:nvPr>
            <p:ph type="title"/>
          </p:nvPr>
        </p:nvSpPr>
        <p:spPr>
          <a:xfrm>
            <a:off x="457200" y="-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761E86"/>
                </a:solidFill>
              </a:rPr>
              <a:t>SDLC TEAM</a:t>
            </a:r>
            <a:endParaRPr/>
          </a:p>
        </p:txBody>
      </p:sp>
      <p:sp>
        <p:nvSpPr>
          <p:cNvPr id="356" name="Google Shape;356;p44"/>
          <p:cNvSpPr txBox="1">
            <a:spLocks noGrp="1"/>
          </p:cNvSpPr>
          <p:nvPr>
            <p:ph type="body" idx="1"/>
          </p:nvPr>
        </p:nvSpPr>
        <p:spPr>
          <a:xfrm>
            <a:off x="115675" y="857400"/>
            <a:ext cx="9105600" cy="4090200"/>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Clr>
                <a:schemeClr val="dk1"/>
              </a:buClr>
              <a:buSzPts val="800"/>
              <a:buNone/>
            </a:pPr>
            <a:r>
              <a:rPr lang="tr-TR" sz="3000" b="1">
                <a:solidFill>
                  <a:schemeClr val="accent6"/>
                </a:solidFill>
                <a:latin typeface="Arial"/>
                <a:ea typeface="Arial"/>
                <a:cs typeface="Arial"/>
                <a:sym typeface="Arial"/>
              </a:rPr>
              <a:t>Quality Analyst (</a:t>
            </a:r>
            <a:r>
              <a:rPr lang="tr-TR" sz="3000">
                <a:solidFill>
                  <a:schemeClr val="accent6"/>
                </a:solidFill>
                <a:latin typeface="Arial"/>
                <a:ea typeface="Arial"/>
                <a:cs typeface="Arial"/>
                <a:sym typeface="Arial"/>
              </a:rPr>
              <a:t>Tester</a:t>
            </a:r>
            <a:r>
              <a:rPr lang="tr-TR" sz="3000" b="1">
                <a:solidFill>
                  <a:schemeClr val="accent6"/>
                </a:solidFill>
                <a:latin typeface="Arial"/>
                <a:ea typeface="Arial"/>
                <a:cs typeface="Arial"/>
                <a:sym typeface="Arial"/>
              </a:rPr>
              <a:t>)</a:t>
            </a:r>
            <a:endParaRPr sz="3000" b="1">
              <a:solidFill>
                <a:schemeClr val="accent6"/>
              </a:solidFill>
              <a:latin typeface="Arial"/>
              <a:ea typeface="Arial"/>
              <a:cs typeface="Arial"/>
              <a:sym typeface="Arial"/>
            </a:endParaRPr>
          </a:p>
          <a:p>
            <a:pPr marL="0" lvl="0" indent="0" algn="ctr" rtl="0">
              <a:lnSpc>
                <a:spcPct val="80000"/>
              </a:lnSpc>
              <a:spcBef>
                <a:spcPts val="0"/>
              </a:spcBef>
              <a:spcAft>
                <a:spcPts val="0"/>
              </a:spcAft>
              <a:buClr>
                <a:schemeClr val="dk1"/>
              </a:buClr>
              <a:buSzPts val="800"/>
              <a:buNone/>
            </a:pPr>
            <a:endParaRPr sz="1000" b="1">
              <a:solidFill>
                <a:srgbClr val="4151CE"/>
              </a:solidFill>
              <a:latin typeface="Arial"/>
              <a:ea typeface="Arial"/>
              <a:cs typeface="Arial"/>
              <a:sym typeface="Arial"/>
            </a:endParaRPr>
          </a:p>
          <a:p>
            <a:pPr marL="360000" marR="646163" lvl="0" indent="0" algn="just" rtl="0">
              <a:lnSpc>
                <a:spcPct val="80000"/>
              </a:lnSpc>
              <a:spcBef>
                <a:spcPts val="0"/>
              </a:spcBef>
              <a:spcAft>
                <a:spcPts val="0"/>
              </a:spcAft>
              <a:buClr>
                <a:schemeClr val="dk1"/>
              </a:buClr>
              <a:buSzPts val="275"/>
              <a:buNone/>
            </a:pPr>
            <a:r>
              <a:rPr lang="tr-TR" sz="1900" b="1">
                <a:solidFill>
                  <a:srgbClr val="4151CE"/>
                </a:solidFill>
                <a:latin typeface="Arial"/>
                <a:ea typeface="Arial"/>
                <a:cs typeface="Arial"/>
                <a:sym typeface="Arial"/>
              </a:rPr>
              <a:t>          Müşteri ve kullanıcı memnuniyetini göz önünde bulundurarak analiz ve test aşamalarında gerekli düzenlemeleri yapan kişidir.</a:t>
            </a:r>
            <a:endParaRPr sz="1900" b="1">
              <a:solidFill>
                <a:srgbClr val="4151CE"/>
              </a:solidFill>
              <a:latin typeface="Arial"/>
              <a:ea typeface="Arial"/>
              <a:cs typeface="Arial"/>
              <a:sym typeface="Arial"/>
            </a:endParaRPr>
          </a:p>
          <a:p>
            <a:pPr marL="360000" marR="646163" lvl="0" indent="0" algn="just" rtl="0">
              <a:lnSpc>
                <a:spcPct val="80000"/>
              </a:lnSpc>
              <a:spcBef>
                <a:spcPts val="0"/>
              </a:spcBef>
              <a:spcAft>
                <a:spcPts val="0"/>
              </a:spcAft>
              <a:buClr>
                <a:schemeClr val="dk1"/>
              </a:buClr>
              <a:buSzPts val="275"/>
              <a:buFont typeface="Arial"/>
              <a:buNone/>
            </a:pPr>
            <a:endParaRPr sz="500">
              <a:solidFill>
                <a:srgbClr val="4151CE"/>
              </a:solidFill>
              <a:latin typeface="Arial"/>
              <a:ea typeface="Arial"/>
              <a:cs typeface="Arial"/>
              <a:sym typeface="Arial"/>
            </a:endParaRPr>
          </a:p>
          <a:p>
            <a:pPr marL="360000" marR="646163" lvl="0" indent="0" algn="just" rtl="0">
              <a:lnSpc>
                <a:spcPct val="90000"/>
              </a:lnSpc>
              <a:spcBef>
                <a:spcPts val="0"/>
              </a:spcBef>
              <a:spcAft>
                <a:spcPts val="0"/>
              </a:spcAft>
              <a:buClr>
                <a:schemeClr val="dk1"/>
              </a:buClr>
              <a:buSzPts val="275"/>
              <a:buFont typeface="Arial"/>
              <a:buNone/>
            </a:pPr>
            <a:r>
              <a:rPr lang="tr-TR" sz="1900">
                <a:solidFill>
                  <a:srgbClr val="E06666"/>
                </a:solidFill>
                <a:latin typeface="Arial"/>
                <a:ea typeface="Arial"/>
                <a:cs typeface="Arial"/>
                <a:sym typeface="Arial"/>
              </a:rPr>
              <a:t>●</a:t>
            </a:r>
            <a:r>
              <a:rPr lang="tr-TR" sz="1900">
                <a:solidFill>
                  <a:srgbClr val="4151CE"/>
                </a:solidFill>
                <a:latin typeface="Arial"/>
                <a:ea typeface="Arial"/>
                <a:cs typeface="Arial"/>
                <a:sym typeface="Arial"/>
              </a:rPr>
              <a:t> Son kullanıcıya bırakılmadan önce analiz ve testlerdeki tüm hataların düzeltilmesini sağlayarak hatasız ürünler sunmak.</a:t>
            </a:r>
            <a:endParaRPr sz="1900">
              <a:solidFill>
                <a:srgbClr val="4151CE"/>
              </a:solidFill>
              <a:latin typeface="Arial"/>
              <a:ea typeface="Arial"/>
              <a:cs typeface="Arial"/>
              <a:sym typeface="Arial"/>
            </a:endParaRPr>
          </a:p>
          <a:p>
            <a:pPr marL="360000" marR="646163" lvl="0" indent="0" algn="just" rtl="0">
              <a:lnSpc>
                <a:spcPct val="90000"/>
              </a:lnSpc>
              <a:spcBef>
                <a:spcPts val="0"/>
              </a:spcBef>
              <a:spcAft>
                <a:spcPts val="0"/>
              </a:spcAft>
              <a:buClr>
                <a:schemeClr val="dk1"/>
              </a:buClr>
              <a:buSzPts val="275"/>
              <a:buFont typeface="Arial"/>
              <a:buNone/>
            </a:pPr>
            <a:r>
              <a:rPr lang="tr-TR" sz="1900">
                <a:solidFill>
                  <a:srgbClr val="E06666"/>
                </a:solidFill>
                <a:latin typeface="Arial"/>
                <a:ea typeface="Arial"/>
                <a:cs typeface="Arial"/>
                <a:sym typeface="Arial"/>
              </a:rPr>
              <a:t>●</a:t>
            </a:r>
            <a:r>
              <a:rPr lang="tr-TR" sz="1900">
                <a:solidFill>
                  <a:srgbClr val="4151CE"/>
                </a:solidFill>
                <a:latin typeface="Arial"/>
                <a:ea typeface="Arial"/>
                <a:cs typeface="Arial"/>
                <a:sym typeface="Arial"/>
              </a:rPr>
              <a:t> Herhangi bir organizasyonun ürünlerinin ve hizmetinin beklenen kalite standartlarını karşılayacak şekilde oluşturulmasını sağlar.</a:t>
            </a:r>
            <a:endParaRPr sz="1900">
              <a:solidFill>
                <a:srgbClr val="4151CE"/>
              </a:solidFill>
              <a:latin typeface="Arial"/>
              <a:ea typeface="Arial"/>
              <a:cs typeface="Arial"/>
              <a:sym typeface="Arial"/>
            </a:endParaRPr>
          </a:p>
          <a:p>
            <a:pPr marL="360000" marR="646163" lvl="0" indent="0" algn="just" rtl="0">
              <a:lnSpc>
                <a:spcPct val="90000"/>
              </a:lnSpc>
              <a:spcBef>
                <a:spcPts val="0"/>
              </a:spcBef>
              <a:spcAft>
                <a:spcPts val="0"/>
              </a:spcAft>
              <a:buClr>
                <a:schemeClr val="dk1"/>
              </a:buClr>
              <a:buSzPts val="275"/>
              <a:buFont typeface="Arial"/>
              <a:buNone/>
            </a:pPr>
            <a:r>
              <a:rPr lang="tr-TR" sz="1900">
                <a:solidFill>
                  <a:srgbClr val="E06666"/>
                </a:solidFill>
                <a:latin typeface="Arial"/>
                <a:ea typeface="Arial"/>
                <a:cs typeface="Arial"/>
                <a:sym typeface="Arial"/>
              </a:rPr>
              <a:t>●</a:t>
            </a:r>
            <a:r>
              <a:rPr lang="tr-TR" sz="1900">
                <a:solidFill>
                  <a:srgbClr val="4151CE"/>
                </a:solidFill>
                <a:latin typeface="Arial"/>
                <a:ea typeface="Arial"/>
                <a:cs typeface="Arial"/>
                <a:sym typeface="Arial"/>
              </a:rPr>
              <a:t> Oluşturulan application’ın istenilen plan çerçevesinde yapılmasını sağlar.</a:t>
            </a:r>
            <a:endParaRPr sz="1900">
              <a:solidFill>
                <a:srgbClr val="4151CE"/>
              </a:solidFill>
              <a:latin typeface="Arial"/>
              <a:ea typeface="Arial"/>
              <a:cs typeface="Arial"/>
              <a:sym typeface="Arial"/>
            </a:endParaRPr>
          </a:p>
          <a:p>
            <a:pPr marL="360000" marR="646163" lvl="0" indent="0" algn="just" rtl="0">
              <a:lnSpc>
                <a:spcPct val="90000"/>
              </a:lnSpc>
              <a:spcBef>
                <a:spcPts val="0"/>
              </a:spcBef>
              <a:spcAft>
                <a:spcPts val="0"/>
              </a:spcAft>
              <a:buClr>
                <a:schemeClr val="dk1"/>
              </a:buClr>
              <a:buSzPts val="275"/>
              <a:buFont typeface="Arial"/>
              <a:buNone/>
            </a:pPr>
            <a:r>
              <a:rPr lang="tr-TR" sz="1900">
                <a:solidFill>
                  <a:srgbClr val="E06666"/>
                </a:solidFill>
                <a:latin typeface="Arial"/>
                <a:ea typeface="Arial"/>
                <a:cs typeface="Arial"/>
                <a:sym typeface="Arial"/>
              </a:rPr>
              <a:t>●</a:t>
            </a:r>
            <a:r>
              <a:rPr lang="tr-TR" sz="1900">
                <a:solidFill>
                  <a:srgbClr val="4151CE"/>
                </a:solidFill>
                <a:latin typeface="Arial"/>
                <a:ea typeface="Arial"/>
                <a:cs typeface="Arial"/>
                <a:sym typeface="Arial"/>
              </a:rPr>
              <a:t> Application’daki hatalar Quality Analyst tarafından bulunmalıdır ki Developer’lar bulunan hataların üzerinde calışıp sorun teşkil etmeyecek ürün ortaya koyabilsinler.</a:t>
            </a:r>
            <a:endParaRPr sz="1900">
              <a:solidFill>
                <a:srgbClr val="4151CE"/>
              </a:solidFill>
              <a:latin typeface="Arial"/>
              <a:ea typeface="Arial"/>
              <a:cs typeface="Arial"/>
              <a:sym typeface="Arial"/>
            </a:endParaRPr>
          </a:p>
          <a:p>
            <a:pPr marL="360000" marR="646163" lvl="0" indent="0" algn="just" rtl="0">
              <a:lnSpc>
                <a:spcPct val="90000"/>
              </a:lnSpc>
              <a:spcBef>
                <a:spcPts val="0"/>
              </a:spcBef>
              <a:spcAft>
                <a:spcPts val="0"/>
              </a:spcAft>
              <a:buClr>
                <a:schemeClr val="dk1"/>
              </a:buClr>
              <a:buSzPts val="275"/>
              <a:buFont typeface="Arial"/>
              <a:buNone/>
            </a:pPr>
            <a:r>
              <a:rPr lang="tr-TR" sz="1900">
                <a:solidFill>
                  <a:srgbClr val="E06666"/>
                </a:solidFill>
                <a:latin typeface="Arial"/>
                <a:ea typeface="Arial"/>
                <a:cs typeface="Arial"/>
                <a:sym typeface="Arial"/>
              </a:rPr>
              <a:t>●</a:t>
            </a:r>
            <a:r>
              <a:rPr lang="tr-TR" sz="1900">
                <a:solidFill>
                  <a:srgbClr val="4151CE"/>
                </a:solidFill>
                <a:latin typeface="Arial"/>
                <a:ea typeface="Arial"/>
                <a:cs typeface="Arial"/>
                <a:sym typeface="Arial"/>
              </a:rPr>
              <a:t> Testing yapılmasının amacı herhangi bir application’da oluşabilecek hataların ortaya çıkarılmasıdır.</a:t>
            </a:r>
            <a:endParaRPr sz="1900" b="1">
              <a:solidFill>
                <a:schemeClr val="accent6"/>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0"/>
        <p:cNvGrpSpPr/>
        <p:nvPr/>
      </p:nvGrpSpPr>
      <p:grpSpPr>
        <a:xfrm>
          <a:off x="0" y="0"/>
          <a:ext cx="0" cy="0"/>
          <a:chOff x="0" y="0"/>
          <a:chExt cx="0" cy="0"/>
        </a:xfrm>
      </p:grpSpPr>
      <p:sp>
        <p:nvSpPr>
          <p:cNvPr id="361" name="Google Shape;361;p45"/>
          <p:cNvSpPr txBox="1">
            <a:spLocks noGrp="1"/>
          </p:cNvSpPr>
          <p:nvPr>
            <p:ph type="body" idx="1"/>
          </p:nvPr>
        </p:nvSpPr>
        <p:spPr>
          <a:xfrm>
            <a:off x="181775" y="1262250"/>
            <a:ext cx="8824500" cy="3534300"/>
          </a:xfrm>
          <a:prstGeom prst="rect">
            <a:avLst/>
          </a:prstGeom>
          <a:noFill/>
          <a:ln>
            <a:noFill/>
          </a:ln>
        </p:spPr>
        <p:txBody>
          <a:bodyPr spcFirstLastPara="1" wrap="square" lIns="91425" tIns="45700" rIns="91425" bIns="45700" anchor="t" anchorCtr="0">
            <a:normAutofit/>
          </a:bodyPr>
          <a:lstStyle/>
          <a:p>
            <a:pPr marL="540000" marR="357850" lvl="0" indent="-142875" algn="just" rtl="0">
              <a:spcBef>
                <a:spcPts val="0"/>
              </a:spcBef>
              <a:spcAft>
                <a:spcPts val="0"/>
              </a:spcAft>
              <a:buClr>
                <a:schemeClr val="dk1"/>
              </a:buClr>
              <a:buSzPts val="1100"/>
              <a:buNone/>
            </a:pPr>
            <a:r>
              <a:rPr lang="tr-TR" sz="2300">
                <a:latin typeface="Arial"/>
                <a:ea typeface="Arial"/>
                <a:cs typeface="Arial"/>
                <a:sym typeface="Arial"/>
              </a:rPr>
              <a:t>   </a:t>
            </a:r>
            <a:r>
              <a:rPr lang="tr-TR" sz="2500" b="1">
                <a:solidFill>
                  <a:schemeClr val="accent6"/>
                </a:solidFill>
                <a:latin typeface="Arial"/>
                <a:ea typeface="Arial"/>
                <a:cs typeface="Arial"/>
                <a:sym typeface="Arial"/>
              </a:rPr>
              <a:t>   </a:t>
            </a:r>
            <a:r>
              <a:rPr lang="tr-TR" sz="2500">
                <a:solidFill>
                  <a:srgbClr val="4151CE"/>
                </a:solidFill>
                <a:latin typeface="Arial"/>
                <a:ea typeface="Arial"/>
                <a:cs typeface="Arial"/>
                <a:sym typeface="Arial"/>
              </a:rPr>
              <a:t>Software Development Life Cycle </a:t>
            </a:r>
            <a:r>
              <a:rPr lang="tr-TR" sz="2500">
                <a:solidFill>
                  <a:schemeClr val="accent6"/>
                </a:solidFill>
                <a:latin typeface="Arial"/>
                <a:ea typeface="Arial"/>
                <a:cs typeface="Arial"/>
                <a:sym typeface="Arial"/>
              </a:rPr>
              <a:t> </a:t>
            </a:r>
            <a:r>
              <a:rPr lang="tr-TR" sz="2500">
                <a:solidFill>
                  <a:schemeClr val="accent6"/>
                </a:solidFill>
              </a:rPr>
              <a:t>(</a:t>
            </a:r>
            <a:r>
              <a:rPr lang="tr-TR" sz="2500" b="1">
                <a:solidFill>
                  <a:schemeClr val="accent6"/>
                </a:solidFill>
                <a:latin typeface="Arial"/>
                <a:ea typeface="Arial"/>
                <a:cs typeface="Arial"/>
                <a:sym typeface="Arial"/>
              </a:rPr>
              <a:t>SDLC</a:t>
            </a:r>
            <a:r>
              <a:rPr lang="tr-TR" sz="2500">
                <a:solidFill>
                  <a:schemeClr val="accent6"/>
                </a:solidFill>
              </a:rPr>
              <a:t>)</a:t>
            </a:r>
            <a:r>
              <a:rPr lang="tr-TR" sz="2700"/>
              <a:t> </a:t>
            </a:r>
            <a:r>
              <a:rPr lang="tr-TR" sz="2700">
                <a:latin typeface="Arial"/>
                <a:ea typeface="Arial"/>
                <a:cs typeface="Arial"/>
                <a:sym typeface="Arial"/>
              </a:rPr>
              <a:t>:</a:t>
            </a:r>
            <a:r>
              <a:rPr lang="tr-TR" sz="2300">
                <a:latin typeface="Arial"/>
                <a:ea typeface="Arial"/>
                <a:cs typeface="Arial"/>
                <a:sym typeface="Arial"/>
              </a:rPr>
              <a:t> </a:t>
            </a:r>
            <a:r>
              <a:rPr lang="tr-TR" sz="2200">
                <a:solidFill>
                  <a:srgbClr val="4151CE"/>
                </a:solidFill>
                <a:latin typeface="Arial"/>
                <a:ea typeface="Arial"/>
                <a:cs typeface="Arial"/>
                <a:sym typeface="Arial"/>
              </a:rPr>
              <a:t>Yüksek kaliteli </a:t>
            </a:r>
            <a:r>
              <a:rPr lang="tr-TR" sz="2200">
                <a:latin typeface="Arial"/>
                <a:ea typeface="Arial"/>
                <a:cs typeface="Arial"/>
                <a:sym typeface="Arial"/>
              </a:rPr>
              <a:t>(</a:t>
            </a:r>
            <a:r>
              <a:rPr lang="tr-TR" sz="2200" b="1">
                <a:solidFill>
                  <a:srgbClr val="990000"/>
                </a:solidFill>
                <a:latin typeface="Arial"/>
                <a:ea typeface="Arial"/>
                <a:cs typeface="Arial"/>
                <a:sym typeface="Arial"/>
              </a:rPr>
              <a:t>high quality</a:t>
            </a:r>
            <a:r>
              <a:rPr lang="tr-TR" sz="2200">
                <a:latin typeface="Arial"/>
                <a:ea typeface="Arial"/>
                <a:cs typeface="Arial"/>
                <a:sym typeface="Arial"/>
              </a:rPr>
              <a:t>) </a:t>
            </a:r>
            <a:r>
              <a:rPr lang="tr-TR" sz="2200">
                <a:solidFill>
                  <a:srgbClr val="4151CE"/>
                </a:solidFill>
                <a:latin typeface="Arial"/>
                <a:ea typeface="Arial"/>
                <a:cs typeface="Arial"/>
                <a:sym typeface="Arial"/>
              </a:rPr>
              <a:t>ve kullanıcı beklentilerini</a:t>
            </a:r>
            <a:r>
              <a:rPr lang="tr-TR" sz="2200">
                <a:latin typeface="Arial"/>
                <a:ea typeface="Arial"/>
                <a:cs typeface="Arial"/>
                <a:sym typeface="Arial"/>
              </a:rPr>
              <a:t> (</a:t>
            </a:r>
            <a:r>
              <a:rPr lang="tr-TR" sz="2200" b="1">
                <a:solidFill>
                  <a:srgbClr val="990000"/>
                </a:solidFill>
                <a:latin typeface="Arial"/>
                <a:ea typeface="Arial"/>
                <a:cs typeface="Arial"/>
                <a:sym typeface="Arial"/>
              </a:rPr>
              <a:t>user expectation</a:t>
            </a:r>
            <a:r>
              <a:rPr lang="tr-TR" sz="2200">
                <a:latin typeface="Arial"/>
                <a:ea typeface="Arial"/>
                <a:cs typeface="Arial"/>
                <a:sym typeface="Arial"/>
              </a:rPr>
              <a:t>) </a:t>
            </a:r>
            <a:r>
              <a:rPr lang="tr-TR" sz="2200">
                <a:solidFill>
                  <a:srgbClr val="4151CE"/>
                </a:solidFill>
                <a:latin typeface="Arial"/>
                <a:ea typeface="Arial"/>
                <a:cs typeface="Arial"/>
                <a:sym typeface="Arial"/>
              </a:rPr>
              <a:t>karşılayan yazılımları tasarlamak, geliştirmek ve test etmek için yazılım endüstrisi tarafından kullanılan bir süreçtir.</a:t>
            </a:r>
            <a:endParaRPr/>
          </a:p>
        </p:txBody>
      </p:sp>
      <p:pic>
        <p:nvPicPr>
          <p:cNvPr id="362" name="Google Shape;362;p45"/>
          <p:cNvPicPr preferRelativeResize="0"/>
          <p:nvPr/>
        </p:nvPicPr>
        <p:blipFill>
          <a:blip r:embed="rId4">
            <a:alphaModFix/>
          </a:blip>
          <a:stretch>
            <a:fillRect/>
          </a:stretch>
        </p:blipFill>
        <p:spPr>
          <a:xfrm>
            <a:off x="1486350" y="3124175"/>
            <a:ext cx="6097526" cy="1515949"/>
          </a:xfrm>
          <a:prstGeom prst="rect">
            <a:avLst/>
          </a:prstGeom>
          <a:noFill/>
          <a:ln>
            <a:noFill/>
          </a:ln>
        </p:spPr>
      </p:pic>
      <p:sp>
        <p:nvSpPr>
          <p:cNvPr id="363" name="Google Shape;363;p45"/>
          <p:cNvSpPr txBox="1">
            <a:spLocks noGrp="1"/>
          </p:cNvSpPr>
          <p:nvPr>
            <p:ph type="title"/>
          </p:nvPr>
        </p:nvSpPr>
        <p:spPr>
          <a:xfrm>
            <a:off x="457200" y="266691"/>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701C7F"/>
                </a:solidFill>
                <a:latin typeface="Arial"/>
                <a:ea typeface="Arial"/>
                <a:cs typeface="Arial"/>
                <a:sym typeface="Arial"/>
              </a:rPr>
              <a:t>Bugün Neler Öğrendik?</a:t>
            </a:r>
            <a:endParaRPr>
              <a:solidFill>
                <a:srgbClr val="701C7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7"/>
        <p:cNvGrpSpPr/>
        <p:nvPr/>
      </p:nvGrpSpPr>
      <p:grpSpPr>
        <a:xfrm>
          <a:off x="0" y="0"/>
          <a:ext cx="0" cy="0"/>
          <a:chOff x="0" y="0"/>
          <a:chExt cx="0" cy="0"/>
        </a:xfrm>
      </p:grpSpPr>
      <p:sp>
        <p:nvSpPr>
          <p:cNvPr id="368" name="Google Shape;368;p46"/>
          <p:cNvSpPr txBox="1">
            <a:spLocks noGrp="1"/>
          </p:cNvSpPr>
          <p:nvPr>
            <p:ph type="body" idx="1"/>
          </p:nvPr>
        </p:nvSpPr>
        <p:spPr>
          <a:xfrm>
            <a:off x="165250" y="1200150"/>
            <a:ext cx="8890500" cy="3584100"/>
          </a:xfrm>
          <a:prstGeom prst="rect">
            <a:avLst/>
          </a:prstGeom>
          <a:noFill/>
          <a:ln>
            <a:noFill/>
          </a:ln>
        </p:spPr>
        <p:txBody>
          <a:bodyPr spcFirstLastPara="1" wrap="square" lIns="91425" tIns="45700" rIns="91425" bIns="45700" anchor="t" anchorCtr="0">
            <a:normAutofit fontScale="85000" lnSpcReduction="20000"/>
          </a:bodyPr>
          <a:lstStyle/>
          <a:p>
            <a:pPr marL="457200" lvl="0" indent="457200" algn="l" rtl="0">
              <a:spcBef>
                <a:spcPts val="0"/>
              </a:spcBef>
              <a:spcAft>
                <a:spcPts val="0"/>
              </a:spcAft>
              <a:buClr>
                <a:schemeClr val="dk1"/>
              </a:buClr>
              <a:buSzPct val="106666"/>
              <a:buNone/>
            </a:pPr>
            <a:r>
              <a:rPr lang="tr-TR" sz="3000" b="1">
                <a:solidFill>
                  <a:schemeClr val="accent6"/>
                </a:solidFill>
                <a:latin typeface="Arial"/>
                <a:ea typeface="Arial"/>
                <a:cs typeface="Arial"/>
                <a:sym typeface="Arial"/>
              </a:rPr>
              <a:t>    SOFTWARE DEVELOPMENT PHASES</a:t>
            </a:r>
            <a:r>
              <a:rPr lang="tr-TR" sz="3000">
                <a:solidFill>
                  <a:schemeClr val="accent6"/>
                </a:solidFill>
              </a:rPr>
              <a:t> </a:t>
            </a:r>
            <a:endParaRPr sz="3000">
              <a:solidFill>
                <a:schemeClr val="accent6"/>
              </a:solidFill>
            </a:endParaRPr>
          </a:p>
          <a:p>
            <a:pPr marL="2171700" lvl="0" indent="-139700" algn="l" rtl="0">
              <a:spcBef>
                <a:spcPts val="0"/>
              </a:spcBef>
              <a:spcAft>
                <a:spcPts val="0"/>
              </a:spcAft>
              <a:buClr>
                <a:schemeClr val="dk1"/>
              </a:buClr>
              <a:buSzPct val="106666"/>
              <a:buNone/>
            </a:pPr>
            <a:r>
              <a:rPr lang="tr-TR" sz="3000">
                <a:solidFill>
                  <a:srgbClr val="9900FF"/>
                </a:solidFill>
              </a:rPr>
              <a:t> (Yazılım Geliştirme Aşamaları)</a:t>
            </a:r>
            <a:endParaRPr sz="3000">
              <a:solidFill>
                <a:srgbClr val="9900FF"/>
              </a:solidFill>
            </a:endParaRPr>
          </a:p>
          <a:p>
            <a:pPr marL="342900" lvl="0" indent="-139700" algn="ctr" rtl="0">
              <a:spcBef>
                <a:spcPts val="0"/>
              </a:spcBef>
              <a:spcAft>
                <a:spcPts val="0"/>
              </a:spcAft>
              <a:buClr>
                <a:schemeClr val="dk1"/>
              </a:buClr>
              <a:buSzPct val="100000"/>
              <a:buNone/>
            </a:pPr>
            <a:endParaRPr>
              <a:solidFill>
                <a:srgbClr val="E46C0A"/>
              </a:solidFill>
            </a:endParaRPr>
          </a:p>
          <a:p>
            <a:pPr marL="899999" lvl="0" indent="-352742" algn="l" rtl="0">
              <a:lnSpc>
                <a:spcPct val="150000"/>
              </a:lnSpc>
              <a:spcBef>
                <a:spcPts val="0"/>
              </a:spcBef>
              <a:spcAft>
                <a:spcPts val="0"/>
              </a:spcAft>
              <a:buClr>
                <a:srgbClr val="E06666"/>
              </a:buClr>
              <a:buSzPct val="100000"/>
              <a:buFont typeface="Arial"/>
              <a:buChar char="•"/>
            </a:pPr>
            <a:r>
              <a:rPr lang="tr-TR" sz="2300">
                <a:solidFill>
                  <a:srgbClr val="761E86"/>
                </a:solidFill>
                <a:latin typeface="Arial"/>
                <a:ea typeface="Arial"/>
                <a:cs typeface="Arial"/>
                <a:sym typeface="Arial"/>
              </a:rPr>
              <a:t>Planlama</a:t>
            </a:r>
            <a:r>
              <a:rPr lang="tr-TR" sz="2300">
                <a:solidFill>
                  <a:srgbClr val="E46C0A"/>
                </a:solidFill>
                <a:latin typeface="Arial"/>
                <a:ea typeface="Arial"/>
                <a:cs typeface="Arial"/>
                <a:sym typeface="Arial"/>
              </a:rPr>
              <a:t> (Planning)</a:t>
            </a:r>
            <a:endParaRPr sz="2300">
              <a:solidFill>
                <a:srgbClr val="E46C0A"/>
              </a:solidFill>
              <a:latin typeface="Arial"/>
              <a:ea typeface="Arial"/>
              <a:cs typeface="Arial"/>
              <a:sym typeface="Arial"/>
            </a:endParaRPr>
          </a:p>
          <a:p>
            <a:pPr marL="899999" lvl="0" indent="-352742" algn="l" rtl="0">
              <a:lnSpc>
                <a:spcPct val="150000"/>
              </a:lnSpc>
              <a:spcBef>
                <a:spcPts val="0"/>
              </a:spcBef>
              <a:spcAft>
                <a:spcPts val="0"/>
              </a:spcAft>
              <a:buClr>
                <a:srgbClr val="E06666"/>
              </a:buClr>
              <a:buSzPct val="100000"/>
              <a:buFont typeface="Arial"/>
              <a:buChar char="•"/>
            </a:pPr>
            <a:r>
              <a:rPr lang="tr-TR" sz="2300">
                <a:solidFill>
                  <a:srgbClr val="761E86"/>
                </a:solidFill>
                <a:latin typeface="Arial"/>
                <a:ea typeface="Arial"/>
                <a:cs typeface="Arial"/>
                <a:sym typeface="Arial"/>
              </a:rPr>
              <a:t>Analiz</a:t>
            </a:r>
            <a:r>
              <a:rPr lang="tr-TR" sz="2300">
                <a:solidFill>
                  <a:srgbClr val="E46C0A"/>
                </a:solidFill>
                <a:latin typeface="Arial"/>
                <a:ea typeface="Arial"/>
                <a:cs typeface="Arial"/>
                <a:sym typeface="Arial"/>
              </a:rPr>
              <a:t> (Analysis)</a:t>
            </a:r>
            <a:endParaRPr sz="2300">
              <a:solidFill>
                <a:srgbClr val="E46C0A"/>
              </a:solidFill>
              <a:latin typeface="Arial"/>
              <a:ea typeface="Arial"/>
              <a:cs typeface="Arial"/>
              <a:sym typeface="Arial"/>
            </a:endParaRPr>
          </a:p>
          <a:p>
            <a:pPr marL="899999" lvl="0" indent="-352742" algn="l" rtl="0">
              <a:lnSpc>
                <a:spcPct val="150000"/>
              </a:lnSpc>
              <a:spcBef>
                <a:spcPts val="0"/>
              </a:spcBef>
              <a:spcAft>
                <a:spcPts val="0"/>
              </a:spcAft>
              <a:buClr>
                <a:srgbClr val="E06666"/>
              </a:buClr>
              <a:buSzPct val="100000"/>
              <a:buFont typeface="Arial"/>
              <a:buChar char="•"/>
            </a:pPr>
            <a:r>
              <a:rPr lang="tr-TR" sz="2300">
                <a:solidFill>
                  <a:srgbClr val="761E86"/>
                </a:solidFill>
                <a:latin typeface="Arial"/>
                <a:ea typeface="Arial"/>
                <a:cs typeface="Arial"/>
                <a:sym typeface="Arial"/>
              </a:rPr>
              <a:t>Tasarım</a:t>
            </a:r>
            <a:r>
              <a:rPr lang="tr-TR" sz="2300">
                <a:solidFill>
                  <a:srgbClr val="E46C0A"/>
                </a:solidFill>
                <a:latin typeface="Arial"/>
                <a:ea typeface="Arial"/>
                <a:cs typeface="Arial"/>
                <a:sym typeface="Arial"/>
              </a:rPr>
              <a:t> (Design)</a:t>
            </a:r>
            <a:endParaRPr sz="2300">
              <a:solidFill>
                <a:srgbClr val="E46C0A"/>
              </a:solidFill>
              <a:latin typeface="Arial"/>
              <a:ea typeface="Arial"/>
              <a:cs typeface="Arial"/>
              <a:sym typeface="Arial"/>
            </a:endParaRPr>
          </a:p>
          <a:p>
            <a:pPr marL="899999" lvl="0" indent="-352742" algn="l" rtl="0">
              <a:lnSpc>
                <a:spcPct val="150000"/>
              </a:lnSpc>
              <a:spcBef>
                <a:spcPts val="0"/>
              </a:spcBef>
              <a:spcAft>
                <a:spcPts val="0"/>
              </a:spcAft>
              <a:buClr>
                <a:srgbClr val="E06666"/>
              </a:buClr>
              <a:buSzPct val="100000"/>
              <a:buFont typeface="Arial"/>
              <a:buChar char="•"/>
            </a:pPr>
            <a:r>
              <a:rPr lang="tr-TR" sz="2300">
                <a:solidFill>
                  <a:srgbClr val="761E86"/>
                </a:solidFill>
                <a:latin typeface="Arial"/>
                <a:ea typeface="Arial"/>
                <a:cs typeface="Arial"/>
                <a:sym typeface="Arial"/>
              </a:rPr>
              <a:t>Kodlama</a:t>
            </a:r>
            <a:r>
              <a:rPr lang="tr-TR" sz="2300">
                <a:solidFill>
                  <a:srgbClr val="E46C0A"/>
                </a:solidFill>
                <a:latin typeface="Arial"/>
                <a:ea typeface="Arial"/>
                <a:cs typeface="Arial"/>
                <a:sym typeface="Arial"/>
              </a:rPr>
              <a:t> (Implementation)</a:t>
            </a:r>
            <a:endParaRPr sz="2300">
              <a:solidFill>
                <a:srgbClr val="E46C0A"/>
              </a:solidFill>
              <a:latin typeface="Arial"/>
              <a:ea typeface="Arial"/>
              <a:cs typeface="Arial"/>
              <a:sym typeface="Arial"/>
            </a:endParaRPr>
          </a:p>
          <a:p>
            <a:pPr marL="899999" lvl="0" indent="-352742" algn="l" rtl="0">
              <a:lnSpc>
                <a:spcPct val="150000"/>
              </a:lnSpc>
              <a:spcBef>
                <a:spcPts val="0"/>
              </a:spcBef>
              <a:spcAft>
                <a:spcPts val="0"/>
              </a:spcAft>
              <a:buClr>
                <a:srgbClr val="E06666"/>
              </a:buClr>
              <a:buSzPct val="100000"/>
              <a:buFont typeface="Arial"/>
              <a:buChar char="•"/>
            </a:pPr>
            <a:r>
              <a:rPr lang="tr-TR" sz="2300">
                <a:solidFill>
                  <a:srgbClr val="761E86"/>
                </a:solidFill>
                <a:latin typeface="Arial"/>
                <a:ea typeface="Arial"/>
                <a:cs typeface="Arial"/>
                <a:sym typeface="Arial"/>
              </a:rPr>
              <a:t>Test</a:t>
            </a:r>
            <a:r>
              <a:rPr lang="tr-TR" sz="2300">
                <a:solidFill>
                  <a:srgbClr val="E46C0A"/>
                </a:solidFill>
                <a:latin typeface="Arial"/>
                <a:ea typeface="Arial"/>
                <a:cs typeface="Arial"/>
                <a:sym typeface="Arial"/>
              </a:rPr>
              <a:t> (Testing)</a:t>
            </a:r>
            <a:endParaRPr sz="2300">
              <a:solidFill>
                <a:srgbClr val="E46C0A"/>
              </a:solidFill>
              <a:latin typeface="Arial"/>
              <a:ea typeface="Arial"/>
              <a:cs typeface="Arial"/>
              <a:sym typeface="Arial"/>
            </a:endParaRPr>
          </a:p>
          <a:p>
            <a:pPr marL="899999" lvl="0" indent="-352742" algn="l" rtl="0">
              <a:lnSpc>
                <a:spcPct val="150000"/>
              </a:lnSpc>
              <a:spcBef>
                <a:spcPts val="0"/>
              </a:spcBef>
              <a:spcAft>
                <a:spcPts val="0"/>
              </a:spcAft>
              <a:buClr>
                <a:srgbClr val="E06666"/>
              </a:buClr>
              <a:buSzPct val="100000"/>
              <a:buFont typeface="Arial"/>
              <a:buChar char="•"/>
            </a:pPr>
            <a:r>
              <a:rPr lang="tr-TR" sz="2300">
                <a:solidFill>
                  <a:srgbClr val="761E86"/>
                </a:solidFill>
                <a:latin typeface="Arial"/>
                <a:ea typeface="Arial"/>
                <a:cs typeface="Arial"/>
                <a:sym typeface="Arial"/>
              </a:rPr>
              <a:t>Teslim ve Bakım</a:t>
            </a:r>
            <a:r>
              <a:rPr lang="tr-TR" sz="2300">
                <a:solidFill>
                  <a:srgbClr val="E46C0A"/>
                </a:solidFill>
                <a:latin typeface="Arial"/>
                <a:ea typeface="Arial"/>
                <a:cs typeface="Arial"/>
                <a:sym typeface="Arial"/>
              </a:rPr>
              <a:t> (Maintenance)</a:t>
            </a:r>
            <a:endParaRPr>
              <a:solidFill>
                <a:srgbClr val="E46C0A"/>
              </a:solidFill>
            </a:endParaRPr>
          </a:p>
        </p:txBody>
      </p:sp>
      <p:pic>
        <p:nvPicPr>
          <p:cNvPr id="369" name="Google Shape;369;p46"/>
          <p:cNvPicPr preferRelativeResize="0"/>
          <p:nvPr/>
        </p:nvPicPr>
        <p:blipFill>
          <a:blip r:embed="rId4">
            <a:alphaModFix/>
          </a:blip>
          <a:stretch>
            <a:fillRect/>
          </a:stretch>
        </p:blipFill>
        <p:spPr>
          <a:xfrm>
            <a:off x="4782250" y="1993775"/>
            <a:ext cx="3336651" cy="2637999"/>
          </a:xfrm>
          <a:prstGeom prst="rect">
            <a:avLst/>
          </a:prstGeom>
          <a:noFill/>
          <a:ln>
            <a:noFill/>
          </a:ln>
        </p:spPr>
      </p:pic>
      <p:sp>
        <p:nvSpPr>
          <p:cNvPr id="370" name="Google Shape;370;p46"/>
          <p:cNvSpPr txBox="1">
            <a:spLocks noGrp="1"/>
          </p:cNvSpPr>
          <p:nvPr>
            <p:ph type="title"/>
          </p:nvPr>
        </p:nvSpPr>
        <p:spPr>
          <a:xfrm>
            <a:off x="457200" y="266691"/>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701C7F"/>
                </a:solidFill>
                <a:latin typeface="Arial"/>
                <a:ea typeface="Arial"/>
                <a:cs typeface="Arial"/>
                <a:sym typeface="Arial"/>
              </a:rPr>
              <a:t>Bugün Neler Öğrendik?</a:t>
            </a:r>
            <a:endParaRPr>
              <a:solidFill>
                <a:srgbClr val="701C7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4"/>
        <p:cNvGrpSpPr/>
        <p:nvPr/>
      </p:nvGrpSpPr>
      <p:grpSpPr>
        <a:xfrm>
          <a:off x="0" y="0"/>
          <a:ext cx="0" cy="0"/>
          <a:chOff x="0" y="0"/>
          <a:chExt cx="0" cy="0"/>
        </a:xfrm>
      </p:grpSpPr>
      <p:sp>
        <p:nvSpPr>
          <p:cNvPr id="375" name="Google Shape;375;p47"/>
          <p:cNvSpPr txBox="1">
            <a:spLocks noGrp="1"/>
          </p:cNvSpPr>
          <p:nvPr>
            <p:ph type="body" idx="1"/>
          </p:nvPr>
        </p:nvSpPr>
        <p:spPr>
          <a:xfrm>
            <a:off x="132200" y="1127850"/>
            <a:ext cx="8857800" cy="3772800"/>
          </a:xfrm>
          <a:prstGeom prst="rect">
            <a:avLst/>
          </a:prstGeom>
          <a:noFill/>
          <a:ln>
            <a:noFill/>
          </a:ln>
        </p:spPr>
        <p:txBody>
          <a:bodyPr spcFirstLastPara="1" wrap="square" lIns="91425" tIns="45700" rIns="91425" bIns="45700" anchor="t" anchorCtr="0">
            <a:normAutofit/>
          </a:bodyPr>
          <a:lstStyle/>
          <a:p>
            <a:pPr marL="342900" lvl="0" indent="-139700" algn="ctr" rtl="0">
              <a:lnSpc>
                <a:spcPct val="90000"/>
              </a:lnSpc>
              <a:spcBef>
                <a:spcPts val="0"/>
              </a:spcBef>
              <a:spcAft>
                <a:spcPts val="0"/>
              </a:spcAft>
              <a:buClr>
                <a:schemeClr val="dk1"/>
              </a:buClr>
              <a:buSzPts val="1100"/>
              <a:buNone/>
            </a:pPr>
            <a:r>
              <a:rPr lang="tr-TR" sz="3450" b="1">
                <a:solidFill>
                  <a:srgbClr val="FF9900"/>
                </a:solidFill>
                <a:latin typeface="Arial"/>
                <a:ea typeface="Arial"/>
                <a:cs typeface="Arial"/>
                <a:sym typeface="Arial"/>
              </a:rPr>
              <a:t>SDLC TEAM</a:t>
            </a:r>
            <a:endParaRPr sz="2350" b="1">
              <a:solidFill>
                <a:srgbClr val="FF9900"/>
              </a:solidFill>
              <a:latin typeface="Arial"/>
              <a:ea typeface="Arial"/>
              <a:cs typeface="Arial"/>
              <a:sym typeface="Arial"/>
            </a:endParaRPr>
          </a:p>
          <a:p>
            <a:pPr marL="342900" lvl="0" indent="-139700" algn="ctr" rtl="0">
              <a:lnSpc>
                <a:spcPct val="90000"/>
              </a:lnSpc>
              <a:spcBef>
                <a:spcPts val="0"/>
              </a:spcBef>
              <a:spcAft>
                <a:spcPts val="0"/>
              </a:spcAft>
              <a:buClr>
                <a:schemeClr val="dk1"/>
              </a:buClr>
              <a:buSzPts val="1100"/>
              <a:buFont typeface="Arial"/>
              <a:buNone/>
            </a:pPr>
            <a:endParaRPr sz="1350" b="1">
              <a:solidFill>
                <a:srgbClr val="FF9900"/>
              </a:solidFill>
              <a:latin typeface="Arial"/>
              <a:ea typeface="Arial"/>
              <a:cs typeface="Arial"/>
              <a:sym typeface="Arial"/>
            </a:endParaRPr>
          </a:p>
          <a:p>
            <a:pPr marL="719999" marR="403980" lvl="0" indent="-142875" algn="l" rtl="0">
              <a:lnSpc>
                <a:spcPct val="100000"/>
              </a:lnSpc>
              <a:spcBef>
                <a:spcPts val="0"/>
              </a:spcBef>
              <a:spcAft>
                <a:spcPts val="0"/>
              </a:spcAft>
              <a:buClr>
                <a:schemeClr val="dk1"/>
              </a:buClr>
              <a:buSzPts val="1100"/>
              <a:buFont typeface="Arial"/>
              <a:buNone/>
            </a:pPr>
            <a:r>
              <a:rPr lang="tr-TR" sz="2150" b="1">
                <a:latin typeface="Arial"/>
                <a:ea typeface="Arial"/>
                <a:cs typeface="Arial"/>
                <a:sym typeface="Arial"/>
              </a:rPr>
              <a:t>1) </a:t>
            </a:r>
            <a:r>
              <a:rPr lang="tr-TR" sz="2150" b="1">
                <a:solidFill>
                  <a:srgbClr val="7F2090"/>
                </a:solidFill>
                <a:latin typeface="Arial"/>
                <a:ea typeface="Arial"/>
                <a:cs typeface="Arial"/>
                <a:sym typeface="Arial"/>
              </a:rPr>
              <a:t>Project Manager</a:t>
            </a:r>
            <a:r>
              <a:rPr lang="tr-TR" sz="2150" b="1">
                <a:latin typeface="Arial"/>
                <a:ea typeface="Arial"/>
                <a:cs typeface="Arial"/>
                <a:sym typeface="Arial"/>
              </a:rPr>
              <a:t> (PM)</a:t>
            </a:r>
            <a:r>
              <a:rPr lang="tr-TR" sz="2150">
                <a:latin typeface="Arial"/>
                <a:ea typeface="Arial"/>
                <a:cs typeface="Arial"/>
                <a:sym typeface="Arial"/>
              </a:rPr>
              <a:t> </a:t>
            </a:r>
            <a:r>
              <a:rPr lang="tr-TR" sz="2150">
                <a:solidFill>
                  <a:srgbClr val="4151CE"/>
                </a:solidFill>
                <a:latin typeface="Arial"/>
                <a:ea typeface="Arial"/>
                <a:cs typeface="Arial"/>
                <a:sym typeface="Arial"/>
              </a:rPr>
              <a:t>Proje Yöneticisi</a:t>
            </a:r>
            <a:endParaRPr sz="2150">
              <a:solidFill>
                <a:srgbClr val="4151CE"/>
              </a:solidFill>
              <a:latin typeface="Arial"/>
              <a:ea typeface="Arial"/>
              <a:cs typeface="Arial"/>
              <a:sym typeface="Arial"/>
            </a:endParaRPr>
          </a:p>
          <a:p>
            <a:pPr marL="719999" marR="403980" lvl="0" indent="-142875" algn="l" rtl="0">
              <a:lnSpc>
                <a:spcPct val="100000"/>
              </a:lnSpc>
              <a:spcBef>
                <a:spcPts val="0"/>
              </a:spcBef>
              <a:spcAft>
                <a:spcPts val="0"/>
              </a:spcAft>
              <a:buClr>
                <a:schemeClr val="dk1"/>
              </a:buClr>
              <a:buSzPts val="1100"/>
              <a:buFont typeface="Arial"/>
              <a:buNone/>
            </a:pPr>
            <a:r>
              <a:rPr lang="tr-TR" sz="2150" b="1">
                <a:latin typeface="Arial"/>
                <a:ea typeface="Arial"/>
                <a:cs typeface="Arial"/>
                <a:sym typeface="Arial"/>
              </a:rPr>
              <a:t>2) </a:t>
            </a:r>
            <a:r>
              <a:rPr lang="tr-TR" sz="2150" b="1">
                <a:solidFill>
                  <a:srgbClr val="7F2090"/>
                </a:solidFill>
                <a:latin typeface="Arial"/>
                <a:ea typeface="Arial"/>
                <a:cs typeface="Arial"/>
                <a:sym typeface="Arial"/>
              </a:rPr>
              <a:t>Business Analyst</a:t>
            </a:r>
            <a:r>
              <a:rPr lang="tr-TR" sz="2150" b="1">
                <a:latin typeface="Arial"/>
                <a:ea typeface="Arial"/>
                <a:cs typeface="Arial"/>
                <a:sym typeface="Arial"/>
              </a:rPr>
              <a:t> (BA)</a:t>
            </a:r>
            <a:r>
              <a:rPr lang="tr-TR" sz="2150">
                <a:latin typeface="Arial"/>
                <a:ea typeface="Arial"/>
                <a:cs typeface="Arial"/>
                <a:sym typeface="Arial"/>
              </a:rPr>
              <a:t> </a:t>
            </a:r>
            <a:r>
              <a:rPr lang="tr-TR" sz="2150">
                <a:solidFill>
                  <a:srgbClr val="4151CE"/>
                </a:solidFill>
                <a:latin typeface="Arial"/>
                <a:ea typeface="Arial"/>
                <a:cs typeface="Arial"/>
                <a:sym typeface="Arial"/>
              </a:rPr>
              <a:t>İş Analisti</a:t>
            </a:r>
            <a:endParaRPr sz="2150">
              <a:solidFill>
                <a:srgbClr val="4151CE"/>
              </a:solidFill>
              <a:latin typeface="Arial"/>
              <a:ea typeface="Arial"/>
              <a:cs typeface="Arial"/>
              <a:sym typeface="Arial"/>
            </a:endParaRPr>
          </a:p>
          <a:p>
            <a:pPr marL="719999" marR="403980" lvl="0" indent="-142875" algn="l" rtl="0">
              <a:lnSpc>
                <a:spcPct val="100000"/>
              </a:lnSpc>
              <a:spcBef>
                <a:spcPts val="0"/>
              </a:spcBef>
              <a:spcAft>
                <a:spcPts val="0"/>
              </a:spcAft>
              <a:buClr>
                <a:schemeClr val="dk1"/>
              </a:buClr>
              <a:buSzPts val="1100"/>
              <a:buFont typeface="Arial"/>
              <a:buNone/>
            </a:pPr>
            <a:r>
              <a:rPr lang="tr-TR" sz="2150" b="1">
                <a:latin typeface="Arial"/>
                <a:ea typeface="Arial"/>
                <a:cs typeface="Arial"/>
                <a:sym typeface="Arial"/>
              </a:rPr>
              <a:t>3) </a:t>
            </a:r>
            <a:r>
              <a:rPr lang="tr-TR" sz="2150" b="1">
                <a:solidFill>
                  <a:srgbClr val="7F2090"/>
                </a:solidFill>
                <a:latin typeface="Arial"/>
                <a:ea typeface="Arial"/>
                <a:cs typeface="Arial"/>
                <a:sym typeface="Arial"/>
              </a:rPr>
              <a:t>Developer</a:t>
            </a:r>
            <a:r>
              <a:rPr lang="tr-TR" sz="2150" b="1">
                <a:latin typeface="Arial"/>
                <a:ea typeface="Arial"/>
                <a:cs typeface="Arial"/>
                <a:sym typeface="Arial"/>
              </a:rPr>
              <a:t> (Dev)</a:t>
            </a:r>
            <a:r>
              <a:rPr lang="tr-TR" sz="2150">
                <a:latin typeface="Arial"/>
                <a:ea typeface="Arial"/>
                <a:cs typeface="Arial"/>
                <a:sym typeface="Arial"/>
              </a:rPr>
              <a:t> </a:t>
            </a:r>
            <a:r>
              <a:rPr lang="tr-TR" sz="2150">
                <a:solidFill>
                  <a:srgbClr val="4151CE"/>
                </a:solidFill>
                <a:latin typeface="Arial"/>
                <a:ea typeface="Arial"/>
                <a:cs typeface="Arial"/>
                <a:sym typeface="Arial"/>
              </a:rPr>
              <a:t>Yazılım Geliştirici</a:t>
            </a:r>
            <a:endParaRPr sz="2150">
              <a:solidFill>
                <a:srgbClr val="4151CE"/>
              </a:solidFill>
              <a:latin typeface="Arial"/>
              <a:ea typeface="Arial"/>
              <a:cs typeface="Arial"/>
              <a:sym typeface="Arial"/>
            </a:endParaRPr>
          </a:p>
          <a:p>
            <a:pPr marL="719999" marR="403980" lvl="0" indent="-142875" algn="l" rtl="0">
              <a:lnSpc>
                <a:spcPct val="100000"/>
              </a:lnSpc>
              <a:spcBef>
                <a:spcPts val="0"/>
              </a:spcBef>
              <a:spcAft>
                <a:spcPts val="0"/>
              </a:spcAft>
              <a:buClr>
                <a:schemeClr val="dk1"/>
              </a:buClr>
              <a:buSzPts val="1100"/>
              <a:buFont typeface="Arial"/>
              <a:buNone/>
            </a:pPr>
            <a:r>
              <a:rPr lang="tr-TR" sz="2150" b="1">
                <a:latin typeface="Arial"/>
                <a:ea typeface="Arial"/>
                <a:cs typeface="Arial"/>
                <a:sym typeface="Arial"/>
              </a:rPr>
              <a:t>4) </a:t>
            </a:r>
            <a:r>
              <a:rPr lang="tr-TR" sz="2150" b="1">
                <a:solidFill>
                  <a:srgbClr val="7F2090"/>
                </a:solidFill>
                <a:latin typeface="Arial"/>
                <a:ea typeface="Arial"/>
                <a:cs typeface="Arial"/>
                <a:sym typeface="Arial"/>
              </a:rPr>
              <a:t>Quality Analyst</a:t>
            </a:r>
            <a:r>
              <a:rPr lang="tr-TR" sz="2150" b="1">
                <a:latin typeface="Arial"/>
                <a:ea typeface="Arial"/>
                <a:cs typeface="Arial"/>
                <a:sym typeface="Arial"/>
              </a:rPr>
              <a:t> (QA)</a:t>
            </a:r>
            <a:r>
              <a:rPr lang="tr-TR" sz="2150">
                <a:latin typeface="Arial"/>
                <a:ea typeface="Arial"/>
                <a:cs typeface="Arial"/>
                <a:sym typeface="Arial"/>
              </a:rPr>
              <a:t> </a:t>
            </a:r>
            <a:r>
              <a:rPr lang="tr-TR" sz="2150">
                <a:solidFill>
                  <a:srgbClr val="4151CE"/>
                </a:solidFill>
                <a:latin typeface="Arial"/>
                <a:ea typeface="Arial"/>
                <a:cs typeface="Arial"/>
                <a:sym typeface="Arial"/>
              </a:rPr>
              <a:t>Kalite Analisti (Tester)</a:t>
            </a:r>
            <a:endParaRPr sz="2150">
              <a:solidFill>
                <a:srgbClr val="4151CE"/>
              </a:solidFill>
              <a:latin typeface="Arial"/>
              <a:ea typeface="Arial"/>
              <a:cs typeface="Arial"/>
              <a:sym typeface="Arial"/>
            </a:endParaRPr>
          </a:p>
          <a:p>
            <a:pPr marL="719999" marR="403980" lvl="0" indent="-142875" algn="l" rtl="0">
              <a:lnSpc>
                <a:spcPct val="100000"/>
              </a:lnSpc>
              <a:spcBef>
                <a:spcPts val="0"/>
              </a:spcBef>
              <a:spcAft>
                <a:spcPts val="0"/>
              </a:spcAft>
              <a:buClr>
                <a:schemeClr val="dk1"/>
              </a:buClr>
              <a:buSzPts val="1100"/>
              <a:buNone/>
            </a:pPr>
            <a:endParaRPr sz="1650">
              <a:latin typeface="Arial"/>
              <a:ea typeface="Arial"/>
              <a:cs typeface="Arial"/>
              <a:sym typeface="Arial"/>
            </a:endParaRPr>
          </a:p>
          <a:p>
            <a:pPr marL="719999" marR="403980" lvl="0" indent="-279400" algn="l" rtl="0">
              <a:lnSpc>
                <a:spcPct val="100000"/>
              </a:lnSpc>
              <a:spcBef>
                <a:spcPts val="0"/>
              </a:spcBef>
              <a:spcAft>
                <a:spcPts val="0"/>
              </a:spcAft>
              <a:buClr>
                <a:srgbClr val="E06666"/>
              </a:buClr>
              <a:buSzPts val="2150"/>
              <a:buChar char="•"/>
            </a:pPr>
            <a:r>
              <a:rPr lang="tr-TR" sz="2150">
                <a:latin typeface="Arial"/>
                <a:ea typeface="Arial"/>
                <a:cs typeface="Arial"/>
                <a:sym typeface="Arial"/>
              </a:rPr>
              <a:t>  </a:t>
            </a:r>
            <a:r>
              <a:rPr lang="tr-TR" sz="1950">
                <a:latin typeface="Arial"/>
                <a:ea typeface="Arial"/>
                <a:cs typeface="Arial"/>
                <a:sym typeface="Arial"/>
              </a:rPr>
              <a:t> </a:t>
            </a:r>
            <a:r>
              <a:rPr lang="tr-TR" sz="1950">
                <a:solidFill>
                  <a:srgbClr val="4151CE"/>
                </a:solidFill>
                <a:latin typeface="Arial"/>
                <a:ea typeface="Arial"/>
                <a:cs typeface="Arial"/>
                <a:sym typeface="Arial"/>
              </a:rPr>
              <a:t>Business Requirement Document</a:t>
            </a:r>
            <a:r>
              <a:rPr lang="tr-TR" sz="1950">
                <a:solidFill>
                  <a:srgbClr val="0C58D3"/>
                </a:solidFill>
                <a:latin typeface="Arial"/>
                <a:ea typeface="Arial"/>
                <a:cs typeface="Arial"/>
                <a:sym typeface="Arial"/>
              </a:rPr>
              <a:t> </a:t>
            </a:r>
            <a:r>
              <a:rPr lang="tr-TR" sz="1950" b="1">
                <a:solidFill>
                  <a:srgbClr val="A72A1E"/>
                </a:solidFill>
                <a:latin typeface="Arial"/>
                <a:ea typeface="Arial"/>
                <a:cs typeface="Arial"/>
                <a:sym typeface="Arial"/>
              </a:rPr>
              <a:t>(BRD)</a:t>
            </a:r>
            <a:r>
              <a:rPr lang="tr-TR" sz="1950">
                <a:solidFill>
                  <a:srgbClr val="4151CE"/>
                </a:solidFill>
                <a:latin typeface="Arial"/>
                <a:ea typeface="Arial"/>
                <a:cs typeface="Arial"/>
                <a:sym typeface="Arial"/>
              </a:rPr>
              <a:t>: Alınan tüm</a:t>
            </a:r>
            <a:r>
              <a:rPr lang="tr-TR" sz="1950">
                <a:solidFill>
                  <a:srgbClr val="0C58D3"/>
                </a:solidFill>
                <a:latin typeface="Arial"/>
                <a:ea typeface="Arial"/>
                <a:cs typeface="Arial"/>
                <a:sym typeface="Arial"/>
              </a:rPr>
              <a:t> </a:t>
            </a:r>
            <a:r>
              <a:rPr lang="tr-TR" sz="1950">
                <a:solidFill>
                  <a:srgbClr val="4151CE"/>
                </a:solidFill>
                <a:latin typeface="Arial"/>
                <a:ea typeface="Arial"/>
                <a:cs typeface="Arial"/>
                <a:sym typeface="Arial"/>
              </a:rPr>
              <a:t>kararların ve gereksinimlerin dökümü</a:t>
            </a:r>
            <a:endParaRPr sz="1950">
              <a:solidFill>
                <a:srgbClr val="4151CE"/>
              </a:solidFill>
              <a:latin typeface="Arial"/>
              <a:ea typeface="Arial"/>
              <a:cs typeface="Arial"/>
              <a:sym typeface="Arial"/>
            </a:endParaRPr>
          </a:p>
          <a:p>
            <a:pPr marL="719999" marR="403980" lvl="0" indent="-266700" algn="l" rtl="0">
              <a:lnSpc>
                <a:spcPct val="100000"/>
              </a:lnSpc>
              <a:spcBef>
                <a:spcPts val="0"/>
              </a:spcBef>
              <a:spcAft>
                <a:spcPts val="0"/>
              </a:spcAft>
              <a:buClr>
                <a:srgbClr val="E06666"/>
              </a:buClr>
              <a:buSzPts val="1950"/>
              <a:buChar char="•"/>
            </a:pPr>
            <a:r>
              <a:rPr lang="tr-TR" sz="1950">
                <a:solidFill>
                  <a:srgbClr val="0C58D3"/>
                </a:solidFill>
                <a:latin typeface="Arial"/>
                <a:ea typeface="Arial"/>
                <a:cs typeface="Arial"/>
                <a:sym typeface="Arial"/>
              </a:rPr>
              <a:t>   </a:t>
            </a:r>
            <a:r>
              <a:rPr lang="tr-TR" sz="1950">
                <a:solidFill>
                  <a:srgbClr val="4151CE"/>
                </a:solidFill>
                <a:latin typeface="Arial"/>
                <a:ea typeface="Arial"/>
                <a:cs typeface="Arial"/>
                <a:sym typeface="Arial"/>
              </a:rPr>
              <a:t>Functional Requirement Document</a:t>
            </a:r>
            <a:r>
              <a:rPr lang="tr-TR" sz="1950">
                <a:solidFill>
                  <a:srgbClr val="0C58D3"/>
                </a:solidFill>
                <a:latin typeface="Arial"/>
                <a:ea typeface="Arial"/>
                <a:cs typeface="Arial"/>
                <a:sym typeface="Arial"/>
              </a:rPr>
              <a:t> </a:t>
            </a:r>
            <a:r>
              <a:rPr lang="tr-TR" sz="1950" b="1">
                <a:solidFill>
                  <a:srgbClr val="A72A1E"/>
                </a:solidFill>
                <a:latin typeface="Arial"/>
                <a:ea typeface="Arial"/>
                <a:cs typeface="Arial"/>
                <a:sym typeface="Arial"/>
              </a:rPr>
              <a:t>(FRD)</a:t>
            </a:r>
            <a:r>
              <a:rPr lang="tr-TR" sz="1950">
                <a:solidFill>
                  <a:srgbClr val="4151CE"/>
                </a:solidFill>
                <a:latin typeface="Arial"/>
                <a:ea typeface="Arial"/>
                <a:cs typeface="Arial"/>
                <a:sym typeface="Arial"/>
              </a:rPr>
              <a:t>: Yazılımı yapılacak olan bütün maddelerin dökümü</a:t>
            </a:r>
            <a:endParaRPr sz="2700"/>
          </a:p>
        </p:txBody>
      </p:sp>
      <p:sp>
        <p:nvSpPr>
          <p:cNvPr id="376" name="Google Shape;376;p47"/>
          <p:cNvSpPr txBox="1">
            <a:spLocks noGrp="1"/>
          </p:cNvSpPr>
          <p:nvPr>
            <p:ph type="title"/>
          </p:nvPr>
        </p:nvSpPr>
        <p:spPr>
          <a:xfrm>
            <a:off x="457200" y="266691"/>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701C7F"/>
                </a:solidFill>
                <a:latin typeface="Arial"/>
                <a:ea typeface="Arial"/>
                <a:cs typeface="Arial"/>
                <a:sym typeface="Arial"/>
              </a:rPr>
              <a:t>Bugün Neler Öğrendik?</a:t>
            </a:r>
            <a:endParaRPr>
              <a:solidFill>
                <a:srgbClr val="701C7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0"/>
        <p:cNvGrpSpPr/>
        <p:nvPr/>
      </p:nvGrpSpPr>
      <p:grpSpPr>
        <a:xfrm>
          <a:off x="0" y="0"/>
          <a:ext cx="0" cy="0"/>
          <a:chOff x="0" y="0"/>
          <a:chExt cx="0" cy="0"/>
        </a:xfrm>
      </p:grpSpPr>
      <p:sp>
        <p:nvSpPr>
          <p:cNvPr id="381" name="Google Shape;381;p48"/>
          <p:cNvSpPr txBox="1">
            <a:spLocks noGrp="1"/>
          </p:cNvSpPr>
          <p:nvPr>
            <p:ph type="body" idx="1"/>
          </p:nvPr>
        </p:nvSpPr>
        <p:spPr>
          <a:xfrm>
            <a:off x="4301625" y="1200150"/>
            <a:ext cx="4842300" cy="3394500"/>
          </a:xfrm>
          <a:prstGeom prst="rect">
            <a:avLst/>
          </a:prstGeom>
          <a:noFill/>
          <a:ln>
            <a:noFill/>
          </a:ln>
        </p:spPr>
        <p:txBody>
          <a:bodyPr spcFirstLastPara="1" wrap="square" lIns="91425" tIns="45700" rIns="91425" bIns="45700" anchor="ctr" anchorCtr="0">
            <a:normAutofit lnSpcReduction="10000"/>
          </a:bodyPr>
          <a:lstStyle/>
          <a:p>
            <a:pPr marL="269999" lvl="0" indent="-342900" algn="l" rtl="0">
              <a:spcBef>
                <a:spcPts val="0"/>
              </a:spcBef>
              <a:spcAft>
                <a:spcPts val="0"/>
              </a:spcAft>
              <a:buClr>
                <a:srgbClr val="A64D79"/>
              </a:buClr>
              <a:buSzPts val="1800"/>
              <a:buChar char="•"/>
            </a:pPr>
            <a:r>
              <a:rPr lang="tr-TR" sz="3000">
                <a:solidFill>
                  <a:srgbClr val="4151CE"/>
                </a:solidFill>
                <a:latin typeface="Arial"/>
                <a:ea typeface="Arial"/>
                <a:cs typeface="Arial"/>
                <a:sym typeface="Arial"/>
              </a:rPr>
              <a:t>Requirement</a:t>
            </a:r>
            <a:r>
              <a:rPr lang="tr-TR">
                <a:solidFill>
                  <a:srgbClr val="A64D79"/>
                </a:solidFill>
                <a:latin typeface="Arial"/>
                <a:ea typeface="Arial"/>
                <a:cs typeface="Arial"/>
                <a:sym typeface="Arial"/>
              </a:rPr>
              <a:t> </a:t>
            </a:r>
            <a:r>
              <a:rPr lang="tr-TR" sz="2500">
                <a:solidFill>
                  <a:srgbClr val="E69138"/>
                </a:solidFill>
                <a:latin typeface="Arial"/>
                <a:ea typeface="Arial"/>
                <a:cs typeface="Arial"/>
                <a:sym typeface="Arial"/>
              </a:rPr>
              <a:t>(Planlama ve Analiz)</a:t>
            </a:r>
            <a:endParaRPr sz="2500">
              <a:solidFill>
                <a:srgbClr val="E69138"/>
              </a:solidFill>
              <a:latin typeface="Arial"/>
              <a:ea typeface="Arial"/>
              <a:cs typeface="Arial"/>
              <a:sym typeface="Arial"/>
            </a:endParaRPr>
          </a:p>
          <a:p>
            <a:pPr marL="269999" lvl="0" indent="-342900" algn="l" rtl="0">
              <a:spcBef>
                <a:spcPts val="0"/>
              </a:spcBef>
              <a:spcAft>
                <a:spcPts val="0"/>
              </a:spcAft>
              <a:buClr>
                <a:srgbClr val="A64D79"/>
              </a:buClr>
              <a:buSzPts val="1800"/>
              <a:buChar char="•"/>
            </a:pPr>
            <a:r>
              <a:rPr lang="tr-TR" sz="3000">
                <a:solidFill>
                  <a:srgbClr val="4151CE"/>
                </a:solidFill>
                <a:latin typeface="Arial"/>
                <a:ea typeface="Arial"/>
                <a:cs typeface="Arial"/>
                <a:sym typeface="Arial"/>
              </a:rPr>
              <a:t>Design</a:t>
            </a:r>
            <a:r>
              <a:rPr lang="tr-TR">
                <a:solidFill>
                  <a:srgbClr val="A64D79"/>
                </a:solidFill>
                <a:latin typeface="Arial"/>
                <a:ea typeface="Arial"/>
                <a:cs typeface="Arial"/>
                <a:sym typeface="Arial"/>
              </a:rPr>
              <a:t>  </a:t>
            </a:r>
            <a:r>
              <a:rPr lang="tr-TR" sz="2500">
                <a:solidFill>
                  <a:srgbClr val="E69138"/>
                </a:solidFill>
                <a:latin typeface="Arial"/>
                <a:ea typeface="Arial"/>
                <a:cs typeface="Arial"/>
                <a:sym typeface="Arial"/>
              </a:rPr>
              <a:t>(Tasarim)</a:t>
            </a:r>
            <a:endParaRPr sz="2500">
              <a:solidFill>
                <a:srgbClr val="E69138"/>
              </a:solidFill>
              <a:latin typeface="Arial"/>
              <a:ea typeface="Arial"/>
              <a:cs typeface="Arial"/>
              <a:sym typeface="Arial"/>
            </a:endParaRPr>
          </a:p>
          <a:p>
            <a:pPr marL="269999" lvl="0" indent="-342900" algn="l" rtl="0">
              <a:spcBef>
                <a:spcPts val="0"/>
              </a:spcBef>
              <a:spcAft>
                <a:spcPts val="0"/>
              </a:spcAft>
              <a:buClr>
                <a:srgbClr val="A64D79"/>
              </a:buClr>
              <a:buSzPts val="1800"/>
              <a:buChar char="•"/>
            </a:pPr>
            <a:r>
              <a:rPr lang="tr-TR" sz="3000">
                <a:solidFill>
                  <a:srgbClr val="4151CE"/>
                </a:solidFill>
                <a:latin typeface="Arial"/>
                <a:ea typeface="Arial"/>
                <a:cs typeface="Arial"/>
                <a:sym typeface="Arial"/>
              </a:rPr>
              <a:t>Development</a:t>
            </a:r>
            <a:r>
              <a:rPr lang="tr-TR">
                <a:solidFill>
                  <a:srgbClr val="A64D79"/>
                </a:solidFill>
                <a:latin typeface="Arial"/>
                <a:ea typeface="Arial"/>
                <a:cs typeface="Arial"/>
                <a:sym typeface="Arial"/>
              </a:rPr>
              <a:t> </a:t>
            </a:r>
            <a:r>
              <a:rPr lang="tr-TR" sz="2500">
                <a:solidFill>
                  <a:srgbClr val="E69138"/>
                </a:solidFill>
                <a:latin typeface="Arial"/>
                <a:ea typeface="Arial"/>
                <a:cs typeface="Arial"/>
                <a:sym typeface="Arial"/>
              </a:rPr>
              <a:t>(Kodlama)</a:t>
            </a:r>
            <a:endParaRPr sz="2500">
              <a:solidFill>
                <a:srgbClr val="E69138"/>
              </a:solidFill>
              <a:latin typeface="Arial"/>
              <a:ea typeface="Arial"/>
              <a:cs typeface="Arial"/>
              <a:sym typeface="Arial"/>
            </a:endParaRPr>
          </a:p>
          <a:p>
            <a:pPr marL="269999" lvl="0" indent="-342900" algn="l" rtl="0">
              <a:spcBef>
                <a:spcPts val="0"/>
              </a:spcBef>
              <a:spcAft>
                <a:spcPts val="0"/>
              </a:spcAft>
              <a:buClr>
                <a:srgbClr val="A64D79"/>
              </a:buClr>
              <a:buSzPts val="1800"/>
              <a:buChar char="•"/>
            </a:pPr>
            <a:r>
              <a:rPr lang="tr-TR" sz="3000">
                <a:solidFill>
                  <a:srgbClr val="4151CE"/>
                </a:solidFill>
                <a:latin typeface="Arial"/>
                <a:ea typeface="Arial"/>
                <a:cs typeface="Arial"/>
                <a:sym typeface="Arial"/>
              </a:rPr>
              <a:t>Testing</a:t>
            </a:r>
            <a:r>
              <a:rPr lang="tr-TR">
                <a:solidFill>
                  <a:srgbClr val="A64D79"/>
                </a:solidFill>
                <a:latin typeface="Arial"/>
                <a:ea typeface="Arial"/>
                <a:cs typeface="Arial"/>
                <a:sym typeface="Arial"/>
              </a:rPr>
              <a:t> </a:t>
            </a:r>
            <a:r>
              <a:rPr lang="tr-TR" sz="2500">
                <a:solidFill>
                  <a:srgbClr val="E69138"/>
                </a:solidFill>
                <a:latin typeface="Arial"/>
                <a:ea typeface="Arial"/>
                <a:cs typeface="Arial"/>
                <a:sym typeface="Arial"/>
              </a:rPr>
              <a:t>(Test)</a:t>
            </a:r>
            <a:endParaRPr sz="2500">
              <a:solidFill>
                <a:srgbClr val="E69138"/>
              </a:solidFill>
              <a:latin typeface="Arial"/>
              <a:ea typeface="Arial"/>
              <a:cs typeface="Arial"/>
              <a:sym typeface="Arial"/>
            </a:endParaRPr>
          </a:p>
          <a:p>
            <a:pPr marL="269999" lvl="0" indent="-342900" algn="l" rtl="0">
              <a:spcBef>
                <a:spcPts val="0"/>
              </a:spcBef>
              <a:spcAft>
                <a:spcPts val="0"/>
              </a:spcAft>
              <a:buClr>
                <a:srgbClr val="A64D79"/>
              </a:buClr>
              <a:buSzPts val="1800"/>
              <a:buChar char="•"/>
            </a:pPr>
            <a:r>
              <a:rPr lang="tr-TR" sz="3000">
                <a:solidFill>
                  <a:srgbClr val="4151CE"/>
                </a:solidFill>
                <a:latin typeface="Arial"/>
                <a:ea typeface="Arial"/>
                <a:cs typeface="Arial"/>
                <a:sym typeface="Arial"/>
              </a:rPr>
              <a:t>Deployment</a:t>
            </a:r>
            <a:r>
              <a:rPr lang="tr-TR">
                <a:solidFill>
                  <a:srgbClr val="A64D79"/>
                </a:solidFill>
                <a:latin typeface="Arial"/>
                <a:ea typeface="Arial"/>
                <a:cs typeface="Arial"/>
                <a:sym typeface="Arial"/>
              </a:rPr>
              <a:t> </a:t>
            </a:r>
            <a:r>
              <a:rPr lang="tr-TR" sz="2500">
                <a:solidFill>
                  <a:srgbClr val="E69138"/>
                </a:solidFill>
                <a:latin typeface="Arial"/>
                <a:ea typeface="Arial"/>
                <a:cs typeface="Arial"/>
                <a:sym typeface="Arial"/>
              </a:rPr>
              <a:t>(Dağıtım)</a:t>
            </a:r>
            <a:endParaRPr sz="2500">
              <a:solidFill>
                <a:srgbClr val="E69138"/>
              </a:solidFill>
              <a:latin typeface="Arial"/>
              <a:ea typeface="Arial"/>
              <a:cs typeface="Arial"/>
              <a:sym typeface="Arial"/>
            </a:endParaRPr>
          </a:p>
          <a:p>
            <a:pPr marL="269999" lvl="0" indent="-342900" algn="l" rtl="0">
              <a:spcBef>
                <a:spcPts val="0"/>
              </a:spcBef>
              <a:spcAft>
                <a:spcPts val="0"/>
              </a:spcAft>
              <a:buClr>
                <a:srgbClr val="A64D79"/>
              </a:buClr>
              <a:buSzPts val="1800"/>
              <a:buChar char="•"/>
            </a:pPr>
            <a:r>
              <a:rPr lang="tr-TR" sz="3000">
                <a:solidFill>
                  <a:srgbClr val="4151CE"/>
                </a:solidFill>
                <a:latin typeface="Arial"/>
                <a:ea typeface="Arial"/>
                <a:cs typeface="Arial"/>
                <a:sym typeface="Arial"/>
              </a:rPr>
              <a:t>Maintenance</a:t>
            </a:r>
            <a:r>
              <a:rPr lang="tr-TR">
                <a:solidFill>
                  <a:srgbClr val="A64D79"/>
                </a:solidFill>
                <a:latin typeface="Arial"/>
                <a:ea typeface="Arial"/>
                <a:cs typeface="Arial"/>
                <a:sym typeface="Arial"/>
              </a:rPr>
              <a:t> </a:t>
            </a:r>
            <a:r>
              <a:rPr lang="tr-TR" sz="2500">
                <a:solidFill>
                  <a:srgbClr val="E69138"/>
                </a:solidFill>
                <a:latin typeface="Arial"/>
                <a:ea typeface="Arial"/>
                <a:cs typeface="Arial"/>
                <a:sym typeface="Arial"/>
              </a:rPr>
              <a:t>(Bakım)</a:t>
            </a:r>
            <a:endParaRPr/>
          </a:p>
        </p:txBody>
      </p:sp>
      <p:pic>
        <p:nvPicPr>
          <p:cNvPr id="382" name="Google Shape;382;p48"/>
          <p:cNvPicPr preferRelativeResize="0"/>
          <p:nvPr/>
        </p:nvPicPr>
        <p:blipFill>
          <a:blip r:embed="rId4">
            <a:alphaModFix/>
          </a:blip>
          <a:stretch>
            <a:fillRect/>
          </a:stretch>
        </p:blipFill>
        <p:spPr>
          <a:xfrm>
            <a:off x="682125" y="1200150"/>
            <a:ext cx="3311826" cy="3658294"/>
          </a:xfrm>
          <a:prstGeom prst="rect">
            <a:avLst/>
          </a:prstGeom>
          <a:noFill/>
          <a:ln>
            <a:noFill/>
          </a:ln>
        </p:spPr>
      </p:pic>
      <p:sp>
        <p:nvSpPr>
          <p:cNvPr id="383" name="Google Shape;383;p48"/>
          <p:cNvSpPr txBox="1">
            <a:spLocks noGrp="1"/>
          </p:cNvSpPr>
          <p:nvPr>
            <p:ph type="title"/>
          </p:nvPr>
        </p:nvSpPr>
        <p:spPr>
          <a:xfrm>
            <a:off x="457200" y="266691"/>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701C7F"/>
                </a:solidFill>
                <a:latin typeface="Arial"/>
                <a:ea typeface="Arial"/>
                <a:cs typeface="Arial"/>
                <a:sym typeface="Arial"/>
              </a:rPr>
              <a:t>Geçen Ders Neler Öğrendik?</a:t>
            </a:r>
            <a:endParaRPr>
              <a:solidFill>
                <a:srgbClr val="701C7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7"/>
        <p:cNvGrpSpPr/>
        <p:nvPr/>
      </p:nvGrpSpPr>
      <p:grpSpPr>
        <a:xfrm>
          <a:off x="0" y="0"/>
          <a:ext cx="0" cy="0"/>
          <a:chOff x="0" y="0"/>
          <a:chExt cx="0" cy="0"/>
        </a:xfrm>
      </p:grpSpPr>
      <p:pic>
        <p:nvPicPr>
          <p:cNvPr id="388" name="Google Shape;388;p49"/>
          <p:cNvPicPr preferRelativeResize="0"/>
          <p:nvPr/>
        </p:nvPicPr>
        <p:blipFill>
          <a:blip r:embed="rId4">
            <a:alphaModFix/>
          </a:blip>
          <a:stretch>
            <a:fillRect/>
          </a:stretch>
        </p:blipFill>
        <p:spPr>
          <a:xfrm>
            <a:off x="457200" y="1160075"/>
            <a:ext cx="8307501" cy="1853500"/>
          </a:xfrm>
          <a:prstGeom prst="rect">
            <a:avLst/>
          </a:prstGeom>
          <a:noFill/>
          <a:ln>
            <a:noFill/>
          </a:ln>
        </p:spPr>
      </p:pic>
      <p:sp>
        <p:nvSpPr>
          <p:cNvPr id="389" name="Google Shape;389;p49"/>
          <p:cNvSpPr/>
          <p:nvPr/>
        </p:nvSpPr>
        <p:spPr>
          <a:xfrm>
            <a:off x="2164963" y="2680861"/>
            <a:ext cx="594300" cy="27600"/>
          </a:xfrm>
          <a:prstGeom prst="roundRect">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49"/>
          <p:cNvGrpSpPr/>
          <p:nvPr/>
        </p:nvGrpSpPr>
        <p:grpSpPr>
          <a:xfrm>
            <a:off x="571561" y="3107114"/>
            <a:ext cx="1755000" cy="1423483"/>
            <a:chOff x="571536" y="1957150"/>
            <a:chExt cx="1755000" cy="1897977"/>
          </a:xfrm>
        </p:grpSpPr>
        <p:sp>
          <p:nvSpPr>
            <p:cNvPr id="391" name="Google Shape;391;p49"/>
            <p:cNvSpPr/>
            <p:nvPr/>
          </p:nvSpPr>
          <p:spPr>
            <a:xfrm>
              <a:off x="1151886" y="1957150"/>
              <a:ext cx="594300" cy="594300"/>
            </a:xfrm>
            <a:prstGeom prst="ellipse">
              <a:avLst/>
            </a:prstGeom>
            <a:no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9"/>
            <p:cNvSpPr txBox="1"/>
            <p:nvPr/>
          </p:nvSpPr>
          <p:spPr>
            <a:xfrm>
              <a:off x="1230625" y="2089007"/>
              <a:ext cx="436800" cy="33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tr-TR" sz="1300" b="1">
                  <a:solidFill>
                    <a:srgbClr val="9225A5"/>
                  </a:solidFill>
                </a:rPr>
                <a:t>PM</a:t>
              </a:r>
              <a:endParaRPr sz="1300" b="1">
                <a:solidFill>
                  <a:srgbClr val="9225A5"/>
                </a:solidFill>
              </a:endParaRPr>
            </a:p>
          </p:txBody>
        </p:sp>
        <p:sp>
          <p:nvSpPr>
            <p:cNvPr id="393" name="Google Shape;393;p49"/>
            <p:cNvSpPr txBox="1"/>
            <p:nvPr/>
          </p:nvSpPr>
          <p:spPr>
            <a:xfrm>
              <a:off x="594488"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tr-TR" sz="1500" b="1">
                  <a:solidFill>
                    <a:srgbClr val="0C58D3"/>
                  </a:solidFill>
                </a:rPr>
                <a:t>Project Manager</a:t>
              </a:r>
              <a:endParaRPr sz="1500" b="1">
                <a:solidFill>
                  <a:srgbClr val="0C58D3"/>
                </a:solidFill>
              </a:endParaRPr>
            </a:p>
          </p:txBody>
        </p:sp>
        <p:sp>
          <p:nvSpPr>
            <p:cNvPr id="394" name="Google Shape;394;p49"/>
            <p:cNvSpPr txBox="1"/>
            <p:nvPr/>
          </p:nvSpPr>
          <p:spPr>
            <a:xfrm>
              <a:off x="571536" y="3117727"/>
              <a:ext cx="17550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tr-TR">
                  <a:solidFill>
                    <a:srgbClr val="E46C0A"/>
                  </a:solidFill>
                </a:rPr>
                <a:t>Proje Yöneticisi</a:t>
              </a:r>
              <a:endParaRPr>
                <a:solidFill>
                  <a:srgbClr val="E46C0A"/>
                </a:solidFill>
              </a:endParaRPr>
            </a:p>
          </p:txBody>
        </p:sp>
      </p:grpSp>
      <p:grpSp>
        <p:nvGrpSpPr>
          <p:cNvPr id="395" name="Google Shape;395;p49"/>
          <p:cNvGrpSpPr/>
          <p:nvPr/>
        </p:nvGrpSpPr>
        <p:grpSpPr>
          <a:xfrm>
            <a:off x="2699423" y="3107123"/>
            <a:ext cx="1709103" cy="1423483"/>
            <a:chOff x="2699423" y="1957150"/>
            <a:chExt cx="1709103" cy="1897977"/>
          </a:xfrm>
        </p:grpSpPr>
        <p:sp>
          <p:nvSpPr>
            <p:cNvPr id="396" name="Google Shape;396;p49"/>
            <p:cNvSpPr/>
            <p:nvPr/>
          </p:nvSpPr>
          <p:spPr>
            <a:xfrm>
              <a:off x="3256823" y="1957150"/>
              <a:ext cx="594300" cy="594300"/>
            </a:xfrm>
            <a:prstGeom prst="ellipse">
              <a:avLst/>
            </a:prstGeom>
            <a:no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9"/>
            <p:cNvSpPr txBox="1"/>
            <p:nvPr/>
          </p:nvSpPr>
          <p:spPr>
            <a:xfrm>
              <a:off x="2699425"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tr-TR" b="1">
                  <a:solidFill>
                    <a:srgbClr val="0C58D3"/>
                  </a:solidFill>
                </a:rPr>
                <a:t>Business Analyst</a:t>
              </a:r>
              <a:endParaRPr b="1">
                <a:solidFill>
                  <a:srgbClr val="0C58D3"/>
                </a:solidFill>
              </a:endParaRPr>
            </a:p>
          </p:txBody>
        </p:sp>
        <p:sp>
          <p:nvSpPr>
            <p:cNvPr id="398" name="Google Shape;398;p49"/>
            <p:cNvSpPr txBox="1"/>
            <p:nvPr/>
          </p:nvSpPr>
          <p:spPr>
            <a:xfrm>
              <a:off x="2699423" y="3117727"/>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tr-TR" sz="1500">
                  <a:solidFill>
                    <a:srgbClr val="E46C0A"/>
                  </a:solidFill>
                </a:rPr>
                <a:t>İş Analisti</a:t>
              </a:r>
              <a:endParaRPr sz="1500">
                <a:solidFill>
                  <a:srgbClr val="E46C0A"/>
                </a:solidFill>
              </a:endParaRPr>
            </a:p>
          </p:txBody>
        </p:sp>
        <p:sp>
          <p:nvSpPr>
            <p:cNvPr id="399" name="Google Shape;399;p49"/>
            <p:cNvSpPr txBox="1"/>
            <p:nvPr/>
          </p:nvSpPr>
          <p:spPr>
            <a:xfrm>
              <a:off x="3335573" y="2093787"/>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tr-TR" sz="1300" b="1">
                  <a:solidFill>
                    <a:srgbClr val="9225A5"/>
                  </a:solidFill>
                </a:rPr>
                <a:t>BA</a:t>
              </a:r>
              <a:endParaRPr sz="1300" b="1">
                <a:solidFill>
                  <a:srgbClr val="9225A5"/>
                </a:solidFill>
              </a:endParaRPr>
            </a:p>
          </p:txBody>
        </p:sp>
      </p:grpSp>
      <p:grpSp>
        <p:nvGrpSpPr>
          <p:cNvPr id="400" name="Google Shape;400;p49"/>
          <p:cNvGrpSpPr/>
          <p:nvPr/>
        </p:nvGrpSpPr>
        <p:grpSpPr>
          <a:xfrm>
            <a:off x="4781395" y="3130495"/>
            <a:ext cx="1709106" cy="1423481"/>
            <a:chOff x="4781408" y="1957150"/>
            <a:chExt cx="1709106" cy="1897975"/>
          </a:xfrm>
        </p:grpSpPr>
        <p:sp>
          <p:nvSpPr>
            <p:cNvPr id="401" name="Google Shape;401;p49"/>
            <p:cNvSpPr/>
            <p:nvPr/>
          </p:nvSpPr>
          <p:spPr>
            <a:xfrm>
              <a:off x="5338808" y="1957150"/>
              <a:ext cx="594300" cy="594300"/>
            </a:xfrm>
            <a:prstGeom prst="ellipse">
              <a:avLst/>
            </a:prstGeom>
            <a:no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9"/>
            <p:cNvSpPr txBox="1"/>
            <p:nvPr/>
          </p:nvSpPr>
          <p:spPr>
            <a:xfrm>
              <a:off x="4781413"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tr-TR" sz="1500" b="1">
                  <a:solidFill>
                    <a:srgbClr val="4151CE"/>
                  </a:solidFill>
                </a:rPr>
                <a:t>Developer</a:t>
              </a:r>
              <a:endParaRPr sz="1500" b="1">
                <a:solidFill>
                  <a:srgbClr val="4151CE"/>
                </a:solidFill>
              </a:endParaRPr>
            </a:p>
          </p:txBody>
        </p:sp>
        <p:sp>
          <p:nvSpPr>
            <p:cNvPr id="403" name="Google Shape;403;p49"/>
            <p:cNvSpPr txBox="1"/>
            <p:nvPr/>
          </p:nvSpPr>
          <p:spPr>
            <a:xfrm>
              <a:off x="4781408" y="3117725"/>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tr-TR" sz="1300">
                  <a:solidFill>
                    <a:srgbClr val="E46C0A"/>
                  </a:solidFill>
                </a:rPr>
                <a:t>Yazılım Geliştiricisi</a:t>
              </a:r>
              <a:endParaRPr sz="1300">
                <a:solidFill>
                  <a:srgbClr val="E46C0A"/>
                </a:solidFill>
              </a:endParaRPr>
            </a:p>
          </p:txBody>
        </p:sp>
        <p:sp>
          <p:nvSpPr>
            <p:cNvPr id="404" name="Google Shape;404;p49"/>
            <p:cNvSpPr txBox="1"/>
            <p:nvPr/>
          </p:nvSpPr>
          <p:spPr>
            <a:xfrm>
              <a:off x="5417558"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tr-TR" sz="900" b="1">
                  <a:solidFill>
                    <a:srgbClr val="9225A5"/>
                  </a:solidFill>
                </a:rPr>
                <a:t>DEV</a:t>
              </a:r>
              <a:endParaRPr sz="900" b="1">
                <a:solidFill>
                  <a:srgbClr val="9225A5"/>
                </a:solidFill>
              </a:endParaRPr>
            </a:p>
          </p:txBody>
        </p:sp>
      </p:grpSp>
      <p:grpSp>
        <p:nvGrpSpPr>
          <p:cNvPr id="405" name="Google Shape;405;p49"/>
          <p:cNvGrpSpPr/>
          <p:nvPr/>
        </p:nvGrpSpPr>
        <p:grpSpPr>
          <a:xfrm>
            <a:off x="6863386" y="3130495"/>
            <a:ext cx="1709102" cy="1423483"/>
            <a:chOff x="6863386" y="1957150"/>
            <a:chExt cx="1709102" cy="1897977"/>
          </a:xfrm>
        </p:grpSpPr>
        <p:sp>
          <p:nvSpPr>
            <p:cNvPr id="406" name="Google Shape;406;p49"/>
            <p:cNvSpPr/>
            <p:nvPr/>
          </p:nvSpPr>
          <p:spPr>
            <a:xfrm>
              <a:off x="7420786" y="1957150"/>
              <a:ext cx="594300" cy="594300"/>
            </a:xfrm>
            <a:prstGeom prst="ellipse">
              <a:avLst/>
            </a:prstGeom>
            <a:no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9"/>
            <p:cNvSpPr txBox="1"/>
            <p:nvPr/>
          </p:nvSpPr>
          <p:spPr>
            <a:xfrm>
              <a:off x="6863388"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endParaRPr sz="1000" b="1">
                <a:solidFill>
                  <a:srgbClr val="858585"/>
                </a:solidFill>
                <a:latin typeface="Roboto"/>
                <a:ea typeface="Roboto"/>
                <a:cs typeface="Roboto"/>
                <a:sym typeface="Roboto"/>
              </a:endParaRPr>
            </a:p>
            <a:p>
              <a:pPr marL="0" lvl="0" indent="0" algn="ctr" rtl="0">
                <a:lnSpc>
                  <a:spcPct val="115000"/>
                </a:lnSpc>
                <a:spcBef>
                  <a:spcPts val="0"/>
                </a:spcBef>
                <a:spcAft>
                  <a:spcPts val="0"/>
                </a:spcAft>
                <a:buNone/>
              </a:pPr>
              <a:r>
                <a:rPr lang="tr-TR" sz="1300" b="1">
                  <a:solidFill>
                    <a:srgbClr val="4151CE"/>
                  </a:solidFill>
                </a:rPr>
                <a:t>Quality Assurance</a:t>
              </a:r>
              <a:endParaRPr sz="1300" b="1">
                <a:solidFill>
                  <a:srgbClr val="4151CE"/>
                </a:solidFill>
              </a:endParaRPr>
            </a:p>
          </p:txBody>
        </p:sp>
        <p:sp>
          <p:nvSpPr>
            <p:cNvPr id="408" name="Google Shape;408;p49"/>
            <p:cNvSpPr txBox="1"/>
            <p:nvPr/>
          </p:nvSpPr>
          <p:spPr>
            <a:xfrm>
              <a:off x="6863386" y="3117727"/>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tr-TR" sz="1300">
                  <a:solidFill>
                    <a:srgbClr val="E46C0A"/>
                  </a:solidFill>
                </a:rPr>
                <a:t>Kalite Kontrol Analisti</a:t>
              </a:r>
              <a:endParaRPr sz="1300">
                <a:solidFill>
                  <a:srgbClr val="E46C0A"/>
                </a:solidFill>
              </a:endParaRPr>
            </a:p>
          </p:txBody>
        </p:sp>
        <p:sp>
          <p:nvSpPr>
            <p:cNvPr id="409" name="Google Shape;409;p49"/>
            <p:cNvSpPr txBox="1"/>
            <p:nvPr/>
          </p:nvSpPr>
          <p:spPr>
            <a:xfrm>
              <a:off x="7499536"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tr-TR" sz="1300" b="1">
                  <a:solidFill>
                    <a:srgbClr val="9225A5"/>
                  </a:solidFill>
                </a:rPr>
                <a:t>QA</a:t>
              </a:r>
              <a:endParaRPr sz="1300" b="1">
                <a:solidFill>
                  <a:srgbClr val="9225A5"/>
                </a:solidFill>
              </a:endParaRPr>
            </a:p>
          </p:txBody>
        </p:sp>
      </p:grpSp>
      <p:sp>
        <p:nvSpPr>
          <p:cNvPr id="410" name="Google Shape;410;p49"/>
          <p:cNvSpPr/>
          <p:nvPr/>
        </p:nvSpPr>
        <p:spPr>
          <a:xfrm>
            <a:off x="4337175" y="2680861"/>
            <a:ext cx="594300" cy="276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9"/>
          <p:cNvSpPr/>
          <p:nvPr/>
        </p:nvSpPr>
        <p:spPr>
          <a:xfrm>
            <a:off x="6419150" y="2680861"/>
            <a:ext cx="594300" cy="276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9"/>
          <p:cNvSpPr txBox="1"/>
          <p:nvPr/>
        </p:nvSpPr>
        <p:spPr>
          <a:xfrm>
            <a:off x="694050" y="4316663"/>
            <a:ext cx="73371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tr-TR" sz="2200" b="1">
                <a:solidFill>
                  <a:srgbClr val="9225A5"/>
                </a:solidFill>
              </a:rPr>
              <a:t>SDLC Team</a:t>
            </a:r>
            <a:endParaRPr sz="2200" b="1">
              <a:solidFill>
                <a:srgbClr val="9225A5"/>
              </a:solidFill>
            </a:endParaRPr>
          </a:p>
        </p:txBody>
      </p:sp>
      <p:sp>
        <p:nvSpPr>
          <p:cNvPr id="413" name="Google Shape;413;p49"/>
          <p:cNvSpPr txBox="1">
            <a:spLocks noGrp="1"/>
          </p:cNvSpPr>
          <p:nvPr>
            <p:ph type="title"/>
          </p:nvPr>
        </p:nvSpPr>
        <p:spPr>
          <a:xfrm>
            <a:off x="457200" y="266691"/>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701C7F"/>
                </a:solidFill>
                <a:latin typeface="Arial"/>
                <a:ea typeface="Arial"/>
                <a:cs typeface="Arial"/>
                <a:sym typeface="Arial"/>
              </a:rPr>
              <a:t>Geçen Ders Neler Öğrendik?</a:t>
            </a:r>
            <a:endParaRPr>
              <a:solidFill>
                <a:srgbClr val="701C7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7"/>
        <p:cNvGrpSpPr/>
        <p:nvPr/>
      </p:nvGrpSpPr>
      <p:grpSpPr>
        <a:xfrm>
          <a:off x="0" y="0"/>
          <a:ext cx="0" cy="0"/>
          <a:chOff x="0" y="0"/>
          <a:chExt cx="0" cy="0"/>
        </a:xfrm>
      </p:grpSpPr>
      <p:sp>
        <p:nvSpPr>
          <p:cNvPr id="418" name="Google Shape;418;p50"/>
          <p:cNvSpPr txBox="1">
            <a:spLocks noGrp="1"/>
          </p:cNvSpPr>
          <p:nvPr>
            <p:ph type="title"/>
          </p:nvPr>
        </p:nvSpPr>
        <p:spPr>
          <a:xfrm>
            <a:off x="457200" y="342891"/>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2800" b="1">
                <a:solidFill>
                  <a:srgbClr val="9225A5"/>
                </a:solidFill>
                <a:latin typeface="Arial"/>
                <a:ea typeface="Arial"/>
                <a:cs typeface="Arial"/>
                <a:sym typeface="Arial"/>
              </a:rPr>
              <a:t>Phases of the Software Development Life Cycle</a:t>
            </a:r>
            <a:endParaRPr sz="2800" b="1">
              <a:solidFill>
                <a:srgbClr val="9225A5"/>
              </a:solidFill>
              <a:latin typeface="Arial"/>
              <a:ea typeface="Arial"/>
              <a:cs typeface="Arial"/>
              <a:sym typeface="Arial"/>
            </a:endParaRPr>
          </a:p>
        </p:txBody>
      </p:sp>
      <p:sp>
        <p:nvSpPr>
          <p:cNvPr id="419" name="Google Shape;419;p50"/>
          <p:cNvSpPr txBox="1">
            <a:spLocks noGrp="1"/>
          </p:cNvSpPr>
          <p:nvPr>
            <p:ph type="body" idx="1"/>
          </p:nvPr>
        </p:nvSpPr>
        <p:spPr>
          <a:xfrm>
            <a:off x="115675" y="3532275"/>
            <a:ext cx="8890500" cy="1230600"/>
          </a:xfrm>
          <a:prstGeom prst="rect">
            <a:avLst/>
          </a:prstGeom>
          <a:noFill/>
          <a:ln>
            <a:noFill/>
          </a:ln>
        </p:spPr>
        <p:txBody>
          <a:bodyPr spcFirstLastPara="1" wrap="square" lIns="91425" tIns="45700" rIns="91425" bIns="45700" anchor="ctr" anchorCtr="0">
            <a:normAutofit/>
          </a:bodyPr>
          <a:lstStyle/>
          <a:p>
            <a:pPr marL="342900" lvl="0" indent="-139700" algn="ctr" rtl="0">
              <a:spcBef>
                <a:spcPts val="0"/>
              </a:spcBef>
              <a:spcAft>
                <a:spcPts val="0"/>
              </a:spcAft>
              <a:buClr>
                <a:schemeClr val="dk1"/>
              </a:buClr>
              <a:buSzPts val="1100"/>
              <a:buFont typeface="Arial"/>
              <a:buNone/>
            </a:pPr>
            <a:r>
              <a:rPr lang="tr-TR" sz="2000" b="1">
                <a:solidFill>
                  <a:srgbClr val="9225A5"/>
                </a:solidFill>
                <a:latin typeface="Arial"/>
                <a:ea typeface="Arial"/>
                <a:cs typeface="Arial"/>
                <a:sym typeface="Arial"/>
              </a:rPr>
              <a:t>CTO</a:t>
            </a:r>
            <a:r>
              <a:rPr lang="tr-TR" sz="2000">
                <a:latin typeface="Arial"/>
                <a:ea typeface="Arial"/>
                <a:cs typeface="Arial"/>
                <a:sym typeface="Arial"/>
              </a:rPr>
              <a:t> </a:t>
            </a:r>
            <a:r>
              <a:rPr lang="tr-TR" sz="2000" b="1">
                <a:solidFill>
                  <a:srgbClr val="990000"/>
                </a:solidFill>
                <a:latin typeface="Arial"/>
                <a:ea typeface="Arial"/>
                <a:cs typeface="Arial"/>
                <a:sym typeface="Arial"/>
              </a:rPr>
              <a:t>=&gt;</a:t>
            </a:r>
            <a:r>
              <a:rPr lang="tr-TR" sz="2000">
                <a:latin typeface="Arial"/>
                <a:ea typeface="Arial"/>
                <a:cs typeface="Arial"/>
                <a:sym typeface="Arial"/>
              </a:rPr>
              <a:t> </a:t>
            </a:r>
            <a:r>
              <a:rPr lang="tr-TR" sz="2000">
                <a:solidFill>
                  <a:srgbClr val="E46C0A"/>
                </a:solidFill>
                <a:latin typeface="Arial"/>
                <a:ea typeface="Arial"/>
                <a:cs typeface="Arial"/>
                <a:sym typeface="Arial"/>
              </a:rPr>
              <a:t>Chief Technology Officer </a:t>
            </a:r>
            <a:r>
              <a:rPr lang="tr-TR" sz="2000">
                <a:solidFill>
                  <a:srgbClr val="4151CE"/>
                </a:solidFill>
                <a:latin typeface="Arial"/>
                <a:ea typeface="Arial"/>
                <a:cs typeface="Arial"/>
                <a:sym typeface="Arial"/>
              </a:rPr>
              <a:t>(Teknolojiden Sorumlu Yönetici)</a:t>
            </a:r>
            <a:endParaRPr sz="2000">
              <a:solidFill>
                <a:srgbClr val="4151CE"/>
              </a:solidFill>
              <a:latin typeface="Arial"/>
              <a:ea typeface="Arial"/>
              <a:cs typeface="Arial"/>
              <a:sym typeface="Arial"/>
            </a:endParaRPr>
          </a:p>
          <a:p>
            <a:pPr marL="342900" lvl="0" indent="-139700" algn="ctr" rtl="0">
              <a:spcBef>
                <a:spcPts val="0"/>
              </a:spcBef>
              <a:spcAft>
                <a:spcPts val="0"/>
              </a:spcAft>
              <a:buClr>
                <a:schemeClr val="dk1"/>
              </a:buClr>
              <a:buSzPts val="1100"/>
              <a:buFont typeface="Arial"/>
              <a:buNone/>
            </a:pPr>
            <a:r>
              <a:rPr lang="tr-TR" sz="2000" b="1">
                <a:solidFill>
                  <a:srgbClr val="9225A5"/>
                </a:solidFill>
                <a:latin typeface="Arial"/>
                <a:ea typeface="Arial"/>
                <a:cs typeface="Arial"/>
                <a:sym typeface="Arial"/>
              </a:rPr>
              <a:t>UX</a:t>
            </a:r>
            <a:r>
              <a:rPr lang="tr-TR" sz="2000" b="1">
                <a:solidFill>
                  <a:srgbClr val="990000"/>
                </a:solidFill>
                <a:latin typeface="Arial"/>
                <a:ea typeface="Arial"/>
                <a:cs typeface="Arial"/>
                <a:sym typeface="Arial"/>
              </a:rPr>
              <a:t> =&gt;</a:t>
            </a:r>
            <a:r>
              <a:rPr lang="tr-TR" sz="2000">
                <a:latin typeface="Arial"/>
                <a:ea typeface="Arial"/>
                <a:cs typeface="Arial"/>
                <a:sym typeface="Arial"/>
              </a:rPr>
              <a:t> </a:t>
            </a:r>
            <a:r>
              <a:rPr lang="tr-TR" sz="2000">
                <a:solidFill>
                  <a:srgbClr val="E46C0A"/>
                </a:solidFill>
                <a:latin typeface="Arial"/>
                <a:ea typeface="Arial"/>
                <a:cs typeface="Arial"/>
                <a:sym typeface="Arial"/>
              </a:rPr>
              <a:t>User Experience Designer</a:t>
            </a:r>
            <a:r>
              <a:rPr lang="tr-TR" sz="2000">
                <a:latin typeface="Arial"/>
                <a:ea typeface="Arial"/>
                <a:cs typeface="Arial"/>
                <a:sym typeface="Arial"/>
              </a:rPr>
              <a:t> </a:t>
            </a:r>
            <a:r>
              <a:rPr lang="tr-TR" sz="2000">
                <a:solidFill>
                  <a:srgbClr val="4151CE"/>
                </a:solidFill>
                <a:latin typeface="Arial"/>
                <a:ea typeface="Arial"/>
                <a:cs typeface="Arial"/>
                <a:sym typeface="Arial"/>
              </a:rPr>
              <a:t>(Kullanıcı Deneyim Tasarımcısı)</a:t>
            </a:r>
            <a:endParaRPr sz="2000">
              <a:solidFill>
                <a:srgbClr val="4151CE"/>
              </a:solidFill>
              <a:latin typeface="Arial"/>
              <a:ea typeface="Arial"/>
              <a:cs typeface="Arial"/>
              <a:sym typeface="Arial"/>
            </a:endParaRPr>
          </a:p>
          <a:p>
            <a:pPr marL="342900" lvl="0" indent="-139700" algn="ctr" rtl="0">
              <a:spcBef>
                <a:spcPts val="0"/>
              </a:spcBef>
              <a:spcAft>
                <a:spcPts val="0"/>
              </a:spcAft>
              <a:buClr>
                <a:schemeClr val="dk1"/>
              </a:buClr>
              <a:buSzPts val="1100"/>
              <a:buFont typeface="Arial"/>
              <a:buNone/>
            </a:pPr>
            <a:r>
              <a:rPr lang="tr-TR" sz="2000" b="1">
                <a:solidFill>
                  <a:srgbClr val="9225A5"/>
                </a:solidFill>
                <a:latin typeface="Arial"/>
                <a:ea typeface="Arial"/>
                <a:cs typeface="Arial"/>
                <a:sym typeface="Arial"/>
              </a:rPr>
              <a:t>UI</a:t>
            </a:r>
            <a:r>
              <a:rPr lang="tr-TR" sz="2000">
                <a:solidFill>
                  <a:srgbClr val="990000"/>
                </a:solidFill>
                <a:latin typeface="Arial"/>
                <a:ea typeface="Arial"/>
                <a:cs typeface="Arial"/>
                <a:sym typeface="Arial"/>
              </a:rPr>
              <a:t> </a:t>
            </a:r>
            <a:r>
              <a:rPr lang="tr-TR" sz="2000" b="1">
                <a:solidFill>
                  <a:srgbClr val="990000"/>
                </a:solidFill>
                <a:latin typeface="Arial"/>
                <a:ea typeface="Arial"/>
                <a:cs typeface="Arial"/>
                <a:sym typeface="Arial"/>
              </a:rPr>
              <a:t>=&gt;</a:t>
            </a:r>
            <a:r>
              <a:rPr lang="tr-TR" sz="2000">
                <a:latin typeface="Arial"/>
                <a:ea typeface="Arial"/>
                <a:cs typeface="Arial"/>
                <a:sym typeface="Arial"/>
              </a:rPr>
              <a:t> </a:t>
            </a:r>
            <a:r>
              <a:rPr lang="tr-TR" sz="2000">
                <a:solidFill>
                  <a:srgbClr val="E46C0A"/>
                </a:solidFill>
                <a:latin typeface="Arial"/>
                <a:ea typeface="Arial"/>
                <a:cs typeface="Arial"/>
                <a:sym typeface="Arial"/>
              </a:rPr>
              <a:t>User Interface Designer</a:t>
            </a:r>
            <a:r>
              <a:rPr lang="tr-TR" sz="2000">
                <a:latin typeface="Arial"/>
                <a:ea typeface="Arial"/>
                <a:cs typeface="Arial"/>
                <a:sym typeface="Arial"/>
              </a:rPr>
              <a:t> </a:t>
            </a:r>
            <a:r>
              <a:rPr lang="tr-TR" sz="2000">
                <a:solidFill>
                  <a:srgbClr val="4151CE"/>
                </a:solidFill>
                <a:latin typeface="Arial"/>
                <a:ea typeface="Arial"/>
                <a:cs typeface="Arial"/>
                <a:sym typeface="Arial"/>
              </a:rPr>
              <a:t>(Kullanıcı Arayüz Tasarımcısı)</a:t>
            </a:r>
            <a:endParaRPr sz="2000">
              <a:latin typeface="Arial"/>
              <a:ea typeface="Arial"/>
              <a:cs typeface="Arial"/>
              <a:sym typeface="Arial"/>
            </a:endParaRPr>
          </a:p>
        </p:txBody>
      </p:sp>
      <p:pic>
        <p:nvPicPr>
          <p:cNvPr id="420" name="Google Shape;420;p50"/>
          <p:cNvPicPr preferRelativeResize="0"/>
          <p:nvPr/>
        </p:nvPicPr>
        <p:blipFill rotWithShape="1">
          <a:blip r:embed="rId4">
            <a:alphaModFix/>
          </a:blip>
          <a:srcRect t="20982" b="14476"/>
          <a:stretch/>
        </p:blipFill>
        <p:spPr>
          <a:xfrm>
            <a:off x="0" y="1016306"/>
            <a:ext cx="9143998" cy="251596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4"/>
        <p:cNvGrpSpPr/>
        <p:nvPr/>
      </p:nvGrpSpPr>
      <p:grpSpPr>
        <a:xfrm>
          <a:off x="0" y="0"/>
          <a:ext cx="0" cy="0"/>
          <a:chOff x="0" y="0"/>
          <a:chExt cx="0" cy="0"/>
        </a:xfrm>
      </p:grpSpPr>
      <p:sp>
        <p:nvSpPr>
          <p:cNvPr id="425" name="Google Shape;425;p51"/>
          <p:cNvSpPr txBox="1">
            <a:spLocks noGrp="1"/>
          </p:cNvSpPr>
          <p:nvPr>
            <p:ph type="title"/>
          </p:nvPr>
        </p:nvSpPr>
        <p:spPr>
          <a:xfrm>
            <a:off x="457200" y="342891"/>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3500" b="1">
                <a:solidFill>
                  <a:srgbClr val="9225A5"/>
                </a:solidFill>
                <a:latin typeface="Arial"/>
                <a:ea typeface="Arial"/>
                <a:cs typeface="Arial"/>
                <a:sym typeface="Arial"/>
              </a:rPr>
              <a:t>Software Development Life Cycle</a:t>
            </a:r>
            <a:endParaRPr sz="3500"/>
          </a:p>
        </p:txBody>
      </p:sp>
      <p:sp>
        <p:nvSpPr>
          <p:cNvPr id="426" name="Google Shape;426;p51"/>
          <p:cNvSpPr txBox="1">
            <a:spLocks noGrp="1"/>
          </p:cNvSpPr>
          <p:nvPr>
            <p:ph type="body" idx="1"/>
          </p:nvPr>
        </p:nvSpPr>
        <p:spPr>
          <a:xfrm>
            <a:off x="6197000" y="1062050"/>
            <a:ext cx="2268000" cy="3647700"/>
          </a:xfrm>
          <a:prstGeom prst="rect">
            <a:avLst/>
          </a:prstGeom>
        </p:spPr>
        <p:txBody>
          <a:bodyPr spcFirstLastPara="1" wrap="square" lIns="91425" tIns="45700" rIns="91425" bIns="45700" anchor="ctr" anchorCtr="0">
            <a:normAutofit lnSpcReduction="10000"/>
          </a:bodyPr>
          <a:lstStyle/>
          <a:p>
            <a:pPr marL="0" lvl="0" indent="0" algn="ctr" rtl="0">
              <a:spcBef>
                <a:spcPts val="360"/>
              </a:spcBef>
              <a:spcAft>
                <a:spcPts val="0"/>
              </a:spcAft>
              <a:buNone/>
            </a:pPr>
            <a:r>
              <a:rPr lang="tr-TR">
                <a:solidFill>
                  <a:srgbClr val="4151CE"/>
                </a:solidFill>
                <a:latin typeface="Arial"/>
                <a:ea typeface="Arial"/>
                <a:cs typeface="Arial"/>
                <a:sym typeface="Arial"/>
              </a:rPr>
              <a:t>Dünya Genelinde İnternet Üzerinden 1 Dakikada Yapılan İşlemler</a:t>
            </a:r>
            <a:endParaRPr>
              <a:solidFill>
                <a:srgbClr val="4151CE"/>
              </a:solidFill>
              <a:latin typeface="Arial"/>
              <a:ea typeface="Arial"/>
              <a:cs typeface="Arial"/>
              <a:sym typeface="Arial"/>
            </a:endParaRPr>
          </a:p>
          <a:p>
            <a:pPr marL="0" lvl="0" indent="0" algn="ctr" rtl="0">
              <a:spcBef>
                <a:spcPts val="360"/>
              </a:spcBef>
              <a:spcAft>
                <a:spcPts val="0"/>
              </a:spcAft>
              <a:buNone/>
            </a:pPr>
            <a:r>
              <a:rPr lang="tr-TR" sz="2000">
                <a:solidFill>
                  <a:schemeClr val="accent6"/>
                </a:solidFill>
                <a:latin typeface="Arial"/>
                <a:ea typeface="Arial"/>
                <a:cs typeface="Arial"/>
                <a:sym typeface="Arial"/>
              </a:rPr>
              <a:t>(2021)</a:t>
            </a:r>
            <a:endParaRPr sz="2000">
              <a:solidFill>
                <a:schemeClr val="accent6"/>
              </a:solidFill>
              <a:latin typeface="Arial"/>
              <a:ea typeface="Arial"/>
              <a:cs typeface="Arial"/>
              <a:sym typeface="Arial"/>
            </a:endParaRPr>
          </a:p>
        </p:txBody>
      </p:sp>
      <p:pic>
        <p:nvPicPr>
          <p:cNvPr id="427" name="Google Shape;427;p51"/>
          <p:cNvPicPr preferRelativeResize="0"/>
          <p:nvPr/>
        </p:nvPicPr>
        <p:blipFill>
          <a:blip r:embed="rId4">
            <a:alphaModFix/>
          </a:blip>
          <a:stretch>
            <a:fillRect/>
          </a:stretch>
        </p:blipFill>
        <p:spPr>
          <a:xfrm>
            <a:off x="914400" y="1062050"/>
            <a:ext cx="5228400" cy="3647700"/>
          </a:xfrm>
          <a:prstGeom prst="roundRect">
            <a:avLst>
              <a:gd name="adj" fmla="val 16667"/>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6200" y="304800"/>
            <a:ext cx="9144000" cy="659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tr-TR" sz="4000" b="1">
                <a:solidFill>
                  <a:srgbClr val="7030A0"/>
                </a:solidFill>
                <a:latin typeface="Arial"/>
                <a:ea typeface="Arial"/>
                <a:cs typeface="Arial"/>
                <a:sym typeface="Arial"/>
              </a:rPr>
              <a:t>software</a:t>
            </a:r>
            <a:r>
              <a:rPr lang="tr-TR" sz="4000">
                <a:solidFill>
                  <a:srgbClr val="7030A0"/>
                </a:solidFill>
                <a:latin typeface="Arial"/>
                <a:ea typeface="Arial"/>
                <a:cs typeface="Arial"/>
                <a:sym typeface="Arial"/>
              </a:rPr>
              <a:t> (yazılım)</a:t>
            </a:r>
            <a:endParaRPr sz="4000">
              <a:solidFill>
                <a:srgbClr val="7030A0"/>
              </a:solidFill>
              <a:latin typeface="Arial"/>
              <a:ea typeface="Arial"/>
              <a:cs typeface="Arial"/>
              <a:sym typeface="Arial"/>
            </a:endParaRPr>
          </a:p>
        </p:txBody>
      </p:sp>
      <p:pic>
        <p:nvPicPr>
          <p:cNvPr id="105" name="Google Shape;105;p16"/>
          <p:cNvPicPr preferRelativeResize="0"/>
          <p:nvPr/>
        </p:nvPicPr>
        <p:blipFill>
          <a:blip r:embed="rId4">
            <a:alphaModFix/>
          </a:blip>
          <a:stretch>
            <a:fillRect/>
          </a:stretch>
        </p:blipFill>
        <p:spPr>
          <a:xfrm>
            <a:off x="2425025" y="979325"/>
            <a:ext cx="4322400" cy="2044800"/>
          </a:xfrm>
          <a:prstGeom prst="roundRect">
            <a:avLst>
              <a:gd name="adj" fmla="val 16667"/>
            </a:avLst>
          </a:prstGeom>
          <a:noFill/>
          <a:ln w="28575" cap="flat" cmpd="sng">
            <a:solidFill>
              <a:srgbClr val="9225A5"/>
            </a:solidFill>
            <a:prstDash val="solid"/>
            <a:round/>
            <a:headEnd type="none" w="sm" len="sm"/>
            <a:tailEnd type="none" w="sm" len="sm"/>
          </a:ln>
        </p:spPr>
      </p:pic>
      <p:sp>
        <p:nvSpPr>
          <p:cNvPr id="106" name="Google Shape;106;p16"/>
          <p:cNvSpPr txBox="1"/>
          <p:nvPr/>
        </p:nvSpPr>
        <p:spPr>
          <a:xfrm>
            <a:off x="280925" y="3100325"/>
            <a:ext cx="8610600" cy="1647000"/>
          </a:xfrm>
          <a:prstGeom prst="rect">
            <a:avLst/>
          </a:prstGeom>
          <a:noFill/>
          <a:ln>
            <a:noFill/>
          </a:ln>
        </p:spPr>
        <p:txBody>
          <a:bodyPr spcFirstLastPara="1" wrap="square" lIns="91425" tIns="91425" rIns="91425" bIns="91425" anchor="t" anchorCtr="0">
            <a:spAutoFit/>
          </a:bodyPr>
          <a:lstStyle/>
          <a:p>
            <a:pPr marL="179999" marR="150265" lvl="0" indent="0" algn="just" rtl="0">
              <a:lnSpc>
                <a:spcPct val="100000"/>
              </a:lnSpc>
              <a:spcBef>
                <a:spcPts val="0"/>
              </a:spcBef>
              <a:spcAft>
                <a:spcPts val="0"/>
              </a:spcAft>
              <a:buClr>
                <a:schemeClr val="dk1"/>
              </a:buClr>
              <a:buSzPts val="1100"/>
              <a:buFont typeface="Arial"/>
              <a:buNone/>
            </a:pPr>
            <a:r>
              <a:rPr lang="tr-TR" sz="1600">
                <a:solidFill>
                  <a:srgbClr val="002C3A"/>
                </a:solidFill>
              </a:rPr>
              <a:t>   </a:t>
            </a:r>
            <a:r>
              <a:rPr lang="tr-TR" sz="1900">
                <a:solidFill>
                  <a:srgbClr val="4151CE"/>
                </a:solidFill>
              </a:rPr>
              <a:t>Bilgisayar donanımlarının çalışmasını ve kendi aralarında haberleşmesini olanaklı hale getiren programların tamamına yazılım adı verilmektedir. Yazılım olmadan donanım olmaz. Yazılım çalıştırır,donanım ise yazılım sayesinde çalışır.</a:t>
            </a:r>
            <a:endParaRPr sz="1900">
              <a:solidFill>
                <a:srgbClr val="4151CE"/>
              </a:solidFill>
            </a:endParaRPr>
          </a:p>
          <a:p>
            <a:pPr marL="179999" marR="150265" lvl="0" indent="0" algn="just" rtl="0">
              <a:lnSpc>
                <a:spcPct val="100000"/>
              </a:lnSpc>
              <a:spcBef>
                <a:spcPts val="0"/>
              </a:spcBef>
              <a:spcAft>
                <a:spcPts val="0"/>
              </a:spcAft>
              <a:buClr>
                <a:schemeClr val="dk1"/>
              </a:buClr>
              <a:buSzPts val="1100"/>
              <a:buFont typeface="Arial"/>
              <a:buNone/>
            </a:pPr>
            <a:r>
              <a:rPr lang="tr-TR" sz="1900">
                <a:solidFill>
                  <a:srgbClr val="4151CE"/>
                </a:solidFill>
              </a:rPr>
              <a:t>   Yazılımlar </a:t>
            </a:r>
            <a:r>
              <a:rPr lang="tr-TR" sz="1900" b="1" i="1">
                <a:solidFill>
                  <a:srgbClr val="4151CE"/>
                </a:solidFill>
              </a:rPr>
              <a:t>sistem yazılımları </a:t>
            </a:r>
            <a:r>
              <a:rPr lang="tr-TR" sz="1900">
                <a:solidFill>
                  <a:srgbClr val="4151CE"/>
                </a:solidFill>
              </a:rPr>
              <a:t>ve </a:t>
            </a:r>
            <a:r>
              <a:rPr lang="tr-TR" sz="1900" b="1" i="1">
                <a:solidFill>
                  <a:srgbClr val="4151CE"/>
                </a:solidFill>
              </a:rPr>
              <a:t>uygulama yazılımları</a:t>
            </a:r>
            <a:r>
              <a:rPr lang="tr-TR" sz="1900">
                <a:solidFill>
                  <a:srgbClr val="4151CE"/>
                </a:solidFill>
              </a:rPr>
              <a:t> olarak ikiye ayrılır.</a:t>
            </a:r>
            <a:endParaRPr sz="1900">
              <a:solidFill>
                <a:srgbClr val="4151C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1"/>
        <p:cNvGrpSpPr/>
        <p:nvPr/>
      </p:nvGrpSpPr>
      <p:grpSpPr>
        <a:xfrm>
          <a:off x="0" y="0"/>
          <a:ext cx="0" cy="0"/>
          <a:chOff x="0" y="0"/>
          <a:chExt cx="0" cy="0"/>
        </a:xfrm>
      </p:grpSpPr>
      <p:sp>
        <p:nvSpPr>
          <p:cNvPr id="432" name="Google Shape;432;p52"/>
          <p:cNvSpPr txBox="1">
            <a:spLocks noGrp="1"/>
          </p:cNvSpPr>
          <p:nvPr>
            <p:ph type="title"/>
          </p:nvPr>
        </p:nvSpPr>
        <p:spPr>
          <a:xfrm>
            <a:off x="457200" y="342891"/>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3500" b="1">
                <a:solidFill>
                  <a:srgbClr val="9225A5"/>
                </a:solidFill>
                <a:latin typeface="Arial"/>
                <a:ea typeface="Arial"/>
                <a:cs typeface="Arial"/>
                <a:sym typeface="Arial"/>
              </a:rPr>
              <a:t>Software Development Life Cycle</a:t>
            </a:r>
            <a:endParaRPr/>
          </a:p>
        </p:txBody>
      </p:sp>
      <p:pic>
        <p:nvPicPr>
          <p:cNvPr id="433" name="Google Shape;433;p52"/>
          <p:cNvPicPr preferRelativeResize="0"/>
          <p:nvPr/>
        </p:nvPicPr>
        <p:blipFill rotWithShape="1">
          <a:blip r:embed="rId4">
            <a:alphaModFix/>
          </a:blip>
          <a:srcRect r="862"/>
          <a:stretch/>
        </p:blipFill>
        <p:spPr>
          <a:xfrm>
            <a:off x="715025" y="1061000"/>
            <a:ext cx="7657575" cy="36903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7"/>
        <p:cNvGrpSpPr/>
        <p:nvPr/>
      </p:nvGrpSpPr>
      <p:grpSpPr>
        <a:xfrm>
          <a:off x="0" y="0"/>
          <a:ext cx="0" cy="0"/>
          <a:chOff x="0" y="0"/>
          <a:chExt cx="0" cy="0"/>
        </a:xfrm>
      </p:grpSpPr>
      <p:sp>
        <p:nvSpPr>
          <p:cNvPr id="438" name="Google Shape;438;p53"/>
          <p:cNvSpPr txBox="1">
            <a:spLocks noGrp="1"/>
          </p:cNvSpPr>
          <p:nvPr>
            <p:ph type="title"/>
          </p:nvPr>
        </p:nvSpPr>
        <p:spPr>
          <a:xfrm>
            <a:off x="457200" y="342891"/>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3500" b="1">
                <a:solidFill>
                  <a:srgbClr val="9225A5"/>
                </a:solidFill>
                <a:latin typeface="Arial"/>
                <a:ea typeface="Arial"/>
                <a:cs typeface="Arial"/>
                <a:sym typeface="Arial"/>
              </a:rPr>
              <a:t>Software Development Life Cycle</a:t>
            </a:r>
            <a:endParaRPr/>
          </a:p>
        </p:txBody>
      </p:sp>
      <p:pic>
        <p:nvPicPr>
          <p:cNvPr id="439" name="Google Shape;439;p53"/>
          <p:cNvPicPr preferRelativeResize="0"/>
          <p:nvPr/>
        </p:nvPicPr>
        <p:blipFill>
          <a:blip r:embed="rId4">
            <a:alphaModFix/>
          </a:blip>
          <a:stretch>
            <a:fillRect/>
          </a:stretch>
        </p:blipFill>
        <p:spPr>
          <a:xfrm>
            <a:off x="715025" y="1072525"/>
            <a:ext cx="7646050" cy="3690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3"/>
        <p:cNvGrpSpPr/>
        <p:nvPr/>
      </p:nvGrpSpPr>
      <p:grpSpPr>
        <a:xfrm>
          <a:off x="0" y="0"/>
          <a:ext cx="0" cy="0"/>
          <a:chOff x="0" y="0"/>
          <a:chExt cx="0" cy="0"/>
        </a:xfrm>
      </p:grpSpPr>
      <p:sp>
        <p:nvSpPr>
          <p:cNvPr id="444" name="Google Shape;444;p54"/>
          <p:cNvSpPr txBox="1">
            <a:spLocks noGrp="1"/>
          </p:cNvSpPr>
          <p:nvPr>
            <p:ph type="title"/>
          </p:nvPr>
        </p:nvSpPr>
        <p:spPr>
          <a:xfrm>
            <a:off x="457200" y="342891"/>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3500" b="1">
                <a:solidFill>
                  <a:srgbClr val="9225A5"/>
                </a:solidFill>
                <a:latin typeface="Arial"/>
                <a:ea typeface="Arial"/>
                <a:cs typeface="Arial"/>
                <a:sym typeface="Arial"/>
              </a:rPr>
              <a:t>Software Development Life Cycle</a:t>
            </a:r>
            <a:endParaRPr/>
          </a:p>
        </p:txBody>
      </p:sp>
      <p:pic>
        <p:nvPicPr>
          <p:cNvPr id="445" name="Google Shape;445;p54"/>
          <p:cNvPicPr preferRelativeResize="0"/>
          <p:nvPr/>
        </p:nvPicPr>
        <p:blipFill>
          <a:blip r:embed="rId4">
            <a:alphaModFix/>
          </a:blip>
          <a:stretch>
            <a:fillRect/>
          </a:stretch>
        </p:blipFill>
        <p:spPr>
          <a:xfrm>
            <a:off x="715025" y="1061000"/>
            <a:ext cx="7657575" cy="3678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9"/>
        <p:cNvGrpSpPr/>
        <p:nvPr/>
      </p:nvGrpSpPr>
      <p:grpSpPr>
        <a:xfrm>
          <a:off x="0" y="0"/>
          <a:ext cx="0" cy="0"/>
          <a:chOff x="0" y="0"/>
          <a:chExt cx="0" cy="0"/>
        </a:xfrm>
      </p:grpSpPr>
      <p:sp>
        <p:nvSpPr>
          <p:cNvPr id="450" name="Google Shape;450;p55"/>
          <p:cNvSpPr txBox="1">
            <a:spLocks noGrp="1"/>
          </p:cNvSpPr>
          <p:nvPr>
            <p:ph type="title"/>
          </p:nvPr>
        </p:nvSpPr>
        <p:spPr>
          <a:xfrm>
            <a:off x="457200" y="342891"/>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3500" b="1">
                <a:solidFill>
                  <a:srgbClr val="9225A5"/>
                </a:solidFill>
                <a:latin typeface="Arial"/>
                <a:ea typeface="Arial"/>
                <a:cs typeface="Arial"/>
                <a:sym typeface="Arial"/>
              </a:rPr>
              <a:t>Software Development Life Cycle</a:t>
            </a:r>
            <a:endParaRPr/>
          </a:p>
        </p:txBody>
      </p:sp>
      <p:pic>
        <p:nvPicPr>
          <p:cNvPr id="451" name="Google Shape;451;p55"/>
          <p:cNvPicPr preferRelativeResize="0"/>
          <p:nvPr/>
        </p:nvPicPr>
        <p:blipFill rotWithShape="1">
          <a:blip r:embed="rId4">
            <a:alphaModFix/>
          </a:blip>
          <a:srcRect r="754"/>
          <a:stretch/>
        </p:blipFill>
        <p:spPr>
          <a:xfrm>
            <a:off x="715025" y="1049450"/>
            <a:ext cx="7657575" cy="3701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5"/>
        <p:cNvGrpSpPr/>
        <p:nvPr/>
      </p:nvGrpSpPr>
      <p:grpSpPr>
        <a:xfrm>
          <a:off x="0" y="0"/>
          <a:ext cx="0" cy="0"/>
          <a:chOff x="0" y="0"/>
          <a:chExt cx="0" cy="0"/>
        </a:xfrm>
      </p:grpSpPr>
      <p:sp>
        <p:nvSpPr>
          <p:cNvPr id="456" name="Google Shape;456;p56"/>
          <p:cNvSpPr txBox="1">
            <a:spLocks noGrp="1"/>
          </p:cNvSpPr>
          <p:nvPr>
            <p:ph type="title"/>
          </p:nvPr>
        </p:nvSpPr>
        <p:spPr>
          <a:xfrm>
            <a:off x="457200" y="-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9225A5"/>
                </a:solidFill>
                <a:latin typeface="Arial"/>
                <a:ea typeface="Arial"/>
                <a:cs typeface="Arial"/>
                <a:sym typeface="Arial"/>
              </a:rPr>
              <a:t>SDLC PHASES</a:t>
            </a:r>
            <a:endParaRPr b="1">
              <a:solidFill>
                <a:srgbClr val="9225A5"/>
              </a:solidFill>
              <a:latin typeface="Arial"/>
              <a:ea typeface="Arial"/>
              <a:cs typeface="Arial"/>
              <a:sym typeface="Arial"/>
            </a:endParaRPr>
          </a:p>
        </p:txBody>
      </p:sp>
      <p:sp>
        <p:nvSpPr>
          <p:cNvPr id="457" name="Google Shape;457;p56"/>
          <p:cNvSpPr txBox="1">
            <a:spLocks noGrp="1"/>
          </p:cNvSpPr>
          <p:nvPr>
            <p:ph type="body" idx="1"/>
          </p:nvPr>
        </p:nvSpPr>
        <p:spPr>
          <a:xfrm>
            <a:off x="99150" y="857400"/>
            <a:ext cx="8923800" cy="3852300"/>
          </a:xfrm>
          <a:prstGeom prst="rect">
            <a:avLst/>
          </a:prstGeom>
          <a:noFill/>
          <a:ln>
            <a:noFill/>
          </a:ln>
        </p:spPr>
        <p:txBody>
          <a:bodyPr spcFirstLastPara="1" wrap="square" lIns="91425" tIns="45700" rIns="91425" bIns="45700" anchor="t" anchorCtr="0">
            <a:normAutofit fontScale="92500" lnSpcReduction="20000"/>
          </a:bodyPr>
          <a:lstStyle/>
          <a:p>
            <a:pPr marL="540000" marR="450110" lvl="0" indent="-142875" algn="ctr" rtl="0">
              <a:spcBef>
                <a:spcPts val="0"/>
              </a:spcBef>
              <a:spcAft>
                <a:spcPts val="0"/>
              </a:spcAft>
              <a:buClr>
                <a:schemeClr val="dk1"/>
              </a:buClr>
              <a:buSzPct val="117810"/>
              <a:buNone/>
            </a:pPr>
            <a:r>
              <a:rPr lang="tr-TR" sz="2716" b="1">
                <a:solidFill>
                  <a:srgbClr val="E46C0A"/>
                </a:solidFill>
                <a:latin typeface="Arial"/>
                <a:ea typeface="Arial"/>
                <a:cs typeface="Arial"/>
                <a:sym typeface="Arial"/>
              </a:rPr>
              <a:t>PLANNING AND REQUIREMENT ANALYSIS</a:t>
            </a:r>
            <a:endParaRPr sz="2716" b="1">
              <a:solidFill>
                <a:srgbClr val="E46C0A"/>
              </a:solidFill>
              <a:latin typeface="Arial"/>
              <a:ea typeface="Arial"/>
              <a:cs typeface="Arial"/>
              <a:sym typeface="Arial"/>
            </a:endParaRPr>
          </a:p>
          <a:p>
            <a:pPr marL="540000" marR="450110" lvl="0" indent="-142875" algn="just" rtl="0">
              <a:spcBef>
                <a:spcPts val="0"/>
              </a:spcBef>
              <a:spcAft>
                <a:spcPts val="0"/>
              </a:spcAft>
              <a:buClr>
                <a:schemeClr val="dk1"/>
              </a:buClr>
              <a:buSzPct val="299746"/>
              <a:buNone/>
            </a:pPr>
            <a:endParaRPr sz="1067" b="1">
              <a:solidFill>
                <a:srgbClr val="E46C0A"/>
              </a:solidFill>
              <a:latin typeface="Arial"/>
              <a:ea typeface="Arial"/>
              <a:cs typeface="Arial"/>
              <a:sym typeface="Arial"/>
            </a:endParaRPr>
          </a:p>
          <a:p>
            <a:pPr marL="540000" marR="450110" lvl="0" indent="-142875" algn="just" rtl="0">
              <a:spcBef>
                <a:spcPts val="0"/>
              </a:spcBef>
              <a:spcAft>
                <a:spcPts val="0"/>
              </a:spcAft>
              <a:buClr>
                <a:schemeClr val="dk1"/>
              </a:buClr>
              <a:buSzPct val="175053"/>
              <a:buNone/>
            </a:pPr>
            <a:endParaRPr sz="628" b="1">
              <a:solidFill>
                <a:srgbClr val="4151CE"/>
              </a:solidFill>
              <a:latin typeface="Arial"/>
              <a:ea typeface="Arial"/>
              <a:cs typeface="Arial"/>
              <a:sym typeface="Arial"/>
            </a:endParaRPr>
          </a:p>
          <a:p>
            <a:pPr marL="540000" marR="450110" lvl="0" indent="-142875" algn="just" rtl="0">
              <a:spcBef>
                <a:spcPts val="0"/>
              </a:spcBef>
              <a:spcAft>
                <a:spcPts val="0"/>
              </a:spcAft>
              <a:buClr>
                <a:schemeClr val="dk1"/>
              </a:buClr>
              <a:buSzPct val="44897"/>
              <a:buNone/>
            </a:pPr>
            <a:r>
              <a:rPr lang="tr-TR" sz="2450" b="1">
                <a:solidFill>
                  <a:srgbClr val="4151CE"/>
                </a:solidFill>
                <a:latin typeface="Arial"/>
                <a:ea typeface="Arial"/>
                <a:cs typeface="Arial"/>
                <a:sym typeface="Arial"/>
              </a:rPr>
              <a:t>İhtiyaç analizi </a:t>
            </a:r>
            <a:r>
              <a:rPr lang="tr-TR" sz="2450" b="1">
                <a:solidFill>
                  <a:srgbClr val="9225A5"/>
                </a:solidFill>
                <a:latin typeface="Arial"/>
                <a:ea typeface="Arial"/>
                <a:cs typeface="Arial"/>
                <a:sym typeface="Arial"/>
              </a:rPr>
              <a:t>SDLC</a:t>
            </a:r>
            <a:r>
              <a:rPr lang="tr-TR" sz="2450" b="1">
                <a:solidFill>
                  <a:srgbClr val="4151CE"/>
                </a:solidFill>
                <a:latin typeface="Arial"/>
                <a:ea typeface="Arial"/>
                <a:cs typeface="Arial"/>
                <a:sym typeface="Arial"/>
              </a:rPr>
              <a:t>'nin en önemli ve temel aşamasıdır.</a:t>
            </a:r>
            <a:endParaRPr sz="2450" b="1">
              <a:solidFill>
                <a:srgbClr val="4151CE"/>
              </a:solidFill>
              <a:latin typeface="Arial"/>
              <a:ea typeface="Arial"/>
              <a:cs typeface="Arial"/>
              <a:sym typeface="Arial"/>
            </a:endParaRPr>
          </a:p>
          <a:p>
            <a:pPr marL="540000" marR="450110" lvl="0" indent="-142875" algn="just" rtl="0">
              <a:spcBef>
                <a:spcPts val="0"/>
              </a:spcBef>
              <a:spcAft>
                <a:spcPts val="0"/>
              </a:spcAft>
              <a:buClr>
                <a:schemeClr val="dk1"/>
              </a:buClr>
              <a:buSzPct val="95652"/>
              <a:buFont typeface="Arial"/>
              <a:buNone/>
            </a:pPr>
            <a:endParaRPr sz="1150" b="1">
              <a:solidFill>
                <a:srgbClr val="4151CE"/>
              </a:solidFill>
              <a:latin typeface="Arial"/>
              <a:ea typeface="Arial"/>
              <a:cs typeface="Arial"/>
              <a:sym typeface="Arial"/>
            </a:endParaRPr>
          </a:p>
          <a:p>
            <a:pPr marL="540000" marR="450110" lvl="0" indent="-142875" algn="just" rtl="0">
              <a:lnSpc>
                <a:spcPct val="100000"/>
              </a:lnSpc>
              <a:spcBef>
                <a:spcPts val="0"/>
              </a:spcBef>
              <a:spcAft>
                <a:spcPts val="0"/>
              </a:spcAft>
              <a:buClr>
                <a:schemeClr val="dk1"/>
              </a:buClr>
              <a:buSzPct val="44897"/>
              <a:buFont typeface="Arial"/>
              <a:buNone/>
            </a:pPr>
            <a:r>
              <a:rPr lang="tr-TR" sz="2450" b="1">
                <a:solidFill>
                  <a:srgbClr val="E06666"/>
                </a:solidFill>
                <a:latin typeface="Arial"/>
                <a:ea typeface="Arial"/>
                <a:cs typeface="Arial"/>
                <a:sym typeface="Arial"/>
              </a:rPr>
              <a:t>●</a:t>
            </a:r>
            <a:r>
              <a:rPr lang="tr-TR" sz="2450" b="1">
                <a:solidFill>
                  <a:srgbClr val="4151CE"/>
                </a:solidFill>
                <a:latin typeface="Arial"/>
                <a:ea typeface="Arial"/>
                <a:cs typeface="Arial"/>
                <a:sym typeface="Arial"/>
              </a:rPr>
              <a:t> </a:t>
            </a:r>
            <a:r>
              <a:rPr lang="tr-TR" sz="2450">
                <a:solidFill>
                  <a:srgbClr val="4151CE"/>
                </a:solidFill>
                <a:latin typeface="Arial"/>
                <a:ea typeface="Arial"/>
                <a:cs typeface="Arial"/>
                <a:sym typeface="Arial"/>
              </a:rPr>
              <a:t>İhtiyaç analizi, müşteriden gelen fikirler de göz önünde bulundurularak ekibin kıdemli üyeleri (expert) tarafından yapılır.</a:t>
            </a:r>
            <a:endParaRPr sz="2450">
              <a:solidFill>
                <a:srgbClr val="4151CE"/>
              </a:solidFill>
              <a:latin typeface="Arial"/>
              <a:ea typeface="Arial"/>
              <a:cs typeface="Arial"/>
              <a:sym typeface="Arial"/>
            </a:endParaRPr>
          </a:p>
          <a:p>
            <a:pPr marL="540000" marR="450110" lvl="0" indent="-142875" algn="just" rtl="0">
              <a:lnSpc>
                <a:spcPct val="100000"/>
              </a:lnSpc>
              <a:spcBef>
                <a:spcPts val="0"/>
              </a:spcBef>
              <a:spcAft>
                <a:spcPts val="0"/>
              </a:spcAft>
              <a:buClr>
                <a:schemeClr val="dk1"/>
              </a:buClr>
              <a:buSzPct val="44897"/>
              <a:buFont typeface="Arial"/>
              <a:buNone/>
            </a:pPr>
            <a:r>
              <a:rPr lang="tr-TR" sz="2450">
                <a:solidFill>
                  <a:srgbClr val="E06666"/>
                </a:solidFill>
                <a:latin typeface="Arial"/>
                <a:ea typeface="Arial"/>
                <a:cs typeface="Arial"/>
                <a:sym typeface="Arial"/>
              </a:rPr>
              <a:t>●</a:t>
            </a:r>
            <a:r>
              <a:rPr lang="tr-TR" sz="2450">
                <a:solidFill>
                  <a:srgbClr val="4151CE"/>
                </a:solidFill>
                <a:latin typeface="Arial"/>
                <a:ea typeface="Arial"/>
                <a:cs typeface="Arial"/>
                <a:sym typeface="Arial"/>
              </a:rPr>
              <a:t> Bu bilgiler daha sonra temel proje yaklaşımını planlamak için kullanılır.</a:t>
            </a:r>
            <a:endParaRPr sz="2450">
              <a:solidFill>
                <a:srgbClr val="4151CE"/>
              </a:solidFill>
              <a:latin typeface="Arial"/>
              <a:ea typeface="Arial"/>
              <a:cs typeface="Arial"/>
              <a:sym typeface="Arial"/>
            </a:endParaRPr>
          </a:p>
          <a:p>
            <a:pPr marL="540000" marR="450110" lvl="0" indent="-142875" algn="just" rtl="0">
              <a:lnSpc>
                <a:spcPct val="100000"/>
              </a:lnSpc>
              <a:spcBef>
                <a:spcPts val="0"/>
              </a:spcBef>
              <a:spcAft>
                <a:spcPts val="0"/>
              </a:spcAft>
              <a:buClr>
                <a:schemeClr val="dk1"/>
              </a:buClr>
              <a:buSzPct val="44897"/>
              <a:buFont typeface="Arial"/>
              <a:buNone/>
            </a:pPr>
            <a:r>
              <a:rPr lang="tr-TR" sz="2450">
                <a:solidFill>
                  <a:srgbClr val="E06666"/>
                </a:solidFill>
                <a:latin typeface="Arial"/>
                <a:ea typeface="Arial"/>
                <a:cs typeface="Arial"/>
                <a:sym typeface="Arial"/>
              </a:rPr>
              <a:t>●</a:t>
            </a:r>
            <a:r>
              <a:rPr lang="tr-TR" sz="2450">
                <a:solidFill>
                  <a:srgbClr val="4151CE"/>
                </a:solidFill>
                <a:latin typeface="Arial"/>
                <a:ea typeface="Arial"/>
                <a:cs typeface="Arial"/>
                <a:sym typeface="Arial"/>
              </a:rPr>
              <a:t> Kalite güvence gerekliliklerinin planlanması ve projeyle ilişkili risklerin belirlenmesi de planlama aşamasında yapılır.</a:t>
            </a:r>
            <a:endParaRPr sz="2450">
              <a:solidFill>
                <a:srgbClr val="4151CE"/>
              </a:solidFill>
              <a:latin typeface="Arial"/>
              <a:ea typeface="Arial"/>
              <a:cs typeface="Arial"/>
              <a:sym typeface="Arial"/>
            </a:endParaRPr>
          </a:p>
          <a:p>
            <a:pPr marL="540000" marR="450110" lvl="0" indent="-142875" algn="just" rtl="0">
              <a:lnSpc>
                <a:spcPct val="100000"/>
              </a:lnSpc>
              <a:spcBef>
                <a:spcPts val="0"/>
              </a:spcBef>
              <a:spcAft>
                <a:spcPts val="0"/>
              </a:spcAft>
              <a:buClr>
                <a:schemeClr val="dk1"/>
              </a:buClr>
              <a:buSzPct val="44897"/>
              <a:buNone/>
            </a:pPr>
            <a:r>
              <a:rPr lang="tr-TR" sz="2450">
                <a:solidFill>
                  <a:srgbClr val="E06666"/>
                </a:solidFill>
                <a:latin typeface="Arial"/>
                <a:ea typeface="Arial"/>
                <a:cs typeface="Arial"/>
                <a:sym typeface="Arial"/>
              </a:rPr>
              <a:t>●</a:t>
            </a:r>
            <a:r>
              <a:rPr lang="tr-TR" sz="2450">
                <a:solidFill>
                  <a:srgbClr val="4151CE"/>
                </a:solidFill>
                <a:latin typeface="Arial"/>
                <a:ea typeface="Arial"/>
                <a:cs typeface="Arial"/>
                <a:sym typeface="Arial"/>
              </a:rPr>
              <a:t> Minimum risklerle projeyi başarıyla uygulamak</a:t>
            </a:r>
            <a:endParaRPr sz="2450">
              <a:solidFill>
                <a:srgbClr val="4151CE"/>
              </a:solidFill>
              <a:latin typeface="Arial"/>
              <a:ea typeface="Arial"/>
              <a:cs typeface="Arial"/>
              <a:sym typeface="Arial"/>
            </a:endParaRPr>
          </a:p>
          <a:p>
            <a:pPr marL="540000" marR="450110" lvl="0" indent="-142875" algn="just" rtl="0">
              <a:lnSpc>
                <a:spcPct val="100000"/>
              </a:lnSpc>
              <a:spcBef>
                <a:spcPts val="0"/>
              </a:spcBef>
              <a:spcAft>
                <a:spcPts val="0"/>
              </a:spcAft>
              <a:buClr>
                <a:schemeClr val="dk1"/>
              </a:buClr>
              <a:buSzPct val="44897"/>
              <a:buNone/>
            </a:pPr>
            <a:r>
              <a:rPr lang="tr-TR" sz="2450">
                <a:solidFill>
                  <a:srgbClr val="4151CE"/>
                </a:solidFill>
                <a:latin typeface="Arial"/>
                <a:ea typeface="Arial"/>
                <a:cs typeface="Arial"/>
                <a:sym typeface="Arial"/>
              </a:rPr>
              <a:t>için izlenebilecek teknik yaklaşımlar planlanır.</a:t>
            </a:r>
            <a:endParaRPr sz="3000" b="1">
              <a:solidFill>
                <a:srgbClr val="4151CE"/>
              </a:solidFill>
              <a:latin typeface="Arial"/>
              <a:ea typeface="Arial"/>
              <a:cs typeface="Arial"/>
              <a:sym typeface="Arial"/>
            </a:endParaRPr>
          </a:p>
        </p:txBody>
      </p:sp>
      <p:pic>
        <p:nvPicPr>
          <p:cNvPr id="458" name="Google Shape;458;p56"/>
          <p:cNvPicPr preferRelativeResize="0"/>
          <p:nvPr/>
        </p:nvPicPr>
        <p:blipFill>
          <a:blip r:embed="rId4">
            <a:alphaModFix/>
          </a:blip>
          <a:stretch>
            <a:fillRect/>
          </a:stretch>
        </p:blipFill>
        <p:spPr>
          <a:xfrm>
            <a:off x="6741950" y="3790594"/>
            <a:ext cx="1932505" cy="128898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2"/>
        <p:cNvGrpSpPr/>
        <p:nvPr/>
      </p:nvGrpSpPr>
      <p:grpSpPr>
        <a:xfrm>
          <a:off x="0" y="0"/>
          <a:ext cx="0" cy="0"/>
          <a:chOff x="0" y="0"/>
          <a:chExt cx="0" cy="0"/>
        </a:xfrm>
      </p:grpSpPr>
      <p:sp>
        <p:nvSpPr>
          <p:cNvPr id="463" name="Google Shape;463;p57"/>
          <p:cNvSpPr txBox="1">
            <a:spLocks noGrp="1"/>
          </p:cNvSpPr>
          <p:nvPr>
            <p:ph type="title"/>
          </p:nvPr>
        </p:nvSpPr>
        <p:spPr>
          <a:xfrm>
            <a:off x="457200" y="0"/>
            <a:ext cx="8229600" cy="851100"/>
          </a:xfrm>
          <a:prstGeom prst="rect">
            <a:avLst/>
          </a:prstGeom>
          <a:noFill/>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9225A5"/>
                </a:solidFill>
                <a:latin typeface="Arial"/>
                <a:ea typeface="Arial"/>
                <a:cs typeface="Arial"/>
                <a:sym typeface="Arial"/>
              </a:rPr>
              <a:t>SDLC PHASES</a:t>
            </a:r>
            <a:endParaRPr/>
          </a:p>
        </p:txBody>
      </p:sp>
      <p:sp>
        <p:nvSpPr>
          <p:cNvPr id="464" name="Google Shape;464;p57"/>
          <p:cNvSpPr txBox="1">
            <a:spLocks noGrp="1"/>
          </p:cNvSpPr>
          <p:nvPr>
            <p:ph type="body" idx="1"/>
          </p:nvPr>
        </p:nvSpPr>
        <p:spPr>
          <a:xfrm>
            <a:off x="115800" y="850950"/>
            <a:ext cx="9028200" cy="3954000"/>
          </a:xfrm>
          <a:prstGeom prst="rect">
            <a:avLst/>
          </a:prstGeom>
          <a:noFill/>
          <a:ln>
            <a:noFill/>
          </a:ln>
          <a:effectLst>
            <a:outerShdw blurRad="57150" dist="19050" dir="5400000" algn="bl" rotWithShape="0">
              <a:schemeClr val="lt1"/>
            </a:outerShdw>
          </a:effectLst>
        </p:spPr>
        <p:txBody>
          <a:bodyPr spcFirstLastPara="1" wrap="square" lIns="91425" tIns="45700" rIns="91425" bIns="45700" anchor="t" anchorCtr="0">
            <a:normAutofit fontScale="40000" lnSpcReduction="20000"/>
          </a:bodyPr>
          <a:lstStyle/>
          <a:p>
            <a:pPr marL="360000" marR="565435" lvl="0" indent="0" algn="ctr" rtl="0">
              <a:spcBef>
                <a:spcPts val="360"/>
              </a:spcBef>
              <a:spcAft>
                <a:spcPts val="0"/>
              </a:spcAft>
              <a:buNone/>
            </a:pPr>
            <a:r>
              <a:rPr lang="tr-TR" sz="5275" b="1">
                <a:solidFill>
                  <a:srgbClr val="E46C0A"/>
                </a:solidFill>
                <a:latin typeface="Arial"/>
                <a:ea typeface="Arial"/>
                <a:cs typeface="Arial"/>
                <a:sym typeface="Arial"/>
              </a:rPr>
              <a:t>ANALYSIS, DEFINING REQUIREMENTS</a:t>
            </a:r>
            <a:endParaRPr sz="5275" b="1">
              <a:solidFill>
                <a:srgbClr val="E46C0A"/>
              </a:solidFill>
              <a:latin typeface="Arial"/>
              <a:ea typeface="Arial"/>
              <a:cs typeface="Arial"/>
              <a:sym typeface="Arial"/>
            </a:endParaRPr>
          </a:p>
          <a:p>
            <a:pPr marL="360000" marR="565435" lvl="0" indent="0" algn="ctr" rtl="0">
              <a:spcBef>
                <a:spcPts val="360"/>
              </a:spcBef>
              <a:spcAft>
                <a:spcPts val="0"/>
              </a:spcAft>
              <a:buNone/>
            </a:pPr>
            <a:endParaRPr sz="1916" b="1">
              <a:solidFill>
                <a:srgbClr val="E46C0A"/>
              </a:solidFill>
              <a:latin typeface="Arial"/>
              <a:ea typeface="Arial"/>
              <a:cs typeface="Arial"/>
              <a:sym typeface="Arial"/>
            </a:endParaRPr>
          </a:p>
          <a:p>
            <a:pPr marL="360000" marR="565435" lvl="0" indent="0" algn="l" rtl="0">
              <a:spcBef>
                <a:spcPts val="360"/>
              </a:spcBef>
              <a:spcAft>
                <a:spcPts val="0"/>
              </a:spcAft>
              <a:buNone/>
            </a:pPr>
            <a:r>
              <a:rPr lang="tr-TR" sz="3918">
                <a:solidFill>
                  <a:srgbClr val="4151CE"/>
                </a:solidFill>
                <a:latin typeface="Arial"/>
                <a:ea typeface="Arial"/>
                <a:cs typeface="Arial"/>
                <a:sym typeface="Arial"/>
              </a:rPr>
              <a:t> </a:t>
            </a:r>
            <a:r>
              <a:rPr lang="tr-TR" sz="4339" b="1">
                <a:solidFill>
                  <a:srgbClr val="4151CE"/>
                </a:solidFill>
                <a:latin typeface="Arial"/>
                <a:ea typeface="Arial"/>
                <a:cs typeface="Arial"/>
                <a:sym typeface="Arial"/>
              </a:rPr>
              <a:t>İhtiyaç analizi yapıldıktan sonraki adım, ürün gereksinimlerini açıkça tanımlamak ve belgelendirmektir (dökümante etmek).</a:t>
            </a:r>
            <a:endParaRPr sz="4339" b="1">
              <a:solidFill>
                <a:srgbClr val="4151CE"/>
              </a:solidFill>
              <a:latin typeface="Arial"/>
              <a:ea typeface="Arial"/>
              <a:cs typeface="Arial"/>
              <a:sym typeface="Arial"/>
            </a:endParaRPr>
          </a:p>
          <a:p>
            <a:pPr marL="360000" marR="565435" lvl="0" indent="0" algn="l" rtl="0">
              <a:spcBef>
                <a:spcPts val="360"/>
              </a:spcBef>
              <a:spcAft>
                <a:spcPts val="0"/>
              </a:spcAft>
              <a:buNone/>
            </a:pPr>
            <a:endParaRPr sz="521" b="1">
              <a:solidFill>
                <a:srgbClr val="4151CE"/>
              </a:solidFill>
              <a:latin typeface="Arial"/>
              <a:ea typeface="Arial"/>
              <a:cs typeface="Arial"/>
              <a:sym typeface="Arial"/>
            </a:endParaRPr>
          </a:p>
          <a:p>
            <a:pPr marL="360000" marR="565435" lvl="0" indent="0" algn="l" rtl="0">
              <a:spcBef>
                <a:spcPts val="360"/>
              </a:spcBef>
              <a:spcAft>
                <a:spcPts val="0"/>
              </a:spcAft>
              <a:buNone/>
            </a:pPr>
            <a:r>
              <a:rPr lang="tr-TR" sz="4339">
                <a:solidFill>
                  <a:srgbClr val="4151CE"/>
                </a:solidFill>
                <a:latin typeface="Arial"/>
                <a:ea typeface="Arial"/>
                <a:cs typeface="Arial"/>
                <a:sym typeface="Arial"/>
              </a:rPr>
              <a:t>  Stakeholder / işletmeciden onay alınır.</a:t>
            </a:r>
            <a:endParaRPr sz="4339">
              <a:solidFill>
                <a:srgbClr val="4151CE"/>
              </a:solidFill>
              <a:latin typeface="Arial"/>
              <a:ea typeface="Arial"/>
              <a:cs typeface="Arial"/>
              <a:sym typeface="Arial"/>
            </a:endParaRPr>
          </a:p>
          <a:p>
            <a:pPr marL="360000" marR="565435" lvl="0" indent="0" algn="l" rtl="0">
              <a:spcBef>
                <a:spcPts val="360"/>
              </a:spcBef>
              <a:spcAft>
                <a:spcPts val="0"/>
              </a:spcAft>
              <a:buNone/>
            </a:pPr>
            <a:endParaRPr sz="521">
              <a:solidFill>
                <a:srgbClr val="4151CE"/>
              </a:solidFill>
              <a:latin typeface="Arial"/>
              <a:ea typeface="Arial"/>
              <a:cs typeface="Arial"/>
              <a:sym typeface="Arial"/>
            </a:endParaRPr>
          </a:p>
          <a:p>
            <a:pPr marL="360000" marR="565435" lvl="0" indent="0" algn="l" rtl="0">
              <a:spcBef>
                <a:spcPts val="360"/>
              </a:spcBef>
              <a:spcAft>
                <a:spcPts val="0"/>
              </a:spcAft>
              <a:buNone/>
            </a:pPr>
            <a:r>
              <a:rPr lang="tr-TR" sz="4339">
                <a:solidFill>
                  <a:srgbClr val="4151CE"/>
                </a:solidFill>
                <a:latin typeface="Arial"/>
                <a:ea typeface="Arial"/>
                <a:cs typeface="Arial"/>
                <a:sym typeface="Arial"/>
              </a:rPr>
              <a:t>Proje yaşam döngüsü boyunca tasarlanacak ve geliştirilecek tüm ürün gereksinimlerini içeren FRD ve BRD en küçük User Case’lere kadar hazırlanmalıdır.</a:t>
            </a:r>
            <a:endParaRPr sz="4339">
              <a:solidFill>
                <a:srgbClr val="4151CE"/>
              </a:solidFill>
              <a:latin typeface="Arial"/>
              <a:ea typeface="Arial"/>
              <a:cs typeface="Arial"/>
              <a:sym typeface="Arial"/>
            </a:endParaRPr>
          </a:p>
          <a:p>
            <a:pPr marL="360000" marR="565435" lvl="0" indent="0" algn="l" rtl="0">
              <a:spcBef>
                <a:spcPts val="360"/>
              </a:spcBef>
              <a:spcAft>
                <a:spcPts val="0"/>
              </a:spcAft>
              <a:buNone/>
            </a:pPr>
            <a:endParaRPr sz="559">
              <a:solidFill>
                <a:srgbClr val="4151CE"/>
              </a:solidFill>
              <a:latin typeface="Arial"/>
              <a:ea typeface="Arial"/>
              <a:cs typeface="Arial"/>
              <a:sym typeface="Arial"/>
            </a:endParaRPr>
          </a:p>
          <a:p>
            <a:pPr marL="360000" marR="565435" lvl="0" indent="0" algn="l" rtl="0">
              <a:spcBef>
                <a:spcPts val="360"/>
              </a:spcBef>
              <a:spcAft>
                <a:spcPts val="0"/>
              </a:spcAft>
              <a:buNone/>
            </a:pPr>
            <a:r>
              <a:rPr lang="tr-TR" sz="4339" b="1">
                <a:solidFill>
                  <a:srgbClr val="7030A0"/>
                </a:solidFill>
                <a:latin typeface="Arial"/>
                <a:ea typeface="Arial"/>
                <a:cs typeface="Arial"/>
                <a:sym typeface="Arial"/>
              </a:rPr>
              <a:t>BRD (Business Requirement Document)</a:t>
            </a:r>
            <a:r>
              <a:rPr lang="tr-TR" sz="4339">
                <a:solidFill>
                  <a:srgbClr val="4151CE"/>
                </a:solidFill>
                <a:latin typeface="Arial"/>
                <a:ea typeface="Arial"/>
                <a:cs typeface="Arial"/>
                <a:sym typeface="Arial"/>
              </a:rPr>
              <a:t> İş Gereksinimleri Dökümanı iş ihtiyaçlarını ve paydaş gereksinimleri açıklayan bir gereklilik paketidir.</a:t>
            </a:r>
            <a:endParaRPr sz="4339">
              <a:solidFill>
                <a:srgbClr val="4151CE"/>
              </a:solidFill>
              <a:latin typeface="Arial"/>
              <a:ea typeface="Arial"/>
              <a:cs typeface="Arial"/>
              <a:sym typeface="Arial"/>
            </a:endParaRPr>
          </a:p>
          <a:p>
            <a:pPr marL="360000" marR="565435" lvl="0" indent="0" algn="l" rtl="0">
              <a:spcBef>
                <a:spcPts val="360"/>
              </a:spcBef>
              <a:spcAft>
                <a:spcPts val="0"/>
              </a:spcAft>
              <a:buNone/>
            </a:pPr>
            <a:endParaRPr sz="521">
              <a:solidFill>
                <a:srgbClr val="4151CE"/>
              </a:solidFill>
              <a:latin typeface="Arial"/>
              <a:ea typeface="Arial"/>
              <a:cs typeface="Arial"/>
              <a:sym typeface="Arial"/>
            </a:endParaRPr>
          </a:p>
          <a:p>
            <a:pPr marL="360000" marR="565435" lvl="0" indent="0" algn="l" rtl="0">
              <a:spcBef>
                <a:spcPts val="360"/>
              </a:spcBef>
              <a:spcAft>
                <a:spcPts val="0"/>
              </a:spcAft>
              <a:buNone/>
            </a:pPr>
            <a:r>
              <a:rPr lang="tr-TR" sz="4339" b="1">
                <a:solidFill>
                  <a:srgbClr val="7030A0"/>
                </a:solidFill>
                <a:latin typeface="Arial"/>
                <a:ea typeface="Arial"/>
                <a:cs typeface="Arial"/>
                <a:sym typeface="Arial"/>
              </a:rPr>
              <a:t>FRD (Functional Requirement Document)</a:t>
            </a:r>
            <a:r>
              <a:rPr lang="tr-TR" sz="4339">
                <a:solidFill>
                  <a:srgbClr val="4151CE"/>
                </a:solidFill>
                <a:latin typeface="Arial"/>
                <a:ea typeface="Arial"/>
                <a:cs typeface="Arial"/>
                <a:sym typeface="Arial"/>
              </a:rPr>
              <a:t> Teknik İşlev İhtiyaçları Dökümanı hazırlanır.</a:t>
            </a:r>
            <a:endParaRPr sz="2931">
              <a:solidFill>
                <a:srgbClr val="4151CE"/>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sp>
        <p:nvSpPr>
          <p:cNvPr id="469" name="Google Shape;469;p58"/>
          <p:cNvSpPr txBox="1">
            <a:spLocks noGrp="1"/>
          </p:cNvSpPr>
          <p:nvPr>
            <p:ph type="title"/>
          </p:nvPr>
        </p:nvSpPr>
        <p:spPr>
          <a:xfrm>
            <a:off x="457200" y="-9"/>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9225A5"/>
                </a:solidFill>
                <a:latin typeface="Arial"/>
                <a:ea typeface="Arial"/>
                <a:cs typeface="Arial"/>
                <a:sym typeface="Arial"/>
              </a:rPr>
              <a:t>SDLC PHASES</a:t>
            </a:r>
            <a:endParaRPr/>
          </a:p>
        </p:txBody>
      </p:sp>
      <p:sp>
        <p:nvSpPr>
          <p:cNvPr id="470" name="Google Shape;470;p58"/>
          <p:cNvSpPr txBox="1">
            <a:spLocks noGrp="1"/>
          </p:cNvSpPr>
          <p:nvPr>
            <p:ph type="body" idx="1"/>
          </p:nvPr>
        </p:nvSpPr>
        <p:spPr>
          <a:xfrm>
            <a:off x="115675" y="761150"/>
            <a:ext cx="8841000" cy="4013400"/>
          </a:xfrm>
          <a:prstGeom prst="rect">
            <a:avLst/>
          </a:prstGeom>
        </p:spPr>
        <p:txBody>
          <a:bodyPr spcFirstLastPara="1" wrap="square" lIns="91425" tIns="45700" rIns="91425" bIns="45700" anchor="ctr" anchorCtr="0">
            <a:normAutofit lnSpcReduction="10000"/>
          </a:bodyPr>
          <a:lstStyle/>
          <a:p>
            <a:pPr marL="360000" lvl="0" indent="0" algn="ctr" rtl="0">
              <a:spcBef>
                <a:spcPts val="360"/>
              </a:spcBef>
              <a:spcAft>
                <a:spcPts val="0"/>
              </a:spcAft>
              <a:buNone/>
            </a:pPr>
            <a:r>
              <a:rPr lang="tr-TR" sz="2500" b="1">
                <a:solidFill>
                  <a:srgbClr val="E46C0A"/>
                </a:solidFill>
                <a:latin typeface="Arial"/>
                <a:ea typeface="Arial"/>
                <a:cs typeface="Arial"/>
                <a:sym typeface="Arial"/>
              </a:rPr>
              <a:t>DESIGNING THE PRODUCT ARCHITECTURE</a:t>
            </a:r>
            <a:endParaRPr sz="2500" b="1">
              <a:solidFill>
                <a:srgbClr val="E46C0A"/>
              </a:solidFill>
              <a:latin typeface="Arial"/>
              <a:ea typeface="Arial"/>
              <a:cs typeface="Arial"/>
              <a:sym typeface="Arial"/>
            </a:endParaRPr>
          </a:p>
          <a:p>
            <a:pPr marL="360000" lvl="0" indent="0" algn="l" rtl="0">
              <a:spcBef>
                <a:spcPts val="360"/>
              </a:spcBef>
              <a:spcAft>
                <a:spcPts val="0"/>
              </a:spcAft>
              <a:buNone/>
            </a:pPr>
            <a:endParaRPr sz="751">
              <a:solidFill>
                <a:srgbClr val="4151CE"/>
              </a:solidFill>
              <a:latin typeface="Arial"/>
              <a:ea typeface="Arial"/>
              <a:cs typeface="Arial"/>
              <a:sym typeface="Arial"/>
            </a:endParaRPr>
          </a:p>
          <a:p>
            <a:pPr marL="360000" lvl="0" indent="0" algn="l" rtl="0">
              <a:spcBef>
                <a:spcPts val="360"/>
              </a:spcBef>
              <a:spcAft>
                <a:spcPts val="0"/>
              </a:spcAft>
              <a:buClr>
                <a:schemeClr val="dk1"/>
              </a:buClr>
              <a:buSzPts val="1100"/>
              <a:buFont typeface="Arial"/>
              <a:buNone/>
            </a:pPr>
            <a:r>
              <a:rPr lang="tr-TR" sz="2300" b="1">
                <a:solidFill>
                  <a:srgbClr val="4151CE"/>
                </a:solidFill>
                <a:latin typeface="Arial"/>
                <a:ea typeface="Arial"/>
                <a:cs typeface="Arial"/>
                <a:sym typeface="Arial"/>
              </a:rPr>
              <a:t>BRD (Business Requirement Document) </a:t>
            </a:r>
            <a:endParaRPr sz="2300" b="1">
              <a:solidFill>
                <a:srgbClr val="4151CE"/>
              </a:solidFill>
              <a:latin typeface="Arial"/>
              <a:ea typeface="Arial"/>
              <a:cs typeface="Arial"/>
              <a:sym typeface="Arial"/>
            </a:endParaRPr>
          </a:p>
          <a:p>
            <a:pPr marL="360000" lvl="0" indent="0" algn="l" rtl="0">
              <a:spcBef>
                <a:spcPts val="360"/>
              </a:spcBef>
              <a:spcAft>
                <a:spcPts val="0"/>
              </a:spcAft>
              <a:buClr>
                <a:schemeClr val="dk1"/>
              </a:buClr>
              <a:buSzPts val="1100"/>
              <a:buFont typeface="Arial"/>
              <a:buNone/>
            </a:pPr>
            <a:r>
              <a:rPr lang="tr-TR" sz="2300" b="1">
                <a:solidFill>
                  <a:srgbClr val="4151CE"/>
                </a:solidFill>
                <a:latin typeface="Arial"/>
                <a:ea typeface="Arial"/>
                <a:cs typeface="Arial"/>
                <a:sym typeface="Arial"/>
              </a:rPr>
              <a:t>Designer’ların geliştirilecek ürün için en iyi</a:t>
            </a:r>
            <a:endParaRPr sz="2300" b="1">
              <a:solidFill>
                <a:srgbClr val="4151CE"/>
              </a:solidFill>
              <a:latin typeface="Arial"/>
              <a:ea typeface="Arial"/>
              <a:cs typeface="Arial"/>
              <a:sym typeface="Arial"/>
            </a:endParaRPr>
          </a:p>
          <a:p>
            <a:pPr marL="360000" lvl="0" indent="0" algn="l" rtl="0">
              <a:spcBef>
                <a:spcPts val="360"/>
              </a:spcBef>
              <a:spcAft>
                <a:spcPts val="0"/>
              </a:spcAft>
              <a:buClr>
                <a:schemeClr val="dk1"/>
              </a:buClr>
              <a:buSzPts val="1100"/>
              <a:buFont typeface="Arial"/>
              <a:buNone/>
            </a:pPr>
            <a:r>
              <a:rPr lang="tr-TR" sz="2300" b="1">
                <a:solidFill>
                  <a:srgbClr val="4151CE"/>
                </a:solidFill>
                <a:latin typeface="Arial"/>
                <a:ea typeface="Arial"/>
                <a:cs typeface="Arial"/>
                <a:sym typeface="Arial"/>
              </a:rPr>
              <a:t>dizaynla ortaya çıkacakları referanstır.</a:t>
            </a:r>
            <a:endParaRPr sz="2300" b="1">
              <a:solidFill>
                <a:srgbClr val="4151CE"/>
              </a:solidFill>
              <a:latin typeface="Arial"/>
              <a:ea typeface="Arial"/>
              <a:cs typeface="Arial"/>
              <a:sym typeface="Arial"/>
            </a:endParaRPr>
          </a:p>
          <a:p>
            <a:pPr marL="360000" lvl="0" indent="0" algn="l" rtl="0">
              <a:spcBef>
                <a:spcPts val="360"/>
              </a:spcBef>
              <a:spcAft>
                <a:spcPts val="0"/>
              </a:spcAft>
              <a:buClr>
                <a:schemeClr val="dk1"/>
              </a:buClr>
              <a:buSzPts val="1100"/>
              <a:buFont typeface="Arial"/>
              <a:buNone/>
            </a:pPr>
            <a:r>
              <a:rPr lang="tr-TR" sz="2300">
                <a:solidFill>
                  <a:srgbClr val="4151CE"/>
                </a:solidFill>
                <a:latin typeface="Arial"/>
                <a:ea typeface="Arial"/>
                <a:cs typeface="Arial"/>
                <a:sym typeface="Arial"/>
              </a:rPr>
              <a:t>BRD'de belirtilen gereksinimlere dayanarak</a:t>
            </a:r>
            <a:endParaRPr sz="2300">
              <a:solidFill>
                <a:srgbClr val="4151CE"/>
              </a:solidFill>
              <a:latin typeface="Arial"/>
              <a:ea typeface="Arial"/>
              <a:cs typeface="Arial"/>
              <a:sym typeface="Arial"/>
            </a:endParaRPr>
          </a:p>
          <a:p>
            <a:pPr marL="360000" lvl="0" indent="0" algn="l" rtl="0">
              <a:spcBef>
                <a:spcPts val="360"/>
              </a:spcBef>
              <a:spcAft>
                <a:spcPts val="0"/>
              </a:spcAft>
              <a:buClr>
                <a:schemeClr val="dk1"/>
              </a:buClr>
              <a:buSzPts val="1100"/>
              <a:buFont typeface="Arial"/>
              <a:buNone/>
            </a:pPr>
            <a:r>
              <a:rPr lang="tr-TR" sz="2300">
                <a:solidFill>
                  <a:srgbClr val="4151CE"/>
                </a:solidFill>
                <a:latin typeface="Arial"/>
                <a:ea typeface="Arial"/>
                <a:cs typeface="Arial"/>
                <a:sym typeface="Arial"/>
              </a:rPr>
              <a:t>ürün mimarisi için genellikle birden fazla </a:t>
            </a:r>
            <a:endParaRPr sz="2300">
              <a:solidFill>
                <a:srgbClr val="4151CE"/>
              </a:solidFill>
              <a:latin typeface="Arial"/>
              <a:ea typeface="Arial"/>
              <a:cs typeface="Arial"/>
              <a:sym typeface="Arial"/>
            </a:endParaRPr>
          </a:p>
          <a:p>
            <a:pPr marL="360000" lvl="0" indent="0" algn="l" rtl="0">
              <a:spcBef>
                <a:spcPts val="360"/>
              </a:spcBef>
              <a:spcAft>
                <a:spcPts val="0"/>
              </a:spcAft>
              <a:buClr>
                <a:schemeClr val="dk1"/>
              </a:buClr>
              <a:buSzPts val="1100"/>
              <a:buFont typeface="Arial"/>
              <a:buNone/>
            </a:pPr>
            <a:r>
              <a:rPr lang="tr-TR" sz="2300">
                <a:solidFill>
                  <a:srgbClr val="4151CE"/>
                </a:solidFill>
                <a:latin typeface="Arial"/>
                <a:ea typeface="Arial"/>
                <a:cs typeface="Arial"/>
                <a:sym typeface="Arial"/>
              </a:rPr>
              <a:t>tasarım taslağı oluşturulur.</a:t>
            </a:r>
            <a:endParaRPr sz="2300">
              <a:solidFill>
                <a:srgbClr val="4151CE"/>
              </a:solidFill>
              <a:latin typeface="Arial"/>
              <a:ea typeface="Arial"/>
              <a:cs typeface="Arial"/>
              <a:sym typeface="Arial"/>
            </a:endParaRPr>
          </a:p>
          <a:p>
            <a:pPr marL="360000" lvl="0" indent="0" algn="l" rtl="0">
              <a:spcBef>
                <a:spcPts val="360"/>
              </a:spcBef>
              <a:spcAft>
                <a:spcPts val="0"/>
              </a:spcAft>
              <a:buClr>
                <a:schemeClr val="dk1"/>
              </a:buClr>
              <a:buSzPts val="1100"/>
              <a:buFont typeface="Arial"/>
              <a:buNone/>
            </a:pPr>
            <a:r>
              <a:rPr lang="tr-TR" sz="2300" b="1">
                <a:solidFill>
                  <a:srgbClr val="4151CE"/>
                </a:solidFill>
                <a:latin typeface="Arial"/>
                <a:ea typeface="Arial"/>
                <a:cs typeface="Arial"/>
                <a:sym typeface="Arial"/>
              </a:rPr>
              <a:t>DDS(Design Document Specification)</a:t>
            </a:r>
            <a:r>
              <a:rPr lang="tr-TR" sz="2300">
                <a:solidFill>
                  <a:srgbClr val="4151CE"/>
                </a:solidFill>
                <a:latin typeface="Arial"/>
                <a:ea typeface="Arial"/>
                <a:cs typeface="Arial"/>
                <a:sym typeface="Arial"/>
              </a:rPr>
              <a:t> </a:t>
            </a:r>
            <a:endParaRPr sz="2300">
              <a:solidFill>
                <a:srgbClr val="4151CE"/>
              </a:solidFill>
              <a:latin typeface="Arial"/>
              <a:ea typeface="Arial"/>
              <a:cs typeface="Arial"/>
              <a:sym typeface="Arial"/>
            </a:endParaRPr>
          </a:p>
          <a:p>
            <a:pPr marL="360000" lvl="0" indent="0" algn="l" rtl="0">
              <a:spcBef>
                <a:spcPts val="360"/>
              </a:spcBef>
              <a:spcAft>
                <a:spcPts val="0"/>
              </a:spcAft>
              <a:buClr>
                <a:schemeClr val="dk1"/>
              </a:buClr>
              <a:buSzPts val="1100"/>
              <a:buFont typeface="Arial"/>
              <a:buNone/>
            </a:pPr>
            <a:r>
              <a:rPr lang="tr-TR" sz="2300">
                <a:solidFill>
                  <a:srgbClr val="4151CE"/>
                </a:solidFill>
                <a:latin typeface="Arial"/>
                <a:ea typeface="Arial"/>
                <a:cs typeface="Arial"/>
                <a:sym typeface="Arial"/>
              </a:rPr>
              <a:t>Tasarım spesifikasyonu, bir ürün veya </a:t>
            </a:r>
            <a:endParaRPr sz="2300">
              <a:solidFill>
                <a:srgbClr val="4151CE"/>
              </a:solidFill>
              <a:latin typeface="Arial"/>
              <a:ea typeface="Arial"/>
              <a:cs typeface="Arial"/>
              <a:sym typeface="Arial"/>
            </a:endParaRPr>
          </a:p>
          <a:p>
            <a:pPr marL="360000" lvl="0" indent="0" algn="l" rtl="0">
              <a:spcBef>
                <a:spcPts val="360"/>
              </a:spcBef>
              <a:spcAft>
                <a:spcPts val="0"/>
              </a:spcAft>
              <a:buClr>
                <a:schemeClr val="dk1"/>
              </a:buClr>
              <a:buSzPts val="1100"/>
              <a:buFont typeface="Arial"/>
              <a:buNone/>
            </a:pPr>
            <a:r>
              <a:rPr lang="tr-TR" sz="2300">
                <a:solidFill>
                  <a:srgbClr val="4151CE"/>
                </a:solidFill>
                <a:latin typeface="Arial"/>
                <a:ea typeface="Arial"/>
                <a:cs typeface="Arial"/>
                <a:sym typeface="Arial"/>
              </a:rPr>
              <a:t>süreçle ilgili noktaları listeleyen ayrıntılı bir belgedir.</a:t>
            </a:r>
            <a:endParaRPr sz="2300">
              <a:solidFill>
                <a:srgbClr val="4151CE"/>
              </a:solidFill>
              <a:latin typeface="Arial"/>
              <a:ea typeface="Arial"/>
              <a:cs typeface="Arial"/>
              <a:sym typeface="Arial"/>
            </a:endParaRPr>
          </a:p>
        </p:txBody>
      </p:sp>
      <p:pic>
        <p:nvPicPr>
          <p:cNvPr id="471" name="Google Shape;471;p58"/>
          <p:cNvPicPr preferRelativeResize="0"/>
          <p:nvPr/>
        </p:nvPicPr>
        <p:blipFill rotWithShape="1">
          <a:blip r:embed="rId4">
            <a:alphaModFix/>
          </a:blip>
          <a:srcRect l="-3605" b="-3605"/>
          <a:stretch/>
        </p:blipFill>
        <p:spPr>
          <a:xfrm>
            <a:off x="5502900" y="1456031"/>
            <a:ext cx="3641100" cy="3480000"/>
          </a:xfrm>
          <a:prstGeom prst="snip2DiagRect">
            <a:avLst>
              <a:gd name="adj1" fmla="val 31983"/>
              <a:gd name="adj2" fmla="val 16667"/>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5"/>
        <p:cNvGrpSpPr/>
        <p:nvPr/>
      </p:nvGrpSpPr>
      <p:grpSpPr>
        <a:xfrm>
          <a:off x="0" y="0"/>
          <a:ext cx="0" cy="0"/>
          <a:chOff x="0" y="0"/>
          <a:chExt cx="0" cy="0"/>
        </a:xfrm>
      </p:grpSpPr>
      <p:sp>
        <p:nvSpPr>
          <p:cNvPr id="476" name="Google Shape;476;p59"/>
          <p:cNvSpPr txBox="1">
            <a:spLocks noGrp="1"/>
          </p:cNvSpPr>
          <p:nvPr>
            <p:ph type="title"/>
          </p:nvPr>
        </p:nvSpPr>
        <p:spPr>
          <a:xfrm>
            <a:off x="457200" y="-9"/>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9225A5"/>
                </a:solidFill>
                <a:latin typeface="Arial"/>
                <a:ea typeface="Arial"/>
                <a:cs typeface="Arial"/>
                <a:sym typeface="Arial"/>
              </a:rPr>
              <a:t>SDLC PHASES</a:t>
            </a:r>
            <a:endParaRPr/>
          </a:p>
        </p:txBody>
      </p:sp>
      <p:sp>
        <p:nvSpPr>
          <p:cNvPr id="477" name="Google Shape;477;p59"/>
          <p:cNvSpPr txBox="1">
            <a:spLocks noGrp="1"/>
          </p:cNvSpPr>
          <p:nvPr>
            <p:ph type="body" idx="1"/>
          </p:nvPr>
        </p:nvSpPr>
        <p:spPr>
          <a:xfrm>
            <a:off x="99150" y="834875"/>
            <a:ext cx="8940000" cy="3683700"/>
          </a:xfrm>
          <a:prstGeom prst="rect">
            <a:avLst/>
          </a:prstGeom>
        </p:spPr>
        <p:txBody>
          <a:bodyPr spcFirstLastPara="1" wrap="square" lIns="91425" tIns="45700" rIns="91425" bIns="45700" anchor="t" anchorCtr="0">
            <a:normAutofit fontScale="92500" lnSpcReduction="20000"/>
          </a:bodyPr>
          <a:lstStyle/>
          <a:p>
            <a:pPr marL="0" lvl="0" indent="0" algn="ctr" rtl="0">
              <a:spcBef>
                <a:spcPts val="360"/>
              </a:spcBef>
              <a:spcAft>
                <a:spcPts val="0"/>
              </a:spcAft>
              <a:buNone/>
            </a:pPr>
            <a:r>
              <a:rPr lang="tr-TR" sz="2783" b="1">
                <a:solidFill>
                  <a:srgbClr val="E46C0A"/>
                </a:solidFill>
                <a:latin typeface="Arial"/>
                <a:ea typeface="Arial"/>
                <a:cs typeface="Arial"/>
                <a:sym typeface="Arial"/>
              </a:rPr>
              <a:t>BUILDING OR DEVELOPING THE PRODUCT</a:t>
            </a:r>
            <a:endParaRPr sz="2783" b="1">
              <a:solidFill>
                <a:srgbClr val="E46C0A"/>
              </a:solidFill>
              <a:latin typeface="Arial"/>
              <a:ea typeface="Arial"/>
              <a:cs typeface="Arial"/>
              <a:sym typeface="Arial"/>
            </a:endParaRPr>
          </a:p>
          <a:p>
            <a:pPr marL="360000" marR="473176" lvl="0" indent="0" algn="ctr" rtl="0">
              <a:spcBef>
                <a:spcPts val="360"/>
              </a:spcBef>
              <a:spcAft>
                <a:spcPts val="0"/>
              </a:spcAft>
              <a:buNone/>
            </a:pPr>
            <a:endParaRPr sz="1378" b="1">
              <a:solidFill>
                <a:srgbClr val="E46C0A"/>
              </a:solidFill>
              <a:latin typeface="Arial"/>
              <a:ea typeface="Arial"/>
              <a:cs typeface="Arial"/>
              <a:sym typeface="Arial"/>
            </a:endParaRPr>
          </a:p>
          <a:p>
            <a:pPr marL="360000" marR="473176" lvl="0" indent="0" algn="l" rtl="0">
              <a:spcBef>
                <a:spcPts val="360"/>
              </a:spcBef>
              <a:spcAft>
                <a:spcPts val="0"/>
              </a:spcAft>
              <a:buClr>
                <a:schemeClr val="dk1"/>
              </a:buClr>
              <a:buSzPct val="47826"/>
              <a:buFont typeface="Arial"/>
              <a:buNone/>
            </a:pPr>
            <a:r>
              <a:rPr lang="tr-TR" sz="2300" b="1">
                <a:solidFill>
                  <a:srgbClr val="4151CE"/>
                </a:solidFill>
                <a:latin typeface="Arial"/>
                <a:ea typeface="Arial"/>
                <a:cs typeface="Arial"/>
                <a:sym typeface="Arial"/>
              </a:rPr>
              <a:t>SDLC'nin bu aşamasında yazılım geliştirme başlar ve ürün inşa edilir.</a:t>
            </a:r>
            <a:endParaRPr sz="2300" b="1">
              <a:solidFill>
                <a:srgbClr val="4151CE"/>
              </a:solidFill>
              <a:latin typeface="Arial"/>
              <a:ea typeface="Arial"/>
              <a:cs typeface="Arial"/>
              <a:sym typeface="Arial"/>
            </a:endParaRPr>
          </a:p>
          <a:p>
            <a:pPr marL="360000" marR="473176" lvl="0" indent="0" algn="l" rtl="0">
              <a:spcBef>
                <a:spcPts val="360"/>
              </a:spcBef>
              <a:spcAft>
                <a:spcPts val="0"/>
              </a:spcAft>
              <a:buClr>
                <a:schemeClr val="dk1"/>
              </a:buClr>
              <a:buSzPct val="47826"/>
              <a:buFont typeface="Arial"/>
              <a:buNone/>
            </a:pPr>
            <a:r>
              <a:rPr lang="tr-TR" sz="2300">
                <a:solidFill>
                  <a:srgbClr val="E06666"/>
                </a:solidFill>
                <a:latin typeface="Arial"/>
                <a:ea typeface="Arial"/>
                <a:cs typeface="Arial"/>
                <a:sym typeface="Arial"/>
              </a:rPr>
              <a:t>●</a:t>
            </a:r>
            <a:r>
              <a:rPr lang="tr-TR" sz="2300">
                <a:solidFill>
                  <a:srgbClr val="4151CE"/>
                </a:solidFill>
                <a:latin typeface="Arial"/>
                <a:ea typeface="Arial"/>
                <a:cs typeface="Arial"/>
                <a:sym typeface="Arial"/>
              </a:rPr>
              <a:t> Yazılımcılar (Developers), planlama safhasında hazırlanan ve dökümanlarda tanımlanan kodlama yönergelerine uymak zorundadır.</a:t>
            </a:r>
            <a:endParaRPr sz="2300">
              <a:solidFill>
                <a:srgbClr val="4151CE"/>
              </a:solidFill>
              <a:latin typeface="Arial"/>
              <a:ea typeface="Arial"/>
              <a:cs typeface="Arial"/>
              <a:sym typeface="Arial"/>
            </a:endParaRPr>
          </a:p>
          <a:p>
            <a:pPr marL="360000" marR="473176" lvl="0" indent="0" algn="l" rtl="0">
              <a:spcBef>
                <a:spcPts val="360"/>
              </a:spcBef>
              <a:spcAft>
                <a:spcPts val="0"/>
              </a:spcAft>
              <a:buClr>
                <a:schemeClr val="dk1"/>
              </a:buClr>
              <a:buSzPct val="47826"/>
              <a:buFont typeface="Arial"/>
              <a:buNone/>
            </a:pPr>
            <a:r>
              <a:rPr lang="tr-TR" sz="2300">
                <a:solidFill>
                  <a:srgbClr val="E06666"/>
                </a:solidFill>
                <a:latin typeface="Arial"/>
                <a:ea typeface="Arial"/>
                <a:cs typeface="Arial"/>
                <a:sym typeface="Arial"/>
              </a:rPr>
              <a:t>●</a:t>
            </a:r>
            <a:r>
              <a:rPr lang="tr-TR" sz="2300">
                <a:solidFill>
                  <a:srgbClr val="4151CE"/>
                </a:solidFill>
                <a:latin typeface="Arial"/>
                <a:ea typeface="Arial"/>
                <a:cs typeface="Arial"/>
                <a:sym typeface="Arial"/>
              </a:rPr>
              <a:t> Developerlar gereken Functionality’leri oluştururlar.</a:t>
            </a:r>
            <a:endParaRPr sz="2300">
              <a:solidFill>
                <a:srgbClr val="4151CE"/>
              </a:solidFill>
              <a:latin typeface="Arial"/>
              <a:ea typeface="Arial"/>
              <a:cs typeface="Arial"/>
              <a:sym typeface="Arial"/>
            </a:endParaRPr>
          </a:p>
          <a:p>
            <a:pPr marL="360000" marR="473176" lvl="0" indent="0" algn="l" rtl="0">
              <a:spcBef>
                <a:spcPts val="360"/>
              </a:spcBef>
              <a:spcAft>
                <a:spcPts val="0"/>
              </a:spcAft>
              <a:buClr>
                <a:schemeClr val="dk1"/>
              </a:buClr>
              <a:buSzPct val="47826"/>
              <a:buFont typeface="Arial"/>
              <a:buNone/>
            </a:pPr>
            <a:r>
              <a:rPr lang="tr-TR" sz="2300">
                <a:solidFill>
                  <a:srgbClr val="E06666"/>
                </a:solidFill>
                <a:latin typeface="Arial"/>
                <a:ea typeface="Arial"/>
                <a:cs typeface="Arial"/>
                <a:sym typeface="Arial"/>
              </a:rPr>
              <a:t>●</a:t>
            </a:r>
            <a:r>
              <a:rPr lang="tr-TR" sz="2300">
                <a:solidFill>
                  <a:srgbClr val="4151CE"/>
                </a:solidFill>
                <a:latin typeface="Arial"/>
                <a:ea typeface="Arial"/>
                <a:cs typeface="Arial"/>
                <a:sym typeface="Arial"/>
              </a:rPr>
              <a:t> Kodlama için FRD baz alırlar.</a:t>
            </a:r>
            <a:endParaRPr sz="2300">
              <a:solidFill>
                <a:srgbClr val="4151CE"/>
              </a:solidFill>
              <a:latin typeface="Arial"/>
              <a:ea typeface="Arial"/>
              <a:cs typeface="Arial"/>
              <a:sym typeface="Arial"/>
            </a:endParaRPr>
          </a:p>
          <a:p>
            <a:pPr marL="360000" marR="473176" lvl="0" indent="0" algn="l" rtl="0">
              <a:spcBef>
                <a:spcPts val="360"/>
              </a:spcBef>
              <a:spcAft>
                <a:spcPts val="0"/>
              </a:spcAft>
              <a:buClr>
                <a:schemeClr val="dk1"/>
              </a:buClr>
              <a:buSzPct val="47826"/>
              <a:buFont typeface="Arial"/>
              <a:buNone/>
            </a:pPr>
            <a:r>
              <a:rPr lang="tr-TR" sz="2300">
                <a:solidFill>
                  <a:srgbClr val="E06666"/>
                </a:solidFill>
                <a:latin typeface="Arial"/>
                <a:ea typeface="Arial"/>
                <a:cs typeface="Arial"/>
                <a:sym typeface="Arial"/>
              </a:rPr>
              <a:t>●</a:t>
            </a:r>
            <a:r>
              <a:rPr lang="tr-TR" sz="2300">
                <a:solidFill>
                  <a:srgbClr val="4151CE"/>
                </a:solidFill>
                <a:latin typeface="Arial"/>
                <a:ea typeface="Arial"/>
                <a:cs typeface="Arial"/>
                <a:sym typeface="Arial"/>
              </a:rPr>
              <a:t> Kodlama için C ++, Java, .Net vs. gibi </a:t>
            </a:r>
            <a:endParaRPr sz="2300">
              <a:solidFill>
                <a:srgbClr val="4151CE"/>
              </a:solidFill>
              <a:latin typeface="Arial"/>
              <a:ea typeface="Arial"/>
              <a:cs typeface="Arial"/>
              <a:sym typeface="Arial"/>
            </a:endParaRPr>
          </a:p>
          <a:p>
            <a:pPr marL="360000" marR="473176" lvl="0" indent="0" algn="l" rtl="0">
              <a:spcBef>
                <a:spcPts val="360"/>
              </a:spcBef>
              <a:spcAft>
                <a:spcPts val="0"/>
              </a:spcAft>
              <a:buClr>
                <a:schemeClr val="dk1"/>
              </a:buClr>
              <a:buSzPct val="47826"/>
              <a:buFont typeface="Arial"/>
              <a:buNone/>
            </a:pPr>
            <a:r>
              <a:rPr lang="tr-TR" sz="2300">
                <a:solidFill>
                  <a:srgbClr val="4151CE"/>
                </a:solidFill>
                <a:latin typeface="Arial"/>
                <a:ea typeface="Arial"/>
                <a:cs typeface="Arial"/>
                <a:sym typeface="Arial"/>
              </a:rPr>
              <a:t>farklı üst düzey programlama dilleri </a:t>
            </a:r>
            <a:endParaRPr sz="2300">
              <a:solidFill>
                <a:srgbClr val="4151CE"/>
              </a:solidFill>
              <a:latin typeface="Arial"/>
              <a:ea typeface="Arial"/>
              <a:cs typeface="Arial"/>
              <a:sym typeface="Arial"/>
            </a:endParaRPr>
          </a:p>
          <a:p>
            <a:pPr marL="360000" marR="473176" lvl="0" indent="0" algn="l" rtl="0">
              <a:spcBef>
                <a:spcPts val="360"/>
              </a:spcBef>
              <a:spcAft>
                <a:spcPts val="0"/>
              </a:spcAft>
              <a:buClr>
                <a:schemeClr val="dk1"/>
              </a:buClr>
              <a:buSzPct val="47826"/>
              <a:buFont typeface="Arial"/>
              <a:buNone/>
            </a:pPr>
            <a:r>
              <a:rPr lang="tr-TR" sz="2300">
                <a:solidFill>
                  <a:srgbClr val="4151CE"/>
                </a:solidFill>
                <a:latin typeface="Arial"/>
                <a:ea typeface="Arial"/>
                <a:cs typeface="Arial"/>
                <a:sym typeface="Arial"/>
              </a:rPr>
              <a:t>kullanılır.</a:t>
            </a:r>
            <a:endParaRPr sz="2300">
              <a:solidFill>
                <a:srgbClr val="4151CE"/>
              </a:solidFill>
              <a:latin typeface="Arial"/>
              <a:ea typeface="Arial"/>
              <a:cs typeface="Arial"/>
              <a:sym typeface="Arial"/>
            </a:endParaRPr>
          </a:p>
        </p:txBody>
      </p:sp>
      <p:pic>
        <p:nvPicPr>
          <p:cNvPr id="478" name="Google Shape;478;p59"/>
          <p:cNvPicPr preferRelativeResize="0"/>
          <p:nvPr/>
        </p:nvPicPr>
        <p:blipFill>
          <a:blip r:embed="rId4">
            <a:alphaModFix/>
          </a:blip>
          <a:stretch>
            <a:fillRect/>
          </a:stretch>
        </p:blipFill>
        <p:spPr>
          <a:xfrm>
            <a:off x="5391050" y="3148375"/>
            <a:ext cx="2647200" cy="1659600"/>
          </a:xfrm>
          <a:prstGeom prst="flowChartConnector">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2"/>
        <p:cNvGrpSpPr/>
        <p:nvPr/>
      </p:nvGrpSpPr>
      <p:grpSpPr>
        <a:xfrm>
          <a:off x="0" y="0"/>
          <a:ext cx="0" cy="0"/>
          <a:chOff x="0" y="0"/>
          <a:chExt cx="0" cy="0"/>
        </a:xfrm>
      </p:grpSpPr>
      <p:sp>
        <p:nvSpPr>
          <p:cNvPr id="483" name="Google Shape;483;p60"/>
          <p:cNvSpPr txBox="1">
            <a:spLocks noGrp="1"/>
          </p:cNvSpPr>
          <p:nvPr>
            <p:ph type="title"/>
          </p:nvPr>
        </p:nvSpPr>
        <p:spPr>
          <a:xfrm>
            <a:off x="457200" y="-9"/>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9225A5"/>
                </a:solidFill>
                <a:latin typeface="Arial"/>
                <a:ea typeface="Arial"/>
                <a:cs typeface="Arial"/>
                <a:sym typeface="Arial"/>
              </a:rPr>
              <a:t>SDLC PHASES</a:t>
            </a:r>
            <a:endParaRPr/>
          </a:p>
        </p:txBody>
      </p:sp>
      <p:sp>
        <p:nvSpPr>
          <p:cNvPr id="484" name="Google Shape;484;p60"/>
          <p:cNvSpPr txBox="1">
            <a:spLocks noGrp="1"/>
          </p:cNvSpPr>
          <p:nvPr>
            <p:ph type="body" idx="1"/>
          </p:nvPr>
        </p:nvSpPr>
        <p:spPr>
          <a:xfrm>
            <a:off x="126750" y="857400"/>
            <a:ext cx="8890500" cy="4009500"/>
          </a:xfrm>
          <a:prstGeom prst="rect">
            <a:avLst/>
          </a:prstGeom>
        </p:spPr>
        <p:txBody>
          <a:bodyPr spcFirstLastPara="1" wrap="square" lIns="91425" tIns="45700" rIns="91425" bIns="45700" anchor="t" anchorCtr="0">
            <a:normAutofit fontScale="92500" lnSpcReduction="20000"/>
          </a:bodyPr>
          <a:lstStyle/>
          <a:p>
            <a:pPr marL="0" marR="427046" lvl="0" indent="0" algn="ctr" rtl="0">
              <a:spcBef>
                <a:spcPts val="360"/>
              </a:spcBef>
              <a:spcAft>
                <a:spcPts val="0"/>
              </a:spcAft>
              <a:buNone/>
            </a:pPr>
            <a:r>
              <a:rPr lang="tr-TR" sz="2900" b="1">
                <a:solidFill>
                  <a:srgbClr val="E46C0A"/>
                </a:solidFill>
                <a:latin typeface="Arial"/>
                <a:ea typeface="Arial"/>
                <a:cs typeface="Arial"/>
                <a:sym typeface="Arial"/>
              </a:rPr>
              <a:t>TESTING THE PRODUCT</a:t>
            </a:r>
            <a:endParaRPr sz="2900" b="1">
              <a:solidFill>
                <a:srgbClr val="E46C0A"/>
              </a:solidFill>
              <a:latin typeface="Arial"/>
              <a:ea typeface="Arial"/>
              <a:cs typeface="Arial"/>
              <a:sym typeface="Arial"/>
            </a:endParaRPr>
          </a:p>
          <a:p>
            <a:pPr marL="0" marR="427046" lvl="0" indent="0" algn="ctr" rtl="0">
              <a:spcBef>
                <a:spcPts val="360"/>
              </a:spcBef>
              <a:spcAft>
                <a:spcPts val="0"/>
              </a:spcAft>
              <a:buNone/>
            </a:pPr>
            <a:endParaRPr sz="1222" b="1">
              <a:solidFill>
                <a:srgbClr val="E46C0A"/>
              </a:solidFill>
              <a:latin typeface="Arial"/>
              <a:ea typeface="Arial"/>
              <a:cs typeface="Arial"/>
              <a:sym typeface="Arial"/>
            </a:endParaRPr>
          </a:p>
          <a:p>
            <a:pPr marL="3290400" marR="427046" lvl="0" indent="367200" algn="l" rtl="0">
              <a:spcBef>
                <a:spcPts val="360"/>
              </a:spcBef>
              <a:spcAft>
                <a:spcPts val="0"/>
              </a:spcAft>
              <a:buClr>
                <a:schemeClr val="dk1"/>
              </a:buClr>
              <a:buSzPct val="47826"/>
              <a:buFont typeface="Arial"/>
              <a:buNone/>
            </a:pPr>
            <a:r>
              <a:rPr lang="tr-TR" sz="2300">
                <a:solidFill>
                  <a:srgbClr val="4151CE"/>
                </a:solidFill>
                <a:latin typeface="Arial"/>
                <a:ea typeface="Arial"/>
                <a:cs typeface="Arial"/>
                <a:sym typeface="Arial"/>
              </a:rPr>
              <a:t>Bu aşama, ürünün BRD'de tanımlanan kalite standartlarına ulaşıncaya kadar, ürün kusurlarının (bug) rapor edildiği, izlendiği, düzeltildiği ve tekrar test edildiği aşamadır.</a:t>
            </a:r>
            <a:endParaRPr sz="2300">
              <a:solidFill>
                <a:srgbClr val="4151CE"/>
              </a:solidFill>
              <a:latin typeface="Arial"/>
              <a:ea typeface="Arial"/>
              <a:cs typeface="Arial"/>
              <a:sym typeface="Arial"/>
            </a:endParaRPr>
          </a:p>
          <a:p>
            <a:pPr marL="2833199" marR="427046" lvl="0" indent="367200" algn="l" rtl="0">
              <a:spcBef>
                <a:spcPts val="360"/>
              </a:spcBef>
              <a:spcAft>
                <a:spcPts val="0"/>
              </a:spcAft>
              <a:buClr>
                <a:schemeClr val="dk1"/>
              </a:buClr>
              <a:buSzPct val="47826"/>
              <a:buFont typeface="Arial"/>
              <a:buNone/>
            </a:pPr>
            <a:r>
              <a:rPr lang="tr-TR" sz="2300">
                <a:solidFill>
                  <a:srgbClr val="4151CE"/>
                </a:solidFill>
                <a:latin typeface="Arial"/>
                <a:ea typeface="Arial"/>
                <a:cs typeface="Arial"/>
                <a:sym typeface="Arial"/>
              </a:rPr>
              <a:t>Ürün iş beklentilerini de karşılamalıdır.</a:t>
            </a:r>
            <a:endParaRPr sz="2300">
              <a:solidFill>
                <a:srgbClr val="4151CE"/>
              </a:solidFill>
              <a:latin typeface="Arial"/>
              <a:ea typeface="Arial"/>
              <a:cs typeface="Arial"/>
              <a:sym typeface="Arial"/>
            </a:endParaRPr>
          </a:p>
          <a:p>
            <a:pPr marL="3290400" marR="427046" lvl="0" indent="0" algn="l" rtl="0">
              <a:spcBef>
                <a:spcPts val="360"/>
              </a:spcBef>
              <a:spcAft>
                <a:spcPts val="0"/>
              </a:spcAft>
              <a:buClr>
                <a:schemeClr val="dk1"/>
              </a:buClr>
              <a:buSzPct val="47826"/>
              <a:buFont typeface="Arial"/>
              <a:buNone/>
            </a:pPr>
            <a:r>
              <a:rPr lang="tr-TR" sz="2300">
                <a:solidFill>
                  <a:srgbClr val="4151CE"/>
                </a:solidFill>
                <a:latin typeface="Arial"/>
                <a:ea typeface="Arial"/>
                <a:cs typeface="Arial"/>
                <a:sym typeface="Arial"/>
              </a:rPr>
              <a:t>(requirement specifications)</a:t>
            </a:r>
            <a:endParaRPr sz="2300">
              <a:solidFill>
                <a:srgbClr val="4151CE"/>
              </a:solidFill>
              <a:latin typeface="Arial"/>
              <a:ea typeface="Arial"/>
              <a:cs typeface="Arial"/>
              <a:sym typeface="Arial"/>
            </a:endParaRPr>
          </a:p>
          <a:p>
            <a:pPr marL="2833199" marR="427046" lvl="0" indent="367200" algn="l" rtl="0">
              <a:spcBef>
                <a:spcPts val="360"/>
              </a:spcBef>
              <a:spcAft>
                <a:spcPts val="0"/>
              </a:spcAft>
              <a:buClr>
                <a:schemeClr val="dk1"/>
              </a:buClr>
              <a:buSzPct val="47826"/>
              <a:buFont typeface="Arial"/>
              <a:buNone/>
            </a:pPr>
            <a:r>
              <a:rPr lang="tr-TR" sz="2300" b="1">
                <a:solidFill>
                  <a:srgbClr val="7030A0"/>
                </a:solidFill>
                <a:latin typeface="Arial"/>
                <a:ea typeface="Arial"/>
                <a:cs typeface="Arial"/>
                <a:sym typeface="Arial"/>
              </a:rPr>
              <a:t>STLC</a:t>
            </a:r>
            <a:r>
              <a:rPr lang="tr-TR" sz="2300">
                <a:solidFill>
                  <a:srgbClr val="4151CE"/>
                </a:solidFill>
                <a:latin typeface="Arial"/>
                <a:ea typeface="Arial"/>
                <a:cs typeface="Arial"/>
                <a:sym typeface="Arial"/>
              </a:rPr>
              <a:t> =&gt; </a:t>
            </a:r>
            <a:r>
              <a:rPr lang="tr-TR" sz="2300" b="1">
                <a:solidFill>
                  <a:schemeClr val="accent6"/>
                </a:solidFill>
                <a:latin typeface="Arial"/>
                <a:ea typeface="Arial"/>
                <a:cs typeface="Arial"/>
                <a:sym typeface="Arial"/>
              </a:rPr>
              <a:t>Software Testing Life Cycle</a:t>
            </a:r>
            <a:endParaRPr sz="2300" b="1">
              <a:solidFill>
                <a:schemeClr val="accent6"/>
              </a:solidFill>
              <a:latin typeface="Arial"/>
              <a:ea typeface="Arial"/>
              <a:cs typeface="Arial"/>
              <a:sym typeface="Arial"/>
            </a:endParaRPr>
          </a:p>
          <a:p>
            <a:pPr marL="2833199" marR="427046" lvl="0" indent="367200" algn="l" rtl="0">
              <a:spcBef>
                <a:spcPts val="360"/>
              </a:spcBef>
              <a:spcAft>
                <a:spcPts val="0"/>
              </a:spcAft>
              <a:buClr>
                <a:schemeClr val="dk1"/>
              </a:buClr>
              <a:buSzPct val="61398"/>
              <a:buFont typeface="Arial"/>
              <a:buNone/>
            </a:pPr>
            <a:endParaRPr sz="1791" b="1">
              <a:solidFill>
                <a:schemeClr val="accent6"/>
              </a:solidFill>
              <a:latin typeface="Arial"/>
              <a:ea typeface="Arial"/>
              <a:cs typeface="Arial"/>
              <a:sym typeface="Arial"/>
            </a:endParaRPr>
          </a:p>
          <a:p>
            <a:pPr marL="89999" marR="427046" lvl="0" indent="0" algn="l" rtl="0">
              <a:spcBef>
                <a:spcPts val="360"/>
              </a:spcBef>
              <a:spcAft>
                <a:spcPts val="0"/>
              </a:spcAft>
              <a:buClr>
                <a:schemeClr val="dk1"/>
              </a:buClr>
              <a:buSzPct val="47826"/>
              <a:buFont typeface="Arial"/>
              <a:buNone/>
            </a:pPr>
            <a:r>
              <a:rPr lang="tr-TR" sz="2300">
                <a:solidFill>
                  <a:srgbClr val="4151CE"/>
                </a:solidFill>
                <a:latin typeface="Arial"/>
                <a:ea typeface="Arial"/>
                <a:cs typeface="Arial"/>
                <a:sym typeface="Arial"/>
              </a:rPr>
              <a:t>Test &gt; Takip &gt; Bulunan Hatanin Dev. Gönderilmesi &gt; Raporlama - Düzeltme &gt; Yeniden Test Etme &gt; Onaylama &gt; Raporlama</a:t>
            </a:r>
            <a:endParaRPr sz="2300">
              <a:solidFill>
                <a:srgbClr val="4151CE"/>
              </a:solidFill>
              <a:latin typeface="Arial"/>
              <a:ea typeface="Arial"/>
              <a:cs typeface="Arial"/>
              <a:sym typeface="Arial"/>
            </a:endParaRPr>
          </a:p>
        </p:txBody>
      </p:sp>
      <p:pic>
        <p:nvPicPr>
          <p:cNvPr id="485" name="Google Shape;485;p60"/>
          <p:cNvPicPr preferRelativeResize="0"/>
          <p:nvPr/>
        </p:nvPicPr>
        <p:blipFill>
          <a:blip r:embed="rId4">
            <a:alphaModFix/>
          </a:blip>
          <a:stretch>
            <a:fillRect/>
          </a:stretch>
        </p:blipFill>
        <p:spPr>
          <a:xfrm>
            <a:off x="457200" y="1195331"/>
            <a:ext cx="2701893" cy="270189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9"/>
        <p:cNvGrpSpPr/>
        <p:nvPr/>
      </p:nvGrpSpPr>
      <p:grpSpPr>
        <a:xfrm>
          <a:off x="0" y="0"/>
          <a:ext cx="0" cy="0"/>
          <a:chOff x="0" y="0"/>
          <a:chExt cx="0" cy="0"/>
        </a:xfrm>
      </p:grpSpPr>
      <p:sp>
        <p:nvSpPr>
          <p:cNvPr id="490" name="Google Shape;490;p61"/>
          <p:cNvSpPr txBox="1">
            <a:spLocks noGrp="1"/>
          </p:cNvSpPr>
          <p:nvPr>
            <p:ph type="title"/>
          </p:nvPr>
        </p:nvSpPr>
        <p:spPr>
          <a:xfrm>
            <a:off x="457200" y="285854"/>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tr-TR" b="1">
                <a:solidFill>
                  <a:srgbClr val="9225A5"/>
                </a:solidFill>
                <a:latin typeface="Arial"/>
                <a:ea typeface="Arial"/>
                <a:cs typeface="Arial"/>
                <a:sym typeface="Arial"/>
              </a:rPr>
              <a:t>ÖRNEK TEST</a:t>
            </a:r>
            <a:endParaRPr b="1">
              <a:solidFill>
                <a:srgbClr val="9225A5"/>
              </a:solidFill>
              <a:latin typeface="Arial"/>
              <a:ea typeface="Arial"/>
              <a:cs typeface="Arial"/>
              <a:sym typeface="Arial"/>
            </a:endParaRPr>
          </a:p>
        </p:txBody>
      </p:sp>
      <p:sp>
        <p:nvSpPr>
          <p:cNvPr id="491" name="Google Shape;491;p61"/>
          <p:cNvSpPr txBox="1">
            <a:spLocks noGrp="1"/>
          </p:cNvSpPr>
          <p:nvPr>
            <p:ph type="body" idx="1"/>
          </p:nvPr>
        </p:nvSpPr>
        <p:spPr>
          <a:xfrm>
            <a:off x="148725" y="1222450"/>
            <a:ext cx="8874000" cy="3372300"/>
          </a:xfrm>
          <a:prstGeom prst="rect">
            <a:avLst/>
          </a:prstGeom>
        </p:spPr>
        <p:txBody>
          <a:bodyPr spcFirstLastPara="1" wrap="square" lIns="91425" tIns="45700" rIns="91425" bIns="45700" anchor="t" anchorCtr="0">
            <a:normAutofit/>
          </a:bodyPr>
          <a:lstStyle/>
          <a:p>
            <a:pPr marL="360000" lvl="0" indent="0" algn="l" rtl="0">
              <a:spcBef>
                <a:spcPts val="360"/>
              </a:spcBef>
              <a:spcAft>
                <a:spcPts val="0"/>
              </a:spcAft>
              <a:buClr>
                <a:schemeClr val="dk1"/>
              </a:buClr>
              <a:buSzPts val="1100"/>
              <a:buFont typeface="Arial"/>
              <a:buNone/>
            </a:pPr>
            <a:r>
              <a:rPr lang="tr-TR" sz="2000">
                <a:solidFill>
                  <a:srgbClr val="E46C0A"/>
                </a:solidFill>
                <a:latin typeface="Arial"/>
                <a:ea typeface="Arial"/>
                <a:cs typeface="Arial"/>
                <a:sym typeface="Arial"/>
              </a:rPr>
              <a:t>1.</a:t>
            </a:r>
            <a:r>
              <a:rPr lang="tr-TR" sz="2000">
                <a:solidFill>
                  <a:srgbClr val="4151CE"/>
                </a:solidFill>
                <a:latin typeface="Arial"/>
                <a:ea typeface="Arial"/>
                <a:cs typeface="Arial"/>
                <a:sym typeface="Arial"/>
              </a:rPr>
              <a:t> “https://www.saucedemo.com/” adresine gidin.</a:t>
            </a:r>
            <a:endParaRPr sz="2000">
              <a:solidFill>
                <a:srgbClr val="4151CE"/>
              </a:solidFill>
              <a:latin typeface="Arial"/>
              <a:ea typeface="Arial"/>
              <a:cs typeface="Arial"/>
              <a:sym typeface="Arial"/>
            </a:endParaRPr>
          </a:p>
          <a:p>
            <a:pPr marL="360000" lvl="0" indent="0" algn="l" rtl="0">
              <a:spcBef>
                <a:spcPts val="360"/>
              </a:spcBef>
              <a:spcAft>
                <a:spcPts val="0"/>
              </a:spcAft>
              <a:buClr>
                <a:schemeClr val="dk1"/>
              </a:buClr>
              <a:buSzPts val="1100"/>
              <a:buFont typeface="Arial"/>
              <a:buNone/>
            </a:pPr>
            <a:r>
              <a:rPr lang="tr-TR" sz="2000">
                <a:solidFill>
                  <a:srgbClr val="E46C0A"/>
                </a:solidFill>
                <a:latin typeface="Arial"/>
                <a:ea typeface="Arial"/>
                <a:cs typeface="Arial"/>
                <a:sym typeface="Arial"/>
              </a:rPr>
              <a:t>2.</a:t>
            </a:r>
            <a:r>
              <a:rPr lang="tr-TR" sz="2000">
                <a:solidFill>
                  <a:srgbClr val="4151CE"/>
                </a:solidFill>
                <a:latin typeface="Arial"/>
                <a:ea typeface="Arial"/>
                <a:cs typeface="Arial"/>
                <a:sym typeface="Arial"/>
              </a:rPr>
              <a:t> Username kutusuna “standard_user” yazın.</a:t>
            </a:r>
            <a:endParaRPr sz="2000">
              <a:solidFill>
                <a:srgbClr val="4151CE"/>
              </a:solidFill>
              <a:latin typeface="Arial"/>
              <a:ea typeface="Arial"/>
              <a:cs typeface="Arial"/>
              <a:sym typeface="Arial"/>
            </a:endParaRPr>
          </a:p>
          <a:p>
            <a:pPr marL="360000" lvl="0" indent="0" algn="l" rtl="0">
              <a:spcBef>
                <a:spcPts val="360"/>
              </a:spcBef>
              <a:spcAft>
                <a:spcPts val="0"/>
              </a:spcAft>
              <a:buClr>
                <a:schemeClr val="dk1"/>
              </a:buClr>
              <a:buSzPts val="1100"/>
              <a:buFont typeface="Arial"/>
              <a:buNone/>
            </a:pPr>
            <a:r>
              <a:rPr lang="tr-TR" sz="2000">
                <a:solidFill>
                  <a:srgbClr val="E46C0A"/>
                </a:solidFill>
                <a:latin typeface="Arial"/>
                <a:ea typeface="Arial"/>
                <a:cs typeface="Arial"/>
                <a:sym typeface="Arial"/>
              </a:rPr>
              <a:t>3.</a:t>
            </a:r>
            <a:r>
              <a:rPr lang="tr-TR" sz="2000">
                <a:solidFill>
                  <a:srgbClr val="4151CE"/>
                </a:solidFill>
                <a:latin typeface="Arial"/>
                <a:ea typeface="Arial"/>
                <a:cs typeface="Arial"/>
                <a:sym typeface="Arial"/>
              </a:rPr>
              <a:t> Password kutusuna “secret_sauce” yazın.</a:t>
            </a:r>
            <a:endParaRPr sz="2000">
              <a:solidFill>
                <a:srgbClr val="4151CE"/>
              </a:solidFill>
              <a:latin typeface="Arial"/>
              <a:ea typeface="Arial"/>
              <a:cs typeface="Arial"/>
              <a:sym typeface="Arial"/>
            </a:endParaRPr>
          </a:p>
          <a:p>
            <a:pPr marL="360000" lvl="0" indent="0" algn="l" rtl="0">
              <a:spcBef>
                <a:spcPts val="360"/>
              </a:spcBef>
              <a:spcAft>
                <a:spcPts val="0"/>
              </a:spcAft>
              <a:buClr>
                <a:schemeClr val="dk1"/>
              </a:buClr>
              <a:buSzPts val="1100"/>
              <a:buFont typeface="Arial"/>
              <a:buNone/>
            </a:pPr>
            <a:r>
              <a:rPr lang="tr-TR" sz="2000">
                <a:solidFill>
                  <a:srgbClr val="E46C0A"/>
                </a:solidFill>
                <a:latin typeface="Arial"/>
                <a:ea typeface="Arial"/>
                <a:cs typeface="Arial"/>
                <a:sym typeface="Arial"/>
              </a:rPr>
              <a:t>4.</a:t>
            </a:r>
            <a:r>
              <a:rPr lang="tr-TR" sz="2000">
                <a:solidFill>
                  <a:srgbClr val="4151CE"/>
                </a:solidFill>
                <a:latin typeface="Arial"/>
                <a:ea typeface="Arial"/>
                <a:cs typeface="Arial"/>
                <a:sym typeface="Arial"/>
              </a:rPr>
              <a:t> Login butonuna basın.</a:t>
            </a:r>
            <a:endParaRPr sz="2000">
              <a:solidFill>
                <a:srgbClr val="4151CE"/>
              </a:solidFill>
              <a:latin typeface="Arial"/>
              <a:ea typeface="Arial"/>
              <a:cs typeface="Arial"/>
              <a:sym typeface="Arial"/>
            </a:endParaRPr>
          </a:p>
          <a:p>
            <a:pPr marL="360000" lvl="0" indent="0" algn="l" rtl="0">
              <a:spcBef>
                <a:spcPts val="360"/>
              </a:spcBef>
              <a:spcAft>
                <a:spcPts val="0"/>
              </a:spcAft>
              <a:buClr>
                <a:schemeClr val="dk1"/>
              </a:buClr>
              <a:buSzPts val="1100"/>
              <a:buFont typeface="Arial"/>
              <a:buNone/>
            </a:pPr>
            <a:r>
              <a:rPr lang="tr-TR" sz="2000">
                <a:solidFill>
                  <a:srgbClr val="E46C0A"/>
                </a:solidFill>
                <a:latin typeface="Arial"/>
                <a:ea typeface="Arial"/>
                <a:cs typeface="Arial"/>
                <a:sym typeface="Arial"/>
              </a:rPr>
              <a:t>5.</a:t>
            </a:r>
            <a:r>
              <a:rPr lang="tr-TR" sz="2000">
                <a:solidFill>
                  <a:srgbClr val="4151CE"/>
                </a:solidFill>
                <a:latin typeface="Arial"/>
                <a:ea typeface="Arial"/>
                <a:cs typeface="Arial"/>
                <a:sym typeface="Arial"/>
              </a:rPr>
              <a:t> İlk ürünün ismini kaydedin ve bu ürünün sayfasına gidin.</a:t>
            </a:r>
            <a:endParaRPr sz="2000">
              <a:solidFill>
                <a:srgbClr val="4151CE"/>
              </a:solidFill>
              <a:latin typeface="Arial"/>
              <a:ea typeface="Arial"/>
              <a:cs typeface="Arial"/>
              <a:sym typeface="Arial"/>
            </a:endParaRPr>
          </a:p>
          <a:p>
            <a:pPr marL="360000" lvl="0" indent="0" algn="l" rtl="0">
              <a:spcBef>
                <a:spcPts val="360"/>
              </a:spcBef>
              <a:spcAft>
                <a:spcPts val="0"/>
              </a:spcAft>
              <a:buClr>
                <a:schemeClr val="dk1"/>
              </a:buClr>
              <a:buSzPts val="1100"/>
              <a:buFont typeface="Arial"/>
              <a:buNone/>
            </a:pPr>
            <a:r>
              <a:rPr lang="tr-TR" sz="2000">
                <a:solidFill>
                  <a:srgbClr val="E46C0A"/>
                </a:solidFill>
                <a:latin typeface="Arial"/>
                <a:ea typeface="Arial"/>
                <a:cs typeface="Arial"/>
                <a:sym typeface="Arial"/>
              </a:rPr>
              <a:t>6.</a:t>
            </a:r>
            <a:r>
              <a:rPr lang="tr-TR" sz="2000">
                <a:solidFill>
                  <a:srgbClr val="4151CE"/>
                </a:solidFill>
                <a:latin typeface="Arial"/>
                <a:ea typeface="Arial"/>
                <a:cs typeface="Arial"/>
                <a:sym typeface="Arial"/>
              </a:rPr>
              <a:t> Add to Cart butonuna basın.</a:t>
            </a:r>
            <a:endParaRPr sz="2000">
              <a:solidFill>
                <a:srgbClr val="4151CE"/>
              </a:solidFill>
              <a:latin typeface="Arial"/>
              <a:ea typeface="Arial"/>
              <a:cs typeface="Arial"/>
              <a:sym typeface="Arial"/>
            </a:endParaRPr>
          </a:p>
          <a:p>
            <a:pPr marL="360000" lvl="0" indent="0" algn="l" rtl="0">
              <a:spcBef>
                <a:spcPts val="360"/>
              </a:spcBef>
              <a:spcAft>
                <a:spcPts val="0"/>
              </a:spcAft>
              <a:buClr>
                <a:schemeClr val="dk1"/>
              </a:buClr>
              <a:buSzPts val="1100"/>
              <a:buFont typeface="Arial"/>
              <a:buNone/>
            </a:pPr>
            <a:r>
              <a:rPr lang="tr-TR" sz="2000">
                <a:solidFill>
                  <a:srgbClr val="E46C0A"/>
                </a:solidFill>
                <a:latin typeface="Arial"/>
                <a:ea typeface="Arial"/>
                <a:cs typeface="Arial"/>
                <a:sym typeface="Arial"/>
              </a:rPr>
              <a:t>7.</a:t>
            </a:r>
            <a:r>
              <a:rPr lang="tr-TR" sz="2000">
                <a:solidFill>
                  <a:srgbClr val="4151CE"/>
                </a:solidFill>
                <a:latin typeface="Arial"/>
                <a:ea typeface="Arial"/>
                <a:cs typeface="Arial"/>
                <a:sym typeface="Arial"/>
              </a:rPr>
              <a:t> Alışveriş sepetine tıklayın.</a:t>
            </a:r>
            <a:endParaRPr sz="2000">
              <a:solidFill>
                <a:srgbClr val="4151CE"/>
              </a:solidFill>
              <a:latin typeface="Arial"/>
              <a:ea typeface="Arial"/>
              <a:cs typeface="Arial"/>
              <a:sym typeface="Arial"/>
            </a:endParaRPr>
          </a:p>
          <a:p>
            <a:pPr marL="360000" lvl="0" indent="0" algn="l" rtl="0">
              <a:spcBef>
                <a:spcPts val="360"/>
              </a:spcBef>
              <a:spcAft>
                <a:spcPts val="0"/>
              </a:spcAft>
              <a:buClr>
                <a:schemeClr val="dk1"/>
              </a:buClr>
              <a:buSzPts val="1100"/>
              <a:buFont typeface="Arial"/>
              <a:buNone/>
            </a:pPr>
            <a:r>
              <a:rPr lang="tr-TR" sz="2000">
                <a:solidFill>
                  <a:srgbClr val="E46C0A"/>
                </a:solidFill>
                <a:latin typeface="Arial"/>
                <a:ea typeface="Arial"/>
                <a:cs typeface="Arial"/>
                <a:sym typeface="Arial"/>
              </a:rPr>
              <a:t>8.</a:t>
            </a:r>
            <a:r>
              <a:rPr lang="tr-TR" sz="2000">
                <a:solidFill>
                  <a:srgbClr val="4151CE"/>
                </a:solidFill>
                <a:latin typeface="Arial"/>
                <a:ea typeface="Arial"/>
                <a:cs typeface="Arial"/>
                <a:sym typeface="Arial"/>
              </a:rPr>
              <a:t> Seçtiğiniz ürünün başarılı olarak sepete eklendiğini kontrol edin.</a:t>
            </a:r>
            <a:endParaRPr sz="2000">
              <a:solidFill>
                <a:srgbClr val="4151CE"/>
              </a:solidFill>
              <a:latin typeface="Arial"/>
              <a:ea typeface="Arial"/>
              <a:cs typeface="Arial"/>
              <a:sym typeface="Arial"/>
            </a:endParaRPr>
          </a:p>
          <a:p>
            <a:pPr marL="360000" lvl="0" indent="0" algn="l" rtl="0">
              <a:spcBef>
                <a:spcPts val="360"/>
              </a:spcBef>
              <a:spcAft>
                <a:spcPts val="0"/>
              </a:spcAft>
              <a:buClr>
                <a:schemeClr val="dk1"/>
              </a:buClr>
              <a:buSzPts val="1100"/>
              <a:buFont typeface="Arial"/>
              <a:buNone/>
            </a:pPr>
            <a:r>
              <a:rPr lang="tr-TR" sz="2000">
                <a:solidFill>
                  <a:srgbClr val="E46C0A"/>
                </a:solidFill>
                <a:latin typeface="Arial"/>
                <a:ea typeface="Arial"/>
                <a:cs typeface="Arial"/>
                <a:sym typeface="Arial"/>
              </a:rPr>
              <a:t>9.</a:t>
            </a:r>
            <a:r>
              <a:rPr lang="tr-TR" sz="2000">
                <a:solidFill>
                  <a:srgbClr val="4151CE"/>
                </a:solidFill>
                <a:latin typeface="Arial"/>
                <a:ea typeface="Arial"/>
                <a:cs typeface="Arial"/>
                <a:sym typeface="Arial"/>
              </a:rPr>
              <a:t> Sayfayı kapatın.</a:t>
            </a:r>
            <a:endParaRPr sz="2300">
              <a:solidFill>
                <a:srgbClr val="4151CE"/>
              </a:solidFill>
              <a:latin typeface="Arial"/>
              <a:ea typeface="Arial"/>
              <a:cs typeface="Arial"/>
              <a:sym typeface="Arial"/>
            </a:endParaRPr>
          </a:p>
        </p:txBody>
      </p:sp>
      <p:pic>
        <p:nvPicPr>
          <p:cNvPr id="492" name="Google Shape;492;p61"/>
          <p:cNvPicPr preferRelativeResize="0"/>
          <p:nvPr/>
        </p:nvPicPr>
        <p:blipFill>
          <a:blip r:embed="rId4">
            <a:alphaModFix/>
          </a:blip>
          <a:stretch>
            <a:fillRect/>
          </a:stretch>
        </p:blipFill>
        <p:spPr>
          <a:xfrm>
            <a:off x="6128200" y="1271425"/>
            <a:ext cx="2751825" cy="1355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0" y="0"/>
            <a:ext cx="9144000" cy="768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4000" b="1">
                <a:solidFill>
                  <a:srgbClr val="7030A0"/>
                </a:solidFill>
                <a:latin typeface="Arial"/>
                <a:ea typeface="Arial"/>
                <a:cs typeface="Arial"/>
                <a:sym typeface="Arial"/>
              </a:rPr>
              <a:t>NEDEN SDLC ?</a:t>
            </a:r>
            <a:endParaRPr sz="4000" b="1">
              <a:solidFill>
                <a:srgbClr val="7030A0"/>
              </a:solidFill>
              <a:latin typeface="Arial"/>
              <a:ea typeface="Arial"/>
              <a:cs typeface="Arial"/>
              <a:sym typeface="Arial"/>
            </a:endParaRPr>
          </a:p>
        </p:txBody>
      </p:sp>
      <p:pic>
        <p:nvPicPr>
          <p:cNvPr id="112" name="Google Shape;112;p17"/>
          <p:cNvPicPr preferRelativeResize="0"/>
          <p:nvPr/>
        </p:nvPicPr>
        <p:blipFill>
          <a:blip r:embed="rId4">
            <a:alphaModFix/>
          </a:blip>
          <a:stretch>
            <a:fillRect/>
          </a:stretch>
        </p:blipFill>
        <p:spPr>
          <a:xfrm>
            <a:off x="181775" y="914525"/>
            <a:ext cx="5457600" cy="3548700"/>
          </a:xfrm>
          <a:prstGeom prst="roundRect">
            <a:avLst>
              <a:gd name="adj" fmla="val 16667"/>
            </a:avLst>
          </a:prstGeom>
          <a:noFill/>
          <a:ln>
            <a:noFill/>
          </a:ln>
        </p:spPr>
      </p:pic>
      <p:sp>
        <p:nvSpPr>
          <p:cNvPr id="113" name="Google Shape;113;p17"/>
          <p:cNvSpPr txBox="1"/>
          <p:nvPr/>
        </p:nvSpPr>
        <p:spPr>
          <a:xfrm>
            <a:off x="5720125" y="754200"/>
            <a:ext cx="3253200" cy="407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2300">
                <a:solidFill>
                  <a:srgbClr val="4151CE"/>
                </a:solidFill>
              </a:rPr>
              <a:t>Twitter'ın güvenlik kalkanlarını aşmayı başaran siber korsanlar, platformdaki birçok tanınmış hesabı (Elon Musk, Bill Gates, Jeff Bezos, Uber, Apple ve Kanye West gibi) ele geçirerek kullanıcılardan bitcoin istedi.</a:t>
            </a:r>
            <a:endParaRPr sz="2300">
              <a:solidFill>
                <a:srgbClr val="4151CE"/>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6"/>
        <p:cNvGrpSpPr/>
        <p:nvPr/>
      </p:nvGrpSpPr>
      <p:grpSpPr>
        <a:xfrm>
          <a:off x="0" y="0"/>
          <a:ext cx="0" cy="0"/>
          <a:chOff x="0" y="0"/>
          <a:chExt cx="0" cy="0"/>
        </a:xfrm>
      </p:grpSpPr>
      <p:sp>
        <p:nvSpPr>
          <p:cNvPr id="497" name="Google Shape;497;p62"/>
          <p:cNvSpPr txBox="1">
            <a:spLocks noGrp="1"/>
          </p:cNvSpPr>
          <p:nvPr>
            <p:ph type="title"/>
          </p:nvPr>
        </p:nvSpPr>
        <p:spPr>
          <a:xfrm>
            <a:off x="457200" y="-9"/>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9225A5"/>
                </a:solidFill>
                <a:latin typeface="Arial"/>
                <a:ea typeface="Arial"/>
                <a:cs typeface="Arial"/>
                <a:sym typeface="Arial"/>
              </a:rPr>
              <a:t>SDLC PHASES</a:t>
            </a:r>
            <a:endParaRPr/>
          </a:p>
        </p:txBody>
      </p:sp>
      <p:sp>
        <p:nvSpPr>
          <p:cNvPr id="498" name="Google Shape;498;p62"/>
          <p:cNvSpPr txBox="1">
            <a:spLocks noGrp="1"/>
          </p:cNvSpPr>
          <p:nvPr>
            <p:ph type="body" idx="1"/>
          </p:nvPr>
        </p:nvSpPr>
        <p:spPr>
          <a:xfrm>
            <a:off x="132200" y="857400"/>
            <a:ext cx="8874000" cy="4042500"/>
          </a:xfrm>
          <a:prstGeom prst="rect">
            <a:avLst/>
          </a:prstGeom>
        </p:spPr>
        <p:txBody>
          <a:bodyPr spcFirstLastPara="1" wrap="square" lIns="91425" tIns="45700" rIns="91425" bIns="45700" anchor="t" anchorCtr="0">
            <a:normAutofit fontScale="85000" lnSpcReduction="20000"/>
          </a:bodyPr>
          <a:lstStyle/>
          <a:p>
            <a:pPr marL="0" lvl="0" indent="0" algn="ctr" rtl="0">
              <a:spcBef>
                <a:spcPts val="360"/>
              </a:spcBef>
              <a:spcAft>
                <a:spcPts val="0"/>
              </a:spcAft>
              <a:buNone/>
            </a:pPr>
            <a:r>
              <a:rPr lang="tr-TR" sz="2900" b="1">
                <a:solidFill>
                  <a:srgbClr val="E46C0A"/>
                </a:solidFill>
                <a:latin typeface="Arial"/>
                <a:ea typeface="Arial"/>
                <a:cs typeface="Arial"/>
                <a:sym typeface="Arial"/>
              </a:rPr>
              <a:t>DEPLOYMENT AND MAINTENANCE</a:t>
            </a:r>
            <a:endParaRPr sz="2900" b="1">
              <a:solidFill>
                <a:srgbClr val="E46C0A"/>
              </a:solidFill>
              <a:latin typeface="Arial"/>
              <a:ea typeface="Arial"/>
              <a:cs typeface="Arial"/>
              <a:sym typeface="Arial"/>
            </a:endParaRPr>
          </a:p>
          <a:p>
            <a:pPr marL="0" lvl="0" indent="0" algn="ctr" rtl="0">
              <a:spcBef>
                <a:spcPts val="360"/>
              </a:spcBef>
              <a:spcAft>
                <a:spcPts val="0"/>
              </a:spcAft>
              <a:buNone/>
            </a:pPr>
            <a:endParaRPr sz="1571" b="1">
              <a:solidFill>
                <a:srgbClr val="E46C0A"/>
              </a:solidFill>
              <a:latin typeface="Arial"/>
              <a:ea typeface="Arial"/>
              <a:cs typeface="Arial"/>
              <a:sym typeface="Arial"/>
            </a:endParaRPr>
          </a:p>
          <a:p>
            <a:pPr marL="89999" lvl="0" indent="0" algn="l" rtl="0">
              <a:spcBef>
                <a:spcPts val="360"/>
              </a:spcBef>
              <a:spcAft>
                <a:spcPts val="0"/>
              </a:spcAft>
              <a:buClr>
                <a:schemeClr val="dk1"/>
              </a:buClr>
              <a:buSzPct val="47826"/>
              <a:buFont typeface="Arial"/>
              <a:buNone/>
            </a:pPr>
            <a:r>
              <a:rPr lang="tr-TR" sz="2300">
                <a:solidFill>
                  <a:srgbClr val="4151CE"/>
                </a:solidFill>
                <a:latin typeface="Arial"/>
                <a:ea typeface="Arial"/>
                <a:cs typeface="Arial"/>
                <a:sym typeface="Arial"/>
              </a:rPr>
              <a:t>  </a:t>
            </a:r>
            <a:r>
              <a:rPr lang="tr-TR" sz="2300" b="1">
                <a:solidFill>
                  <a:srgbClr val="4151CE"/>
                </a:solidFill>
                <a:latin typeface="Arial"/>
                <a:ea typeface="Arial"/>
                <a:cs typeface="Arial"/>
                <a:sym typeface="Arial"/>
              </a:rPr>
              <a:t>    Ürün test edildikten ve onaylandıktan sonra (hazır olduğunda), resmi olarak uygun görülen şekilde release edilir. (piyasaya sürülür).</a:t>
            </a:r>
            <a:endParaRPr sz="2300" b="1">
              <a:solidFill>
                <a:srgbClr val="4151CE"/>
              </a:solidFill>
              <a:latin typeface="Arial"/>
              <a:ea typeface="Arial"/>
              <a:cs typeface="Arial"/>
              <a:sym typeface="Arial"/>
            </a:endParaRPr>
          </a:p>
          <a:p>
            <a:pPr marL="89999" lvl="0" indent="0" algn="l" rtl="0">
              <a:spcBef>
                <a:spcPts val="360"/>
              </a:spcBef>
              <a:spcAft>
                <a:spcPts val="0"/>
              </a:spcAft>
              <a:buClr>
                <a:schemeClr val="dk1"/>
              </a:buClr>
              <a:buSzPct val="95652"/>
              <a:buFont typeface="Arial"/>
              <a:buNone/>
            </a:pPr>
            <a:endParaRPr sz="1150">
              <a:solidFill>
                <a:srgbClr val="4151CE"/>
              </a:solidFill>
              <a:latin typeface="Arial"/>
              <a:ea typeface="Arial"/>
              <a:cs typeface="Arial"/>
              <a:sym typeface="Arial"/>
            </a:endParaRPr>
          </a:p>
          <a:p>
            <a:pPr marL="89999" lvl="0" indent="0" algn="l" rtl="0">
              <a:spcBef>
                <a:spcPts val="360"/>
              </a:spcBef>
              <a:spcAft>
                <a:spcPts val="0"/>
              </a:spcAft>
              <a:buClr>
                <a:schemeClr val="dk1"/>
              </a:buClr>
              <a:buSzPct val="44897"/>
              <a:buFont typeface="Arial"/>
              <a:buNone/>
            </a:pPr>
            <a:r>
              <a:rPr lang="tr-TR" sz="2450">
                <a:solidFill>
                  <a:srgbClr val="E06666"/>
                </a:solidFill>
                <a:latin typeface="Arial"/>
                <a:ea typeface="Arial"/>
                <a:cs typeface="Arial"/>
                <a:sym typeface="Arial"/>
              </a:rPr>
              <a:t>●  </a:t>
            </a:r>
            <a:r>
              <a:rPr lang="tr-TR" sz="2450">
                <a:solidFill>
                  <a:srgbClr val="4151CE"/>
                </a:solidFill>
                <a:latin typeface="Arial"/>
                <a:ea typeface="Arial"/>
                <a:cs typeface="Arial"/>
                <a:sym typeface="Arial"/>
              </a:rPr>
              <a:t>Ürün piyasaya sunulduktan sonra </a:t>
            </a:r>
            <a:endParaRPr sz="2450">
              <a:solidFill>
                <a:srgbClr val="4151CE"/>
              </a:solidFill>
              <a:latin typeface="Arial"/>
              <a:ea typeface="Arial"/>
              <a:cs typeface="Arial"/>
              <a:sym typeface="Arial"/>
            </a:endParaRPr>
          </a:p>
          <a:p>
            <a:pPr marL="89999" lvl="0" indent="0" algn="l" rtl="0">
              <a:spcBef>
                <a:spcPts val="360"/>
              </a:spcBef>
              <a:spcAft>
                <a:spcPts val="0"/>
              </a:spcAft>
              <a:buClr>
                <a:schemeClr val="dk1"/>
              </a:buClr>
              <a:buSzPct val="44897"/>
              <a:buFont typeface="Arial"/>
              <a:buNone/>
            </a:pPr>
            <a:r>
              <a:rPr lang="tr-TR" sz="2450">
                <a:solidFill>
                  <a:srgbClr val="4151CE"/>
                </a:solidFill>
                <a:latin typeface="Arial"/>
                <a:ea typeface="Arial"/>
                <a:cs typeface="Arial"/>
                <a:sym typeface="Arial"/>
              </a:rPr>
              <a:t>mevcut müşteri tabanı için bakımı yapılır.</a:t>
            </a:r>
            <a:endParaRPr sz="2450">
              <a:solidFill>
                <a:srgbClr val="4151CE"/>
              </a:solidFill>
              <a:latin typeface="Arial"/>
              <a:ea typeface="Arial"/>
              <a:cs typeface="Arial"/>
              <a:sym typeface="Arial"/>
            </a:endParaRPr>
          </a:p>
          <a:p>
            <a:pPr marL="89999" lvl="0" indent="0" algn="l" rtl="0">
              <a:spcBef>
                <a:spcPts val="360"/>
              </a:spcBef>
              <a:spcAft>
                <a:spcPts val="0"/>
              </a:spcAft>
              <a:buClr>
                <a:schemeClr val="dk1"/>
              </a:buClr>
              <a:buSzPct val="88000"/>
              <a:buFont typeface="Arial"/>
              <a:buNone/>
            </a:pPr>
            <a:endParaRPr sz="1250">
              <a:solidFill>
                <a:srgbClr val="4151CE"/>
              </a:solidFill>
              <a:latin typeface="Arial"/>
              <a:ea typeface="Arial"/>
              <a:cs typeface="Arial"/>
              <a:sym typeface="Arial"/>
            </a:endParaRPr>
          </a:p>
          <a:p>
            <a:pPr marL="89999" lvl="0" indent="0" algn="l" rtl="0">
              <a:spcBef>
                <a:spcPts val="360"/>
              </a:spcBef>
              <a:spcAft>
                <a:spcPts val="0"/>
              </a:spcAft>
              <a:buClr>
                <a:schemeClr val="dk1"/>
              </a:buClr>
              <a:buSzPct val="44897"/>
              <a:buFont typeface="Arial"/>
              <a:buNone/>
            </a:pPr>
            <a:r>
              <a:rPr lang="tr-TR" sz="2450">
                <a:solidFill>
                  <a:srgbClr val="E06666"/>
                </a:solidFill>
                <a:latin typeface="Arial"/>
                <a:ea typeface="Arial"/>
                <a:cs typeface="Arial"/>
                <a:sym typeface="Arial"/>
              </a:rPr>
              <a:t>● </a:t>
            </a:r>
            <a:r>
              <a:rPr lang="tr-TR" sz="2450">
                <a:solidFill>
                  <a:srgbClr val="4151CE"/>
                </a:solidFill>
                <a:latin typeface="Arial"/>
                <a:ea typeface="Arial"/>
                <a:cs typeface="Arial"/>
                <a:sym typeface="Arial"/>
              </a:rPr>
              <a:t> Müşteriden (End-User) gelen </a:t>
            </a:r>
            <a:endParaRPr sz="2450">
              <a:solidFill>
                <a:srgbClr val="4151CE"/>
              </a:solidFill>
              <a:latin typeface="Arial"/>
              <a:ea typeface="Arial"/>
              <a:cs typeface="Arial"/>
              <a:sym typeface="Arial"/>
            </a:endParaRPr>
          </a:p>
          <a:p>
            <a:pPr marL="89999" lvl="0" indent="0" algn="l" rtl="0">
              <a:spcBef>
                <a:spcPts val="360"/>
              </a:spcBef>
              <a:spcAft>
                <a:spcPts val="0"/>
              </a:spcAft>
              <a:buClr>
                <a:schemeClr val="dk1"/>
              </a:buClr>
              <a:buSzPct val="44897"/>
              <a:buFont typeface="Arial"/>
              <a:buNone/>
            </a:pPr>
            <a:r>
              <a:rPr lang="tr-TR" sz="2450">
                <a:solidFill>
                  <a:srgbClr val="4151CE"/>
                </a:solidFill>
                <a:latin typeface="Arial"/>
                <a:ea typeface="Arial"/>
                <a:cs typeface="Arial"/>
                <a:sym typeface="Arial"/>
              </a:rPr>
              <a:t>feedbackler ve teknolojik gelişmeler </a:t>
            </a:r>
            <a:endParaRPr sz="2450">
              <a:solidFill>
                <a:srgbClr val="4151CE"/>
              </a:solidFill>
              <a:latin typeface="Arial"/>
              <a:ea typeface="Arial"/>
              <a:cs typeface="Arial"/>
              <a:sym typeface="Arial"/>
            </a:endParaRPr>
          </a:p>
          <a:p>
            <a:pPr marL="89999" lvl="0" indent="0" algn="l" rtl="0">
              <a:spcBef>
                <a:spcPts val="360"/>
              </a:spcBef>
              <a:spcAft>
                <a:spcPts val="0"/>
              </a:spcAft>
              <a:buClr>
                <a:schemeClr val="dk1"/>
              </a:buClr>
              <a:buSzPct val="44897"/>
              <a:buFont typeface="Arial"/>
              <a:buNone/>
            </a:pPr>
            <a:r>
              <a:rPr lang="tr-TR" sz="2450">
                <a:solidFill>
                  <a:srgbClr val="4151CE"/>
                </a:solidFill>
                <a:latin typeface="Arial"/>
                <a:ea typeface="Arial"/>
                <a:cs typeface="Arial"/>
                <a:sym typeface="Arial"/>
              </a:rPr>
              <a:t>neticesinde ihtiyaçlar yeniden belirlenir.</a:t>
            </a:r>
            <a:endParaRPr sz="2450">
              <a:solidFill>
                <a:srgbClr val="4151CE"/>
              </a:solidFill>
              <a:latin typeface="Arial"/>
              <a:ea typeface="Arial"/>
              <a:cs typeface="Arial"/>
              <a:sym typeface="Arial"/>
            </a:endParaRPr>
          </a:p>
          <a:p>
            <a:pPr marL="89999" lvl="0" indent="0" algn="l" rtl="0">
              <a:spcBef>
                <a:spcPts val="360"/>
              </a:spcBef>
              <a:spcAft>
                <a:spcPts val="0"/>
              </a:spcAft>
              <a:buClr>
                <a:schemeClr val="dk1"/>
              </a:buClr>
              <a:buSzPct val="88000"/>
              <a:buFont typeface="Arial"/>
              <a:buNone/>
            </a:pPr>
            <a:endParaRPr sz="1250">
              <a:solidFill>
                <a:srgbClr val="4151CE"/>
              </a:solidFill>
              <a:latin typeface="Arial"/>
              <a:ea typeface="Arial"/>
              <a:cs typeface="Arial"/>
              <a:sym typeface="Arial"/>
            </a:endParaRPr>
          </a:p>
          <a:p>
            <a:pPr marL="0" lvl="0" indent="0" algn="l" rtl="0">
              <a:spcBef>
                <a:spcPts val="360"/>
              </a:spcBef>
              <a:spcAft>
                <a:spcPts val="0"/>
              </a:spcAft>
              <a:buNone/>
            </a:pPr>
            <a:r>
              <a:rPr lang="tr-TR" sz="2450">
                <a:solidFill>
                  <a:srgbClr val="E06666"/>
                </a:solidFill>
                <a:latin typeface="Arial"/>
                <a:ea typeface="Arial"/>
                <a:cs typeface="Arial"/>
                <a:sym typeface="Arial"/>
              </a:rPr>
              <a:t> ●  </a:t>
            </a:r>
            <a:r>
              <a:rPr lang="tr-TR" sz="2450">
                <a:solidFill>
                  <a:srgbClr val="4151CE"/>
                </a:solidFill>
                <a:latin typeface="Arial"/>
                <a:ea typeface="Arial"/>
                <a:cs typeface="Arial"/>
                <a:sym typeface="Arial"/>
              </a:rPr>
              <a:t>Bu ihtiyaçlar ışığında SDLC döngüsü yeniden</a:t>
            </a:r>
            <a:endParaRPr sz="2450">
              <a:solidFill>
                <a:srgbClr val="4151CE"/>
              </a:solidFill>
              <a:latin typeface="Arial"/>
              <a:ea typeface="Arial"/>
              <a:cs typeface="Arial"/>
              <a:sym typeface="Arial"/>
            </a:endParaRPr>
          </a:p>
          <a:p>
            <a:pPr marL="89999" lvl="0" indent="0" algn="l" rtl="0">
              <a:spcBef>
                <a:spcPts val="360"/>
              </a:spcBef>
              <a:spcAft>
                <a:spcPts val="0"/>
              </a:spcAft>
              <a:buClr>
                <a:schemeClr val="dk1"/>
              </a:buClr>
              <a:buSzPct val="44897"/>
              <a:buFont typeface="Arial"/>
              <a:buNone/>
            </a:pPr>
            <a:r>
              <a:rPr lang="tr-TR" sz="2450">
                <a:solidFill>
                  <a:srgbClr val="4151CE"/>
                </a:solidFill>
                <a:latin typeface="Arial"/>
                <a:ea typeface="Arial"/>
                <a:cs typeface="Arial"/>
                <a:sym typeface="Arial"/>
              </a:rPr>
              <a:t>başlatılır.</a:t>
            </a:r>
            <a:endParaRPr sz="2300" b="1">
              <a:solidFill>
                <a:srgbClr val="E46C0A"/>
              </a:solidFill>
              <a:latin typeface="Arial"/>
              <a:ea typeface="Arial"/>
              <a:cs typeface="Arial"/>
              <a:sym typeface="Arial"/>
            </a:endParaRPr>
          </a:p>
        </p:txBody>
      </p:sp>
      <p:pic>
        <p:nvPicPr>
          <p:cNvPr id="499" name="Google Shape;499;p62"/>
          <p:cNvPicPr preferRelativeResize="0"/>
          <p:nvPr/>
        </p:nvPicPr>
        <p:blipFill>
          <a:blip r:embed="rId4">
            <a:alphaModFix/>
          </a:blip>
          <a:stretch>
            <a:fillRect/>
          </a:stretch>
        </p:blipFill>
        <p:spPr>
          <a:xfrm>
            <a:off x="5407447" y="2048063"/>
            <a:ext cx="2701821" cy="21141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3"/>
        <p:cNvGrpSpPr/>
        <p:nvPr/>
      </p:nvGrpSpPr>
      <p:grpSpPr>
        <a:xfrm>
          <a:off x="0" y="0"/>
          <a:ext cx="0" cy="0"/>
          <a:chOff x="0" y="0"/>
          <a:chExt cx="0" cy="0"/>
        </a:xfrm>
      </p:grpSpPr>
      <p:sp>
        <p:nvSpPr>
          <p:cNvPr id="504" name="Google Shape;504;p63"/>
          <p:cNvSpPr txBox="1">
            <a:spLocks noGrp="1"/>
          </p:cNvSpPr>
          <p:nvPr>
            <p:ph type="title"/>
          </p:nvPr>
        </p:nvSpPr>
        <p:spPr>
          <a:xfrm>
            <a:off x="457200" y="266691"/>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tr-TR" b="1">
                <a:solidFill>
                  <a:srgbClr val="7030A0"/>
                </a:solidFill>
                <a:latin typeface="Arial"/>
                <a:ea typeface="Arial"/>
                <a:cs typeface="Arial"/>
                <a:sym typeface="Arial"/>
              </a:rPr>
              <a:t>SDLC MODELLERİ</a:t>
            </a:r>
            <a:endParaRPr b="1">
              <a:solidFill>
                <a:srgbClr val="7030A0"/>
              </a:solidFill>
              <a:latin typeface="Arial"/>
              <a:ea typeface="Arial"/>
              <a:cs typeface="Arial"/>
              <a:sym typeface="Arial"/>
            </a:endParaRPr>
          </a:p>
        </p:txBody>
      </p:sp>
      <p:sp>
        <p:nvSpPr>
          <p:cNvPr id="505" name="Google Shape;505;p63"/>
          <p:cNvSpPr txBox="1">
            <a:spLocks noGrp="1"/>
          </p:cNvSpPr>
          <p:nvPr>
            <p:ph type="body" idx="1"/>
          </p:nvPr>
        </p:nvSpPr>
        <p:spPr>
          <a:xfrm>
            <a:off x="132200" y="968725"/>
            <a:ext cx="8874000" cy="3967200"/>
          </a:xfrm>
          <a:prstGeom prst="rect">
            <a:avLst/>
          </a:prstGeom>
        </p:spPr>
        <p:txBody>
          <a:bodyPr spcFirstLastPara="1" wrap="square" lIns="91425" tIns="45700" rIns="91425" bIns="45700" anchor="t" anchorCtr="0">
            <a:normAutofit fontScale="55000" lnSpcReduction="20000"/>
          </a:bodyPr>
          <a:lstStyle/>
          <a:p>
            <a:pPr marL="0" lvl="0" indent="0" algn="l" rtl="0">
              <a:lnSpc>
                <a:spcPct val="115000"/>
              </a:lnSpc>
              <a:spcBef>
                <a:spcPts val="0"/>
              </a:spcBef>
              <a:spcAft>
                <a:spcPts val="0"/>
              </a:spcAft>
              <a:buNone/>
            </a:pPr>
            <a:endParaRPr sz="1200">
              <a:highlight>
                <a:srgbClr val="FFFFFF"/>
              </a:highlight>
              <a:latin typeface="Arial"/>
              <a:ea typeface="Arial"/>
              <a:cs typeface="Arial"/>
              <a:sym typeface="Arial"/>
            </a:endParaRPr>
          </a:p>
          <a:p>
            <a:pPr marL="899999" marR="1135513" lvl="0" indent="0" algn="l" rtl="0">
              <a:spcBef>
                <a:spcPts val="360"/>
              </a:spcBef>
              <a:spcAft>
                <a:spcPts val="0"/>
              </a:spcAft>
              <a:buClr>
                <a:schemeClr val="dk1"/>
              </a:buClr>
              <a:buSzPct val="47826"/>
              <a:buFont typeface="Arial"/>
              <a:buNone/>
            </a:pPr>
            <a:r>
              <a:rPr lang="tr-TR" sz="2300">
                <a:solidFill>
                  <a:srgbClr val="4151CE"/>
                </a:solidFill>
                <a:latin typeface="Arial"/>
                <a:ea typeface="Arial"/>
                <a:cs typeface="Arial"/>
                <a:sym typeface="Arial"/>
              </a:rPr>
              <a:t>   </a:t>
            </a:r>
            <a:r>
              <a:rPr lang="tr-TR" sz="3875">
                <a:solidFill>
                  <a:srgbClr val="4151CE"/>
                </a:solidFill>
                <a:latin typeface="Arial"/>
                <a:ea typeface="Arial"/>
                <a:cs typeface="Arial"/>
                <a:sym typeface="Arial"/>
              </a:rPr>
              <a:t> </a:t>
            </a:r>
            <a:r>
              <a:rPr lang="tr-TR" sz="3875" b="1">
                <a:solidFill>
                  <a:srgbClr val="E46C0A"/>
                </a:solidFill>
                <a:latin typeface="Arial"/>
                <a:ea typeface="Arial"/>
                <a:cs typeface="Arial"/>
                <a:sym typeface="Arial"/>
              </a:rPr>
              <a:t>SDLC</a:t>
            </a:r>
            <a:r>
              <a:rPr lang="tr-TR" sz="3875">
                <a:solidFill>
                  <a:srgbClr val="4151CE"/>
                </a:solidFill>
                <a:latin typeface="Arial"/>
                <a:ea typeface="Arial"/>
                <a:cs typeface="Arial"/>
                <a:sym typeface="Arial"/>
              </a:rPr>
              <a:t> Yazılım organizasyonu içinde bir yazılım projesi için izlenen süreçtir. Yazılımların nasıl geliştirileceği, korunacağı, değiştirileceği veya sürdürülebileceğine dair ayrıntılı plan içerir.Yaşam döngüsü, yazılım kalitesini ve genel geliştirme sürecini iyileştirme yöntemlerini anlatır.</a:t>
            </a:r>
            <a:endParaRPr sz="3875">
              <a:solidFill>
                <a:srgbClr val="4151CE"/>
              </a:solidFill>
              <a:latin typeface="Arial"/>
              <a:ea typeface="Arial"/>
              <a:cs typeface="Arial"/>
              <a:sym typeface="Arial"/>
            </a:endParaRPr>
          </a:p>
          <a:p>
            <a:pPr marL="0" lvl="0" indent="0" algn="l" rtl="0">
              <a:spcBef>
                <a:spcPts val="360"/>
              </a:spcBef>
              <a:spcAft>
                <a:spcPts val="0"/>
              </a:spcAft>
              <a:buClr>
                <a:schemeClr val="dk1"/>
              </a:buClr>
              <a:buSzPct val="371107"/>
              <a:buFont typeface="Arial"/>
              <a:buNone/>
            </a:pPr>
            <a:endParaRPr sz="296">
              <a:solidFill>
                <a:srgbClr val="4151CE"/>
              </a:solidFill>
              <a:latin typeface="Arial"/>
              <a:ea typeface="Arial"/>
              <a:cs typeface="Arial"/>
              <a:sym typeface="Arial"/>
            </a:endParaRPr>
          </a:p>
          <a:p>
            <a:pPr marL="899999" lvl="0" indent="0" algn="l" rtl="0">
              <a:spcBef>
                <a:spcPts val="360"/>
              </a:spcBef>
              <a:spcAft>
                <a:spcPts val="0"/>
              </a:spcAft>
              <a:buClr>
                <a:schemeClr val="dk1"/>
              </a:buClr>
              <a:buSzPct val="33911"/>
              <a:buFont typeface="Arial"/>
              <a:buNone/>
            </a:pPr>
            <a:r>
              <a:rPr lang="tr-TR" sz="3243" b="1">
                <a:solidFill>
                  <a:srgbClr val="E46C0A"/>
                </a:solidFill>
                <a:latin typeface="Arial"/>
                <a:ea typeface="Arial"/>
                <a:cs typeface="Arial"/>
                <a:sym typeface="Arial"/>
              </a:rPr>
              <a:t> </a:t>
            </a:r>
            <a:r>
              <a:rPr lang="tr-TR" sz="3664" b="1">
                <a:solidFill>
                  <a:srgbClr val="E46C0A"/>
                </a:solidFill>
                <a:latin typeface="Arial"/>
                <a:ea typeface="Arial"/>
                <a:cs typeface="Arial"/>
                <a:sym typeface="Arial"/>
              </a:rPr>
              <a:t>  SDLC Modelleri</a:t>
            </a:r>
            <a:endParaRPr sz="3664" b="1">
              <a:solidFill>
                <a:srgbClr val="E46C0A"/>
              </a:solidFill>
              <a:latin typeface="Arial"/>
              <a:ea typeface="Arial"/>
              <a:cs typeface="Arial"/>
              <a:sym typeface="Arial"/>
            </a:endParaRPr>
          </a:p>
          <a:p>
            <a:pPr marL="899999" lvl="0" indent="-110540" algn="l" rtl="0">
              <a:spcBef>
                <a:spcPts val="360"/>
              </a:spcBef>
              <a:spcAft>
                <a:spcPts val="0"/>
              </a:spcAft>
              <a:buClr>
                <a:srgbClr val="E06666"/>
              </a:buClr>
              <a:buSzPct val="100000"/>
              <a:buChar char="•"/>
            </a:pPr>
            <a:r>
              <a:rPr lang="tr-TR" sz="3664" b="1">
                <a:solidFill>
                  <a:srgbClr val="4151CE"/>
                </a:solidFill>
                <a:latin typeface="Arial"/>
                <a:ea typeface="Arial"/>
                <a:cs typeface="Arial"/>
                <a:sym typeface="Arial"/>
              </a:rPr>
              <a:t>Waterfall Model</a:t>
            </a:r>
            <a:endParaRPr sz="3664" b="1">
              <a:solidFill>
                <a:srgbClr val="4151CE"/>
              </a:solidFill>
              <a:latin typeface="Arial"/>
              <a:ea typeface="Arial"/>
              <a:cs typeface="Arial"/>
              <a:sym typeface="Arial"/>
            </a:endParaRPr>
          </a:p>
          <a:p>
            <a:pPr marL="899999" lvl="0" indent="-110540" algn="l" rtl="0">
              <a:spcBef>
                <a:spcPts val="0"/>
              </a:spcBef>
              <a:spcAft>
                <a:spcPts val="0"/>
              </a:spcAft>
              <a:buClr>
                <a:srgbClr val="E06666"/>
              </a:buClr>
              <a:buSzPct val="100000"/>
              <a:buFont typeface="Arial"/>
              <a:buChar char="•"/>
            </a:pPr>
            <a:r>
              <a:rPr lang="tr-TR" sz="3664">
                <a:solidFill>
                  <a:srgbClr val="4151CE"/>
                </a:solidFill>
                <a:latin typeface="Arial"/>
                <a:ea typeface="Arial"/>
                <a:cs typeface="Arial"/>
                <a:sym typeface="Arial"/>
              </a:rPr>
              <a:t>Iterative Model</a:t>
            </a:r>
            <a:endParaRPr sz="3664">
              <a:solidFill>
                <a:srgbClr val="4151CE"/>
              </a:solidFill>
              <a:latin typeface="Arial"/>
              <a:ea typeface="Arial"/>
              <a:cs typeface="Arial"/>
              <a:sym typeface="Arial"/>
            </a:endParaRPr>
          </a:p>
          <a:p>
            <a:pPr marL="899999" lvl="0" indent="-110540" algn="l" rtl="0">
              <a:spcBef>
                <a:spcPts val="0"/>
              </a:spcBef>
              <a:spcAft>
                <a:spcPts val="0"/>
              </a:spcAft>
              <a:buClr>
                <a:srgbClr val="E06666"/>
              </a:buClr>
              <a:buSzPct val="100000"/>
              <a:buFont typeface="Arial"/>
              <a:buChar char="•"/>
            </a:pPr>
            <a:r>
              <a:rPr lang="tr-TR" sz="3664">
                <a:solidFill>
                  <a:srgbClr val="4151CE"/>
                </a:solidFill>
                <a:latin typeface="Arial"/>
                <a:ea typeface="Arial"/>
                <a:cs typeface="Arial"/>
                <a:sym typeface="Arial"/>
              </a:rPr>
              <a:t>Spiral Model</a:t>
            </a:r>
            <a:endParaRPr sz="3664">
              <a:solidFill>
                <a:srgbClr val="4151CE"/>
              </a:solidFill>
              <a:latin typeface="Arial"/>
              <a:ea typeface="Arial"/>
              <a:cs typeface="Arial"/>
              <a:sym typeface="Arial"/>
            </a:endParaRPr>
          </a:p>
          <a:p>
            <a:pPr marL="899999" lvl="0" indent="-110540" algn="l" rtl="0">
              <a:spcBef>
                <a:spcPts val="0"/>
              </a:spcBef>
              <a:spcAft>
                <a:spcPts val="0"/>
              </a:spcAft>
              <a:buClr>
                <a:srgbClr val="E06666"/>
              </a:buClr>
              <a:buSzPct val="100000"/>
              <a:buFont typeface="Arial"/>
              <a:buChar char="•"/>
            </a:pPr>
            <a:r>
              <a:rPr lang="tr-TR" sz="3664">
                <a:solidFill>
                  <a:srgbClr val="4151CE"/>
                </a:solidFill>
                <a:latin typeface="Arial"/>
                <a:ea typeface="Arial"/>
                <a:cs typeface="Arial"/>
                <a:sym typeface="Arial"/>
              </a:rPr>
              <a:t>V Model</a:t>
            </a:r>
            <a:endParaRPr sz="3664">
              <a:solidFill>
                <a:srgbClr val="4151CE"/>
              </a:solidFill>
              <a:latin typeface="Arial"/>
              <a:ea typeface="Arial"/>
              <a:cs typeface="Arial"/>
              <a:sym typeface="Arial"/>
            </a:endParaRPr>
          </a:p>
          <a:p>
            <a:pPr marL="899999" lvl="0" indent="-110540" algn="l" rtl="0">
              <a:spcBef>
                <a:spcPts val="0"/>
              </a:spcBef>
              <a:spcAft>
                <a:spcPts val="0"/>
              </a:spcAft>
              <a:buClr>
                <a:srgbClr val="E06666"/>
              </a:buClr>
              <a:buSzPct val="100000"/>
              <a:buFont typeface="Arial"/>
              <a:buChar char="•"/>
            </a:pPr>
            <a:r>
              <a:rPr lang="tr-TR" sz="3664">
                <a:solidFill>
                  <a:srgbClr val="4151CE"/>
                </a:solidFill>
                <a:latin typeface="Arial"/>
                <a:ea typeface="Arial"/>
                <a:cs typeface="Arial"/>
                <a:sym typeface="Arial"/>
              </a:rPr>
              <a:t>Big Bang Model</a:t>
            </a:r>
            <a:endParaRPr sz="3664">
              <a:solidFill>
                <a:srgbClr val="4151CE"/>
              </a:solidFill>
              <a:latin typeface="Arial"/>
              <a:ea typeface="Arial"/>
              <a:cs typeface="Arial"/>
              <a:sym typeface="Arial"/>
            </a:endParaRPr>
          </a:p>
          <a:p>
            <a:pPr marL="899999" lvl="0" indent="-110540" algn="l" rtl="0">
              <a:spcBef>
                <a:spcPts val="0"/>
              </a:spcBef>
              <a:spcAft>
                <a:spcPts val="0"/>
              </a:spcAft>
              <a:buClr>
                <a:srgbClr val="E06666"/>
              </a:buClr>
              <a:buSzPct val="100000"/>
              <a:buChar char="•"/>
            </a:pPr>
            <a:r>
              <a:rPr lang="tr-TR" sz="3664" b="1">
                <a:solidFill>
                  <a:srgbClr val="4151CE"/>
                </a:solidFill>
                <a:latin typeface="Arial"/>
                <a:ea typeface="Arial"/>
                <a:cs typeface="Arial"/>
                <a:sym typeface="Arial"/>
              </a:rPr>
              <a:t>Agile Model</a:t>
            </a:r>
            <a:endParaRPr sz="3664" b="1">
              <a:solidFill>
                <a:srgbClr val="4151CE"/>
              </a:solidFill>
              <a:latin typeface="Arial"/>
              <a:ea typeface="Arial"/>
              <a:cs typeface="Arial"/>
              <a:sym typeface="Arial"/>
            </a:endParaRPr>
          </a:p>
          <a:p>
            <a:pPr marL="899999" lvl="0" indent="-110540" algn="l" rtl="0">
              <a:spcBef>
                <a:spcPts val="0"/>
              </a:spcBef>
              <a:spcAft>
                <a:spcPts val="0"/>
              </a:spcAft>
              <a:buClr>
                <a:srgbClr val="E06666"/>
              </a:buClr>
              <a:buSzPct val="100000"/>
              <a:buFont typeface="Arial"/>
              <a:buChar char="•"/>
            </a:pPr>
            <a:r>
              <a:rPr lang="tr-TR" sz="3664">
                <a:solidFill>
                  <a:srgbClr val="4151CE"/>
                </a:solidFill>
                <a:latin typeface="Arial"/>
                <a:ea typeface="Arial"/>
                <a:cs typeface="Arial"/>
                <a:sym typeface="Arial"/>
              </a:rPr>
              <a:t>RAD (Rapid Application Development) Model</a:t>
            </a:r>
            <a:endParaRPr sz="3664">
              <a:solidFill>
                <a:srgbClr val="4151CE"/>
              </a:solidFill>
              <a:latin typeface="Arial"/>
              <a:ea typeface="Arial"/>
              <a:cs typeface="Arial"/>
              <a:sym typeface="Arial"/>
            </a:endParaRPr>
          </a:p>
          <a:p>
            <a:pPr marL="899999" lvl="0" indent="-110540" algn="l" rtl="0">
              <a:spcBef>
                <a:spcPts val="0"/>
              </a:spcBef>
              <a:spcAft>
                <a:spcPts val="0"/>
              </a:spcAft>
              <a:buClr>
                <a:srgbClr val="E06666"/>
              </a:buClr>
              <a:buSzPct val="100000"/>
              <a:buFont typeface="Arial"/>
              <a:buChar char="•"/>
            </a:pPr>
            <a:r>
              <a:rPr lang="tr-TR" sz="3664">
                <a:solidFill>
                  <a:srgbClr val="4151CE"/>
                </a:solidFill>
                <a:latin typeface="Arial"/>
                <a:ea typeface="Arial"/>
                <a:cs typeface="Arial"/>
                <a:sym typeface="Arial"/>
              </a:rPr>
              <a:t>Prototyping Model</a:t>
            </a:r>
            <a:endParaRPr sz="2721">
              <a:solidFill>
                <a:srgbClr val="4151CE"/>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9"/>
        <p:cNvGrpSpPr/>
        <p:nvPr/>
      </p:nvGrpSpPr>
      <p:grpSpPr>
        <a:xfrm>
          <a:off x="0" y="0"/>
          <a:ext cx="0" cy="0"/>
          <a:chOff x="0" y="0"/>
          <a:chExt cx="0" cy="0"/>
        </a:xfrm>
      </p:grpSpPr>
      <p:sp>
        <p:nvSpPr>
          <p:cNvPr id="510" name="Google Shape;510;p64"/>
          <p:cNvSpPr txBox="1">
            <a:spLocks noGrp="1"/>
          </p:cNvSpPr>
          <p:nvPr>
            <p:ph type="title"/>
          </p:nvPr>
        </p:nvSpPr>
        <p:spPr>
          <a:xfrm>
            <a:off x="0" y="0"/>
            <a:ext cx="9144000" cy="106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000" b="1">
                <a:solidFill>
                  <a:srgbClr val="9225A5"/>
                </a:solidFill>
                <a:latin typeface="Arial"/>
                <a:ea typeface="Arial"/>
                <a:cs typeface="Arial"/>
                <a:sym typeface="Arial"/>
              </a:rPr>
              <a:t>WATERFALL METODOLOGY</a:t>
            </a:r>
            <a:r>
              <a:rPr lang="tr-TR" b="1">
                <a:solidFill>
                  <a:srgbClr val="9225A5"/>
                </a:solidFill>
                <a:latin typeface="Arial"/>
                <a:ea typeface="Arial"/>
                <a:cs typeface="Arial"/>
                <a:sym typeface="Arial"/>
              </a:rPr>
              <a:t> </a:t>
            </a:r>
            <a:r>
              <a:rPr lang="tr-TR" sz="3000">
                <a:solidFill>
                  <a:srgbClr val="9225A5"/>
                </a:solidFill>
                <a:latin typeface="Arial"/>
                <a:ea typeface="Arial"/>
                <a:cs typeface="Arial"/>
                <a:sym typeface="Arial"/>
              </a:rPr>
              <a:t>(şelale)</a:t>
            </a:r>
            <a:endParaRPr sz="2850">
              <a:solidFill>
                <a:srgbClr val="9225A5"/>
              </a:solidFill>
              <a:latin typeface="Arial"/>
              <a:ea typeface="Arial"/>
              <a:cs typeface="Arial"/>
              <a:sym typeface="Arial"/>
            </a:endParaRPr>
          </a:p>
        </p:txBody>
      </p:sp>
      <p:sp>
        <p:nvSpPr>
          <p:cNvPr id="511" name="Google Shape;511;p64"/>
          <p:cNvSpPr txBox="1"/>
          <p:nvPr/>
        </p:nvSpPr>
        <p:spPr>
          <a:xfrm>
            <a:off x="5354200" y="1338544"/>
            <a:ext cx="371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512" name="Google Shape;512;p64"/>
          <p:cNvPicPr preferRelativeResize="0"/>
          <p:nvPr/>
        </p:nvPicPr>
        <p:blipFill>
          <a:blip r:embed="rId4">
            <a:alphaModFix/>
          </a:blip>
          <a:stretch>
            <a:fillRect/>
          </a:stretch>
        </p:blipFill>
        <p:spPr>
          <a:xfrm>
            <a:off x="304799" y="994278"/>
            <a:ext cx="3517144" cy="3517125"/>
          </a:xfrm>
          <a:prstGeom prst="rect">
            <a:avLst/>
          </a:prstGeom>
          <a:noFill/>
          <a:ln>
            <a:noFill/>
          </a:ln>
        </p:spPr>
      </p:pic>
      <p:pic>
        <p:nvPicPr>
          <p:cNvPr id="513" name="Google Shape;513;p64"/>
          <p:cNvPicPr preferRelativeResize="0"/>
          <p:nvPr/>
        </p:nvPicPr>
        <p:blipFill>
          <a:blip r:embed="rId5">
            <a:alphaModFix/>
          </a:blip>
          <a:stretch>
            <a:fillRect/>
          </a:stretch>
        </p:blipFill>
        <p:spPr>
          <a:xfrm>
            <a:off x="4267200" y="1127775"/>
            <a:ext cx="4419601" cy="33836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7"/>
        <p:cNvGrpSpPr/>
        <p:nvPr/>
      </p:nvGrpSpPr>
      <p:grpSpPr>
        <a:xfrm>
          <a:off x="0" y="0"/>
          <a:ext cx="0" cy="0"/>
          <a:chOff x="0" y="0"/>
          <a:chExt cx="0" cy="0"/>
        </a:xfrm>
      </p:grpSpPr>
      <p:sp>
        <p:nvSpPr>
          <p:cNvPr id="518" name="Google Shape;518;p65"/>
          <p:cNvSpPr txBox="1">
            <a:spLocks noGrp="1"/>
          </p:cNvSpPr>
          <p:nvPr>
            <p:ph type="body" idx="1"/>
          </p:nvPr>
        </p:nvSpPr>
        <p:spPr>
          <a:xfrm>
            <a:off x="5750800" y="1372375"/>
            <a:ext cx="2936100" cy="3222300"/>
          </a:xfrm>
          <a:prstGeom prst="rect">
            <a:avLst/>
          </a:prstGeom>
          <a:noFill/>
          <a:ln>
            <a:noFill/>
          </a:ln>
        </p:spPr>
        <p:txBody>
          <a:bodyPr spcFirstLastPara="1" wrap="square" lIns="91425" tIns="45700" rIns="91425" bIns="45700" anchor="ctr" anchorCtr="0">
            <a:normAutofit fontScale="92500" lnSpcReduction="20000"/>
          </a:bodyPr>
          <a:lstStyle/>
          <a:p>
            <a:pPr marL="0" lvl="0" indent="-142875" algn="l" rtl="0">
              <a:spcBef>
                <a:spcPts val="0"/>
              </a:spcBef>
              <a:spcAft>
                <a:spcPts val="0"/>
              </a:spcAft>
              <a:buClr>
                <a:schemeClr val="dk1"/>
              </a:buClr>
              <a:buSzPct val="47826"/>
              <a:buFont typeface="Arial"/>
              <a:buNone/>
            </a:pPr>
            <a:r>
              <a:rPr lang="tr-TR" sz="2300">
                <a:latin typeface="Arial"/>
                <a:ea typeface="Arial"/>
                <a:cs typeface="Arial"/>
                <a:sym typeface="Arial"/>
              </a:rPr>
              <a:t>    </a:t>
            </a:r>
            <a:r>
              <a:rPr lang="tr-TR" sz="2300">
                <a:solidFill>
                  <a:srgbClr val="4151CE"/>
                </a:solidFill>
                <a:latin typeface="Arial"/>
                <a:ea typeface="Arial"/>
                <a:cs typeface="Arial"/>
                <a:sym typeface="Arial"/>
              </a:rPr>
              <a:t>Şelale modelinin (Waterfall) proje yönetim süreci; analiz, tasarım, yazılım, test, yayın ve bakım gibi fazlardan oluşur.</a:t>
            </a:r>
            <a:endParaRPr sz="2300">
              <a:solidFill>
                <a:srgbClr val="4151CE"/>
              </a:solidFill>
              <a:latin typeface="Arial"/>
              <a:ea typeface="Arial"/>
              <a:cs typeface="Arial"/>
              <a:sym typeface="Arial"/>
            </a:endParaRPr>
          </a:p>
          <a:p>
            <a:pPr marL="0" lvl="0" indent="-142875" algn="l" rtl="0">
              <a:spcBef>
                <a:spcPts val="0"/>
              </a:spcBef>
              <a:spcAft>
                <a:spcPts val="0"/>
              </a:spcAft>
              <a:buClr>
                <a:schemeClr val="dk1"/>
              </a:buClr>
              <a:buSzPct val="47826"/>
              <a:buFont typeface="Arial"/>
              <a:buNone/>
            </a:pPr>
            <a:r>
              <a:rPr lang="tr-TR" sz="2300">
                <a:solidFill>
                  <a:srgbClr val="4151CE"/>
                </a:solidFill>
                <a:latin typeface="Arial"/>
                <a:ea typeface="Arial"/>
                <a:cs typeface="Arial"/>
                <a:sym typeface="Arial"/>
              </a:rPr>
              <a:t>    Geleneksel bir yöntemdir; süreçler tıpkı bir şelale gibi</a:t>
            </a:r>
            <a:endParaRPr sz="2300">
              <a:solidFill>
                <a:srgbClr val="4151CE"/>
              </a:solidFill>
              <a:latin typeface="Arial"/>
              <a:ea typeface="Arial"/>
              <a:cs typeface="Arial"/>
              <a:sym typeface="Arial"/>
            </a:endParaRPr>
          </a:p>
          <a:p>
            <a:pPr marL="0" lvl="0" indent="-142875" algn="l" rtl="0">
              <a:spcBef>
                <a:spcPts val="0"/>
              </a:spcBef>
              <a:spcAft>
                <a:spcPts val="0"/>
              </a:spcAft>
              <a:buClr>
                <a:schemeClr val="dk1"/>
              </a:buClr>
              <a:buSzPct val="47826"/>
              <a:buFont typeface="Arial"/>
              <a:buNone/>
            </a:pPr>
            <a:r>
              <a:rPr lang="tr-TR" sz="2300">
                <a:solidFill>
                  <a:srgbClr val="4151CE"/>
                </a:solidFill>
                <a:latin typeface="Arial"/>
                <a:ea typeface="Arial"/>
                <a:cs typeface="Arial"/>
                <a:sym typeface="Arial"/>
              </a:rPr>
              <a:t>  yukarıdan aşağıya doğrusal olarak işler.</a:t>
            </a:r>
            <a:endParaRPr sz="2300">
              <a:solidFill>
                <a:srgbClr val="4151CE"/>
              </a:solidFill>
              <a:latin typeface="Arial"/>
              <a:ea typeface="Arial"/>
              <a:cs typeface="Arial"/>
              <a:sym typeface="Arial"/>
            </a:endParaRPr>
          </a:p>
          <a:p>
            <a:pPr marL="342900" lvl="0" indent="-139700" algn="l" rtl="0">
              <a:spcBef>
                <a:spcPts val="0"/>
              </a:spcBef>
              <a:spcAft>
                <a:spcPts val="0"/>
              </a:spcAft>
              <a:buClr>
                <a:schemeClr val="dk1"/>
              </a:buClr>
              <a:buSzPct val="139130"/>
              <a:buNone/>
            </a:pPr>
            <a:endParaRPr sz="2300">
              <a:latin typeface="Arial"/>
              <a:ea typeface="Arial"/>
              <a:cs typeface="Arial"/>
              <a:sym typeface="Arial"/>
            </a:endParaRPr>
          </a:p>
        </p:txBody>
      </p:sp>
      <p:pic>
        <p:nvPicPr>
          <p:cNvPr id="519" name="Google Shape;519;p65"/>
          <p:cNvPicPr preferRelativeResize="0"/>
          <p:nvPr/>
        </p:nvPicPr>
        <p:blipFill>
          <a:blip r:embed="rId4">
            <a:alphaModFix/>
          </a:blip>
          <a:stretch>
            <a:fillRect/>
          </a:stretch>
        </p:blipFill>
        <p:spPr>
          <a:xfrm>
            <a:off x="392100" y="1200150"/>
            <a:ext cx="5265600" cy="3394500"/>
          </a:xfrm>
          <a:prstGeom prst="roundRect">
            <a:avLst>
              <a:gd name="adj" fmla="val 16667"/>
            </a:avLst>
          </a:prstGeom>
          <a:noFill/>
          <a:ln>
            <a:noFill/>
          </a:ln>
        </p:spPr>
      </p:pic>
      <p:sp>
        <p:nvSpPr>
          <p:cNvPr id="520" name="Google Shape;520;p65"/>
          <p:cNvSpPr txBox="1">
            <a:spLocks noGrp="1"/>
          </p:cNvSpPr>
          <p:nvPr>
            <p:ph type="title"/>
          </p:nvPr>
        </p:nvSpPr>
        <p:spPr>
          <a:xfrm>
            <a:off x="0" y="0"/>
            <a:ext cx="9144000" cy="106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000" b="1">
                <a:solidFill>
                  <a:srgbClr val="9225A5"/>
                </a:solidFill>
                <a:latin typeface="Arial"/>
                <a:ea typeface="Arial"/>
                <a:cs typeface="Arial"/>
                <a:sym typeface="Arial"/>
              </a:rPr>
              <a:t>WATERFALL METODOLOGY</a:t>
            </a:r>
            <a:r>
              <a:rPr lang="tr-TR" b="1">
                <a:solidFill>
                  <a:srgbClr val="9225A5"/>
                </a:solidFill>
                <a:latin typeface="Arial"/>
                <a:ea typeface="Arial"/>
                <a:cs typeface="Arial"/>
                <a:sym typeface="Arial"/>
              </a:rPr>
              <a:t> </a:t>
            </a:r>
            <a:r>
              <a:rPr lang="tr-TR" sz="3000">
                <a:solidFill>
                  <a:srgbClr val="9225A5"/>
                </a:solidFill>
                <a:latin typeface="Arial"/>
                <a:ea typeface="Arial"/>
                <a:cs typeface="Arial"/>
                <a:sym typeface="Arial"/>
              </a:rPr>
              <a:t>(şelale)</a:t>
            </a:r>
            <a:endParaRPr sz="2850">
              <a:solidFill>
                <a:srgbClr val="9225A5"/>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4"/>
        <p:cNvGrpSpPr/>
        <p:nvPr/>
      </p:nvGrpSpPr>
      <p:grpSpPr>
        <a:xfrm>
          <a:off x="0" y="0"/>
          <a:ext cx="0" cy="0"/>
          <a:chOff x="0" y="0"/>
          <a:chExt cx="0" cy="0"/>
        </a:xfrm>
      </p:grpSpPr>
      <p:sp>
        <p:nvSpPr>
          <p:cNvPr id="525" name="Google Shape;525;p66"/>
          <p:cNvSpPr txBox="1">
            <a:spLocks noGrp="1"/>
          </p:cNvSpPr>
          <p:nvPr>
            <p:ph type="body" idx="1"/>
          </p:nvPr>
        </p:nvSpPr>
        <p:spPr>
          <a:xfrm>
            <a:off x="5727975" y="1352698"/>
            <a:ext cx="3282900" cy="2973000"/>
          </a:xfrm>
          <a:prstGeom prst="rect">
            <a:avLst/>
          </a:prstGeom>
          <a:noFill/>
          <a:ln>
            <a:noFill/>
          </a:ln>
        </p:spPr>
        <p:txBody>
          <a:bodyPr spcFirstLastPara="1" wrap="square" lIns="91425" tIns="45700" rIns="91425" bIns="45700" anchor="ctr" anchorCtr="0">
            <a:normAutofit/>
          </a:bodyPr>
          <a:lstStyle/>
          <a:p>
            <a:pPr marL="89999" lvl="0" indent="-142875" algn="l" rtl="0">
              <a:spcBef>
                <a:spcPts val="0"/>
              </a:spcBef>
              <a:spcAft>
                <a:spcPts val="0"/>
              </a:spcAft>
              <a:buClr>
                <a:schemeClr val="dk1"/>
              </a:buClr>
              <a:buSzPts val="1100"/>
              <a:buNone/>
            </a:pPr>
            <a:r>
              <a:rPr lang="tr-TR" sz="2300">
                <a:latin typeface="Arial"/>
                <a:ea typeface="Arial"/>
                <a:cs typeface="Arial"/>
                <a:sym typeface="Arial"/>
              </a:rPr>
              <a:t>     </a:t>
            </a:r>
            <a:r>
              <a:rPr lang="tr-TR" sz="2300">
                <a:solidFill>
                  <a:srgbClr val="4151CE"/>
                </a:solidFill>
                <a:latin typeface="Arial"/>
                <a:ea typeface="Arial"/>
                <a:cs typeface="Arial"/>
                <a:sym typeface="Arial"/>
              </a:rPr>
              <a:t>Bir faz tamamlanıp yenisine geçildiğinde, bir önceki faza geri dönülmez.</a:t>
            </a:r>
            <a:endParaRPr sz="2300">
              <a:solidFill>
                <a:srgbClr val="4151CE"/>
              </a:solidFill>
              <a:latin typeface="Arial"/>
              <a:ea typeface="Arial"/>
              <a:cs typeface="Arial"/>
              <a:sym typeface="Arial"/>
            </a:endParaRPr>
          </a:p>
          <a:p>
            <a:pPr marL="179999" lvl="0" indent="-142875" algn="l" rtl="0">
              <a:spcBef>
                <a:spcPts val="0"/>
              </a:spcBef>
              <a:spcAft>
                <a:spcPts val="0"/>
              </a:spcAft>
              <a:buClr>
                <a:schemeClr val="dk1"/>
              </a:buClr>
              <a:buSzPts val="1100"/>
              <a:buFont typeface="Arial"/>
              <a:buNone/>
            </a:pPr>
            <a:r>
              <a:rPr lang="tr-TR" sz="2300">
                <a:solidFill>
                  <a:srgbClr val="4151CE"/>
                </a:solidFill>
                <a:latin typeface="Arial"/>
                <a:ea typeface="Arial"/>
                <a:cs typeface="Arial"/>
                <a:sym typeface="Arial"/>
              </a:rPr>
              <a:t>    Proje sahibi, proje tamamlandıktan sonra ürünü görebilir</a:t>
            </a:r>
            <a:r>
              <a:rPr lang="tr-TR" sz="2300">
                <a:latin typeface="Arial"/>
                <a:ea typeface="Arial"/>
                <a:cs typeface="Arial"/>
                <a:sym typeface="Arial"/>
              </a:rPr>
              <a:t>.</a:t>
            </a:r>
            <a:endParaRPr sz="2300">
              <a:latin typeface="Arial"/>
              <a:ea typeface="Arial"/>
              <a:cs typeface="Arial"/>
              <a:sym typeface="Arial"/>
            </a:endParaRPr>
          </a:p>
          <a:p>
            <a:pPr marL="342900" lvl="0" indent="-139700" algn="l" rtl="0">
              <a:spcBef>
                <a:spcPts val="0"/>
              </a:spcBef>
              <a:spcAft>
                <a:spcPts val="0"/>
              </a:spcAft>
              <a:buClr>
                <a:schemeClr val="dk1"/>
              </a:buClr>
              <a:buSzPts val="3200"/>
              <a:buNone/>
            </a:pPr>
            <a:endParaRPr/>
          </a:p>
        </p:txBody>
      </p:sp>
      <p:pic>
        <p:nvPicPr>
          <p:cNvPr id="526" name="Google Shape;526;p66"/>
          <p:cNvPicPr preferRelativeResize="0"/>
          <p:nvPr/>
        </p:nvPicPr>
        <p:blipFill>
          <a:blip r:embed="rId4">
            <a:alphaModFix/>
          </a:blip>
          <a:stretch>
            <a:fillRect/>
          </a:stretch>
        </p:blipFill>
        <p:spPr>
          <a:xfrm>
            <a:off x="426700" y="1251800"/>
            <a:ext cx="5846974" cy="3342925"/>
          </a:xfrm>
          <a:prstGeom prst="rect">
            <a:avLst/>
          </a:prstGeom>
          <a:noFill/>
          <a:ln>
            <a:noFill/>
          </a:ln>
        </p:spPr>
      </p:pic>
      <p:sp>
        <p:nvSpPr>
          <p:cNvPr id="527" name="Google Shape;527;p66"/>
          <p:cNvSpPr txBox="1">
            <a:spLocks noGrp="1"/>
          </p:cNvSpPr>
          <p:nvPr>
            <p:ph type="title"/>
          </p:nvPr>
        </p:nvSpPr>
        <p:spPr>
          <a:xfrm>
            <a:off x="0" y="0"/>
            <a:ext cx="9144000" cy="106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000" b="1">
                <a:solidFill>
                  <a:srgbClr val="9225A5"/>
                </a:solidFill>
                <a:latin typeface="Arial"/>
                <a:ea typeface="Arial"/>
                <a:cs typeface="Arial"/>
                <a:sym typeface="Arial"/>
              </a:rPr>
              <a:t>WATERFALL METODOLOGY</a:t>
            </a:r>
            <a:r>
              <a:rPr lang="tr-TR" b="1">
                <a:solidFill>
                  <a:srgbClr val="9225A5"/>
                </a:solidFill>
                <a:latin typeface="Arial"/>
                <a:ea typeface="Arial"/>
                <a:cs typeface="Arial"/>
                <a:sym typeface="Arial"/>
              </a:rPr>
              <a:t> </a:t>
            </a:r>
            <a:r>
              <a:rPr lang="tr-TR" sz="3000">
                <a:solidFill>
                  <a:srgbClr val="9225A5"/>
                </a:solidFill>
                <a:latin typeface="Arial"/>
                <a:ea typeface="Arial"/>
                <a:cs typeface="Arial"/>
                <a:sym typeface="Arial"/>
              </a:rPr>
              <a:t>(şelale)</a:t>
            </a:r>
            <a:endParaRPr sz="2850">
              <a:solidFill>
                <a:srgbClr val="9225A5"/>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1"/>
        <p:cNvGrpSpPr/>
        <p:nvPr/>
      </p:nvGrpSpPr>
      <p:grpSpPr>
        <a:xfrm>
          <a:off x="0" y="0"/>
          <a:ext cx="0" cy="0"/>
          <a:chOff x="0" y="0"/>
          <a:chExt cx="0" cy="0"/>
        </a:xfrm>
      </p:grpSpPr>
      <p:sp>
        <p:nvSpPr>
          <p:cNvPr id="532" name="Google Shape;532;p67"/>
          <p:cNvSpPr txBox="1">
            <a:spLocks noGrp="1"/>
          </p:cNvSpPr>
          <p:nvPr>
            <p:ph type="body" idx="1"/>
          </p:nvPr>
        </p:nvSpPr>
        <p:spPr>
          <a:xfrm>
            <a:off x="132200" y="938700"/>
            <a:ext cx="8841000" cy="3845400"/>
          </a:xfrm>
          <a:prstGeom prst="rect">
            <a:avLst/>
          </a:prstGeom>
          <a:noFill/>
          <a:ln>
            <a:noFill/>
          </a:ln>
        </p:spPr>
        <p:txBody>
          <a:bodyPr spcFirstLastPara="1" wrap="square" lIns="91425" tIns="45700" rIns="91425" bIns="45700" anchor="ctr" anchorCtr="0">
            <a:normAutofit fontScale="92500" lnSpcReduction="20000"/>
          </a:bodyPr>
          <a:lstStyle/>
          <a:p>
            <a:pPr marL="540000" marR="380916" lvl="0" indent="-142875" algn="just" rtl="0">
              <a:spcBef>
                <a:spcPts val="0"/>
              </a:spcBef>
              <a:spcAft>
                <a:spcPts val="0"/>
              </a:spcAft>
              <a:buClr>
                <a:schemeClr val="dk1"/>
              </a:buClr>
              <a:buSzPct val="47826"/>
              <a:buFont typeface="Arial"/>
              <a:buNone/>
            </a:pPr>
            <a:r>
              <a:rPr lang="tr-TR" sz="2300">
                <a:solidFill>
                  <a:srgbClr val="E06666"/>
                </a:solidFill>
                <a:latin typeface="Arial"/>
                <a:ea typeface="Arial"/>
                <a:cs typeface="Arial"/>
                <a:sym typeface="Arial"/>
              </a:rPr>
              <a:t>●</a:t>
            </a:r>
            <a:r>
              <a:rPr lang="tr-TR" sz="2300">
                <a:solidFill>
                  <a:srgbClr val="4151CE"/>
                </a:solidFill>
                <a:latin typeface="Arial"/>
                <a:ea typeface="Arial"/>
                <a:cs typeface="Arial"/>
                <a:sym typeface="Arial"/>
              </a:rPr>
              <a:t> Şelale modeli, analiz adımı ile başlar. Analiz adımında, tüm yazılım gereksinimleri net bir şekilde belirlenerek analiz dokümanı üretilir.</a:t>
            </a:r>
            <a:endParaRPr sz="2300">
              <a:solidFill>
                <a:srgbClr val="4151CE"/>
              </a:solidFill>
              <a:latin typeface="Arial"/>
              <a:ea typeface="Arial"/>
              <a:cs typeface="Arial"/>
              <a:sym typeface="Arial"/>
            </a:endParaRPr>
          </a:p>
          <a:p>
            <a:pPr marL="540000" marR="380916" lvl="0" indent="-142875" algn="just" rtl="0">
              <a:spcBef>
                <a:spcPts val="0"/>
              </a:spcBef>
              <a:spcAft>
                <a:spcPts val="0"/>
              </a:spcAft>
              <a:buClr>
                <a:schemeClr val="dk1"/>
              </a:buClr>
              <a:buSzPct val="47826"/>
              <a:buFont typeface="Arial"/>
              <a:buNone/>
            </a:pPr>
            <a:r>
              <a:rPr lang="tr-TR" sz="2300">
                <a:solidFill>
                  <a:srgbClr val="E06666"/>
                </a:solidFill>
                <a:latin typeface="Arial"/>
                <a:ea typeface="Arial"/>
                <a:cs typeface="Arial"/>
                <a:sym typeface="Arial"/>
              </a:rPr>
              <a:t>●</a:t>
            </a:r>
            <a:r>
              <a:rPr lang="tr-TR" sz="2300">
                <a:solidFill>
                  <a:srgbClr val="4151CE"/>
                </a:solidFill>
                <a:latin typeface="Arial"/>
                <a:ea typeface="Arial"/>
                <a:cs typeface="Arial"/>
                <a:sym typeface="Arial"/>
              </a:rPr>
              <a:t> Daha sonra, tasarım adımında; yazılımın arayüz, veritabanı, sınıf vb. tasarımları yapılarak tasarım dökümanı üretilir.</a:t>
            </a:r>
            <a:endParaRPr sz="2300">
              <a:solidFill>
                <a:srgbClr val="4151CE"/>
              </a:solidFill>
              <a:latin typeface="Arial"/>
              <a:ea typeface="Arial"/>
              <a:cs typeface="Arial"/>
              <a:sym typeface="Arial"/>
            </a:endParaRPr>
          </a:p>
          <a:p>
            <a:pPr marL="540000" marR="380916" lvl="0" indent="-142875" algn="just" rtl="0">
              <a:spcBef>
                <a:spcPts val="0"/>
              </a:spcBef>
              <a:spcAft>
                <a:spcPts val="0"/>
              </a:spcAft>
              <a:buClr>
                <a:schemeClr val="dk1"/>
              </a:buClr>
              <a:buSzPct val="47826"/>
              <a:buFont typeface="Arial"/>
              <a:buNone/>
            </a:pPr>
            <a:r>
              <a:rPr lang="tr-TR" sz="2300">
                <a:solidFill>
                  <a:srgbClr val="E06666"/>
                </a:solidFill>
                <a:latin typeface="Arial"/>
                <a:ea typeface="Arial"/>
                <a:cs typeface="Arial"/>
                <a:sym typeface="Arial"/>
              </a:rPr>
              <a:t>●</a:t>
            </a:r>
            <a:r>
              <a:rPr lang="tr-TR" sz="2300">
                <a:solidFill>
                  <a:srgbClr val="4151CE"/>
                </a:solidFill>
                <a:latin typeface="Arial"/>
                <a:ea typeface="Arial"/>
                <a:cs typeface="Arial"/>
                <a:sym typeface="Arial"/>
              </a:rPr>
              <a:t> Bir sonraki kodlama adımında yazılım; analiz ve tasarım dokümanlarında belirtilen şekilde kodlanır.</a:t>
            </a:r>
            <a:endParaRPr sz="2300">
              <a:solidFill>
                <a:srgbClr val="4151CE"/>
              </a:solidFill>
              <a:latin typeface="Arial"/>
              <a:ea typeface="Arial"/>
              <a:cs typeface="Arial"/>
              <a:sym typeface="Arial"/>
            </a:endParaRPr>
          </a:p>
          <a:p>
            <a:pPr marL="540000" marR="380916" lvl="0" indent="-142875" algn="just" rtl="0">
              <a:spcBef>
                <a:spcPts val="0"/>
              </a:spcBef>
              <a:spcAft>
                <a:spcPts val="0"/>
              </a:spcAft>
              <a:buClr>
                <a:schemeClr val="dk1"/>
              </a:buClr>
              <a:buSzPct val="47826"/>
              <a:buFont typeface="Arial"/>
              <a:buNone/>
            </a:pPr>
            <a:r>
              <a:rPr lang="tr-TR" sz="2300">
                <a:solidFill>
                  <a:srgbClr val="E06666"/>
                </a:solidFill>
                <a:latin typeface="Arial"/>
                <a:ea typeface="Arial"/>
                <a:cs typeface="Arial"/>
                <a:sym typeface="Arial"/>
              </a:rPr>
              <a:t>●</a:t>
            </a:r>
            <a:r>
              <a:rPr lang="tr-TR" sz="2300">
                <a:solidFill>
                  <a:srgbClr val="4151CE"/>
                </a:solidFill>
                <a:latin typeface="Arial"/>
                <a:ea typeface="Arial"/>
                <a:cs typeface="Arial"/>
                <a:sym typeface="Arial"/>
              </a:rPr>
              <a:t> Test adımında; analiz ve tasarım dokümanlarındaki tüm fonksiyonel ve fonksiyonel olmayan gereksinimler ve tasarımlar için test senaryoları yazılır ve bu test senaryoları icra edilerek yazılımın testleri yapılır.</a:t>
            </a:r>
            <a:endParaRPr sz="2300">
              <a:solidFill>
                <a:srgbClr val="4151CE"/>
              </a:solidFill>
              <a:latin typeface="Arial"/>
              <a:ea typeface="Arial"/>
              <a:cs typeface="Arial"/>
              <a:sym typeface="Arial"/>
            </a:endParaRPr>
          </a:p>
          <a:p>
            <a:pPr marL="540000" marR="380916" lvl="0" indent="-142875" algn="just" rtl="0">
              <a:spcBef>
                <a:spcPts val="0"/>
              </a:spcBef>
              <a:spcAft>
                <a:spcPts val="0"/>
              </a:spcAft>
              <a:buClr>
                <a:schemeClr val="dk1"/>
              </a:buClr>
              <a:buSzPct val="47826"/>
              <a:buFont typeface="Arial"/>
              <a:buNone/>
            </a:pPr>
            <a:r>
              <a:rPr lang="tr-TR" sz="2300">
                <a:solidFill>
                  <a:srgbClr val="E06666"/>
                </a:solidFill>
                <a:latin typeface="Arial"/>
                <a:ea typeface="Arial"/>
                <a:cs typeface="Arial"/>
                <a:sym typeface="Arial"/>
              </a:rPr>
              <a:t>●</a:t>
            </a:r>
            <a:r>
              <a:rPr lang="tr-TR" sz="2300">
                <a:solidFill>
                  <a:srgbClr val="4151CE"/>
                </a:solidFill>
                <a:latin typeface="Arial"/>
                <a:ea typeface="Arial"/>
                <a:cs typeface="Arial"/>
                <a:sym typeface="Arial"/>
              </a:rPr>
              <a:t> Test adımı sonunda, yazılımda herhangi bir hata bulunmazsa, entegrasyon adımına geçilir ve yazılım, canlı ortama entegre edilerek müşterinin kullanımına açılır.</a:t>
            </a:r>
            <a:endParaRPr sz="2300">
              <a:solidFill>
                <a:srgbClr val="4151CE"/>
              </a:solidFill>
              <a:latin typeface="Arial"/>
              <a:ea typeface="Arial"/>
              <a:cs typeface="Arial"/>
              <a:sym typeface="Arial"/>
            </a:endParaRPr>
          </a:p>
        </p:txBody>
      </p:sp>
      <p:sp>
        <p:nvSpPr>
          <p:cNvPr id="533" name="Google Shape;533;p67"/>
          <p:cNvSpPr txBox="1">
            <a:spLocks noGrp="1"/>
          </p:cNvSpPr>
          <p:nvPr>
            <p:ph type="title"/>
          </p:nvPr>
        </p:nvSpPr>
        <p:spPr>
          <a:xfrm>
            <a:off x="0" y="0"/>
            <a:ext cx="9144000" cy="106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000" b="1">
                <a:solidFill>
                  <a:srgbClr val="9225A5"/>
                </a:solidFill>
                <a:latin typeface="Arial"/>
                <a:ea typeface="Arial"/>
                <a:cs typeface="Arial"/>
                <a:sym typeface="Arial"/>
              </a:rPr>
              <a:t>WATERFALL METODOLOGY</a:t>
            </a:r>
            <a:r>
              <a:rPr lang="tr-TR" b="1">
                <a:solidFill>
                  <a:srgbClr val="9225A5"/>
                </a:solidFill>
                <a:latin typeface="Arial"/>
                <a:ea typeface="Arial"/>
                <a:cs typeface="Arial"/>
                <a:sym typeface="Arial"/>
              </a:rPr>
              <a:t> </a:t>
            </a:r>
            <a:r>
              <a:rPr lang="tr-TR" sz="3000">
                <a:solidFill>
                  <a:srgbClr val="9225A5"/>
                </a:solidFill>
                <a:latin typeface="Arial"/>
                <a:ea typeface="Arial"/>
                <a:cs typeface="Arial"/>
                <a:sym typeface="Arial"/>
              </a:rPr>
              <a:t>(şelale)</a:t>
            </a:r>
            <a:endParaRPr sz="2850">
              <a:solidFill>
                <a:srgbClr val="9225A5"/>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7"/>
        <p:cNvGrpSpPr/>
        <p:nvPr/>
      </p:nvGrpSpPr>
      <p:grpSpPr>
        <a:xfrm>
          <a:off x="0" y="0"/>
          <a:ext cx="0" cy="0"/>
          <a:chOff x="0" y="0"/>
          <a:chExt cx="0" cy="0"/>
        </a:xfrm>
      </p:grpSpPr>
      <p:sp>
        <p:nvSpPr>
          <p:cNvPr id="538" name="Google Shape;538;p68"/>
          <p:cNvSpPr txBox="1">
            <a:spLocks noGrp="1"/>
          </p:cNvSpPr>
          <p:nvPr>
            <p:ph type="body" idx="1"/>
          </p:nvPr>
        </p:nvSpPr>
        <p:spPr>
          <a:xfrm>
            <a:off x="0" y="874400"/>
            <a:ext cx="9144000" cy="3876900"/>
          </a:xfrm>
          <a:prstGeom prst="rect">
            <a:avLst/>
          </a:prstGeom>
          <a:noFill/>
          <a:ln>
            <a:noFill/>
          </a:ln>
        </p:spPr>
        <p:txBody>
          <a:bodyPr spcFirstLastPara="1" wrap="square" lIns="91425" tIns="45700" rIns="91425" bIns="45700" anchor="ctr" anchorCtr="0">
            <a:normAutofit fontScale="92500" lnSpcReduction="20000"/>
          </a:bodyPr>
          <a:lstStyle/>
          <a:p>
            <a:pPr marL="360000" lvl="0" indent="0" algn="ctr" rtl="0">
              <a:spcBef>
                <a:spcPts val="0"/>
              </a:spcBef>
              <a:spcAft>
                <a:spcPts val="0"/>
              </a:spcAft>
              <a:buClr>
                <a:schemeClr val="dk1"/>
              </a:buClr>
              <a:buSzPct val="91428"/>
              <a:buNone/>
            </a:pPr>
            <a:r>
              <a:rPr lang="tr-TR" sz="3500" b="1">
                <a:solidFill>
                  <a:srgbClr val="E46C0A"/>
                </a:solidFill>
                <a:latin typeface="Arial"/>
                <a:ea typeface="Arial"/>
                <a:cs typeface="Arial"/>
                <a:sym typeface="Arial"/>
              </a:rPr>
              <a:t>ÖZET</a:t>
            </a:r>
            <a:endParaRPr sz="3500" b="1">
              <a:solidFill>
                <a:srgbClr val="E46C0A"/>
              </a:solidFill>
              <a:latin typeface="Arial"/>
              <a:ea typeface="Arial"/>
              <a:cs typeface="Arial"/>
              <a:sym typeface="Arial"/>
            </a:endParaRPr>
          </a:p>
          <a:p>
            <a:pPr marL="360000" marR="258578" lvl="0" indent="0" algn="just" rtl="0">
              <a:spcBef>
                <a:spcPts val="0"/>
              </a:spcBef>
              <a:spcAft>
                <a:spcPts val="0"/>
              </a:spcAft>
              <a:buClr>
                <a:schemeClr val="dk1"/>
              </a:buClr>
              <a:buSzPct val="47826"/>
              <a:buNone/>
            </a:pPr>
            <a:r>
              <a:rPr lang="tr-TR" sz="2300">
                <a:solidFill>
                  <a:srgbClr val="E46C0A"/>
                </a:solidFill>
                <a:latin typeface="Arial"/>
                <a:ea typeface="Arial"/>
                <a:cs typeface="Arial"/>
                <a:sym typeface="Arial"/>
              </a:rPr>
              <a:t>   </a:t>
            </a:r>
            <a:r>
              <a:rPr lang="tr-TR" sz="2508">
                <a:solidFill>
                  <a:srgbClr val="4151CE"/>
                </a:solidFill>
                <a:latin typeface="Arial"/>
                <a:ea typeface="Arial"/>
                <a:cs typeface="Arial"/>
                <a:sym typeface="Arial"/>
              </a:rPr>
              <a:t>Şelale modelinde analiz ve tasarım aşamaları oldukça detaylı yapıldığından, bu adımlar uzun sürmektedir. Ancak, analiz ve tasarım aşamalarında gereksinimlerin ve tasarımın net bir şekilde ortaya konulmasından dolayı, kodlama ve test aşamaları çok kısa sürmektedir. Test aşamasında çıkan hata sayısı azdır.</a:t>
            </a:r>
            <a:endParaRPr sz="2508">
              <a:solidFill>
                <a:srgbClr val="4151CE"/>
              </a:solidFill>
              <a:latin typeface="Arial"/>
              <a:ea typeface="Arial"/>
              <a:cs typeface="Arial"/>
              <a:sym typeface="Arial"/>
            </a:endParaRPr>
          </a:p>
          <a:p>
            <a:pPr marL="360000" marR="258578" lvl="0" indent="0" algn="just" rtl="0">
              <a:spcBef>
                <a:spcPts val="0"/>
              </a:spcBef>
              <a:spcAft>
                <a:spcPts val="0"/>
              </a:spcAft>
              <a:buClr>
                <a:schemeClr val="dk1"/>
              </a:buClr>
              <a:buSzPct val="43857"/>
              <a:buNone/>
            </a:pPr>
            <a:r>
              <a:rPr lang="tr-TR" sz="2508">
                <a:solidFill>
                  <a:srgbClr val="4151CE"/>
                </a:solidFill>
                <a:latin typeface="Arial"/>
                <a:ea typeface="Arial"/>
                <a:cs typeface="Arial"/>
                <a:sym typeface="Arial"/>
              </a:rPr>
              <a:t>   Şelale modelinde, üst adımlarda yapılan hataların yarattığı zaman kaybı oldukça fazladır. Örneğin test aşamasında karşılaşılan bir hatanın analizden kaynaklandığı tespit edilirse; analiz, tasarım ve test dokümanlarının güncellenmesi ve kodun düzeltilmesi gerekir, ki bu oldukça ciddi zaman ve dolayısıyla para kaybına yol açar.</a:t>
            </a:r>
            <a:endParaRPr sz="2300">
              <a:solidFill>
                <a:srgbClr val="E46C0A"/>
              </a:solidFill>
              <a:latin typeface="Arial"/>
              <a:ea typeface="Arial"/>
              <a:cs typeface="Arial"/>
              <a:sym typeface="Arial"/>
            </a:endParaRPr>
          </a:p>
        </p:txBody>
      </p:sp>
      <p:sp>
        <p:nvSpPr>
          <p:cNvPr id="539" name="Google Shape;539;p68"/>
          <p:cNvSpPr txBox="1">
            <a:spLocks noGrp="1"/>
          </p:cNvSpPr>
          <p:nvPr>
            <p:ph type="title"/>
          </p:nvPr>
        </p:nvSpPr>
        <p:spPr>
          <a:xfrm>
            <a:off x="0" y="0"/>
            <a:ext cx="9144000" cy="106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000" b="1">
                <a:solidFill>
                  <a:srgbClr val="9225A5"/>
                </a:solidFill>
                <a:latin typeface="Arial"/>
                <a:ea typeface="Arial"/>
                <a:cs typeface="Arial"/>
                <a:sym typeface="Arial"/>
              </a:rPr>
              <a:t>WATERFALL METODOLOGY</a:t>
            </a:r>
            <a:r>
              <a:rPr lang="tr-TR" b="1">
                <a:solidFill>
                  <a:srgbClr val="9225A5"/>
                </a:solidFill>
                <a:latin typeface="Arial"/>
                <a:ea typeface="Arial"/>
                <a:cs typeface="Arial"/>
                <a:sym typeface="Arial"/>
              </a:rPr>
              <a:t> </a:t>
            </a:r>
            <a:r>
              <a:rPr lang="tr-TR" sz="3000">
                <a:solidFill>
                  <a:srgbClr val="9225A5"/>
                </a:solidFill>
                <a:latin typeface="Arial"/>
                <a:ea typeface="Arial"/>
                <a:cs typeface="Arial"/>
                <a:sym typeface="Arial"/>
              </a:rPr>
              <a:t>(şelale)</a:t>
            </a:r>
            <a:endParaRPr sz="2850">
              <a:solidFill>
                <a:srgbClr val="9225A5"/>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3"/>
        <p:cNvGrpSpPr/>
        <p:nvPr/>
      </p:nvGrpSpPr>
      <p:grpSpPr>
        <a:xfrm>
          <a:off x="0" y="0"/>
          <a:ext cx="0" cy="0"/>
          <a:chOff x="0" y="0"/>
          <a:chExt cx="0" cy="0"/>
        </a:xfrm>
      </p:grpSpPr>
      <p:sp>
        <p:nvSpPr>
          <p:cNvPr id="544" name="Google Shape;544;p69"/>
          <p:cNvSpPr txBox="1">
            <a:spLocks noGrp="1"/>
          </p:cNvSpPr>
          <p:nvPr>
            <p:ph type="body" idx="1"/>
          </p:nvPr>
        </p:nvSpPr>
        <p:spPr>
          <a:xfrm>
            <a:off x="0" y="1173675"/>
            <a:ext cx="9144000" cy="3548400"/>
          </a:xfrm>
          <a:prstGeom prst="rect">
            <a:avLst/>
          </a:prstGeom>
          <a:noFill/>
          <a:ln>
            <a:noFill/>
          </a:ln>
        </p:spPr>
        <p:txBody>
          <a:bodyPr spcFirstLastPara="1" wrap="square" lIns="91425" tIns="45700" rIns="91425" bIns="45700" anchor="t" anchorCtr="0">
            <a:normAutofit fontScale="92500"/>
          </a:bodyPr>
          <a:lstStyle/>
          <a:p>
            <a:pPr marL="0" lvl="0" indent="0" algn="ctr" rtl="0">
              <a:spcBef>
                <a:spcPts val="0"/>
              </a:spcBef>
              <a:spcAft>
                <a:spcPts val="0"/>
              </a:spcAft>
              <a:buClr>
                <a:schemeClr val="dk1"/>
              </a:buClr>
              <a:buSzPts val="1100"/>
              <a:buNone/>
            </a:pPr>
            <a:r>
              <a:rPr lang="tr-TR" sz="2300">
                <a:solidFill>
                  <a:srgbClr val="4151CE"/>
                </a:solidFill>
                <a:latin typeface="Arial"/>
                <a:ea typeface="Arial"/>
                <a:cs typeface="Arial"/>
                <a:sym typeface="Arial"/>
              </a:rPr>
              <a:t>  </a:t>
            </a:r>
            <a:r>
              <a:rPr lang="tr-TR" sz="3500" b="1">
                <a:solidFill>
                  <a:srgbClr val="E46C0A"/>
                </a:solidFill>
                <a:latin typeface="Arial"/>
                <a:ea typeface="Arial"/>
                <a:cs typeface="Arial"/>
                <a:sym typeface="Arial"/>
              </a:rPr>
              <a:t>ÖZET</a:t>
            </a:r>
            <a:endParaRPr sz="2300">
              <a:solidFill>
                <a:srgbClr val="4151CE"/>
              </a:solidFill>
              <a:latin typeface="Arial"/>
              <a:ea typeface="Arial"/>
              <a:cs typeface="Arial"/>
              <a:sym typeface="Arial"/>
            </a:endParaRPr>
          </a:p>
          <a:p>
            <a:pPr marL="0" lvl="0" indent="0" algn="l" rtl="0">
              <a:spcBef>
                <a:spcPts val="0"/>
              </a:spcBef>
              <a:spcAft>
                <a:spcPts val="0"/>
              </a:spcAft>
              <a:buClr>
                <a:schemeClr val="dk1"/>
              </a:buClr>
              <a:buSzPts val="1100"/>
              <a:buNone/>
            </a:pPr>
            <a:endParaRPr sz="1900">
              <a:solidFill>
                <a:srgbClr val="4151CE"/>
              </a:solidFill>
              <a:latin typeface="Arial"/>
              <a:ea typeface="Arial"/>
              <a:cs typeface="Arial"/>
              <a:sym typeface="Arial"/>
            </a:endParaRPr>
          </a:p>
          <a:p>
            <a:pPr marL="360000" marR="403980" lvl="0" indent="0" algn="just" rtl="0">
              <a:spcBef>
                <a:spcPts val="0"/>
              </a:spcBef>
              <a:spcAft>
                <a:spcPts val="0"/>
              </a:spcAft>
              <a:buClr>
                <a:schemeClr val="dk1"/>
              </a:buClr>
              <a:buSzPts val="1100"/>
              <a:buFont typeface="Arial"/>
              <a:buNone/>
            </a:pPr>
            <a:r>
              <a:rPr lang="tr-TR" sz="2300">
                <a:solidFill>
                  <a:srgbClr val="4151CE"/>
                </a:solidFill>
                <a:latin typeface="Arial"/>
                <a:ea typeface="Arial"/>
                <a:cs typeface="Arial"/>
                <a:sym typeface="Arial"/>
              </a:rPr>
              <a:t>   </a:t>
            </a:r>
            <a:r>
              <a:rPr lang="tr-TR" sz="2500">
                <a:solidFill>
                  <a:srgbClr val="4151CE"/>
                </a:solidFill>
                <a:latin typeface="Arial"/>
                <a:ea typeface="Arial"/>
                <a:cs typeface="Arial"/>
                <a:sym typeface="Arial"/>
              </a:rPr>
              <a:t>Şelale modelinin dezavantajlarından bir tanesi de, ürünün ortaya çıkması için tüm aşamaların tamamlanmasını beklemek zorunda kalmaktır. Örneğin; proje 4 sene sürecek ise, müşterinin ilk prototipi görmesi için, analiz, tasarım ve kodlama aşamalarının bitmesini (yani en az 2-3 sene) beklemesi gerekecektir. Bu durum; bazı sabırsız müşteriler için sorun teşkil edebilir. Bu gibi durumlarda </a:t>
            </a:r>
            <a:r>
              <a:rPr lang="tr-TR" sz="2500" b="1">
                <a:solidFill>
                  <a:srgbClr val="FF9900"/>
                </a:solidFill>
                <a:latin typeface="Arial"/>
                <a:ea typeface="Arial"/>
                <a:cs typeface="Arial"/>
                <a:sym typeface="Arial"/>
              </a:rPr>
              <a:t>Agile</a:t>
            </a:r>
            <a:r>
              <a:rPr lang="tr-TR" sz="2500">
                <a:solidFill>
                  <a:srgbClr val="4151CE"/>
                </a:solidFill>
                <a:latin typeface="Arial"/>
                <a:ea typeface="Arial"/>
                <a:cs typeface="Arial"/>
                <a:sym typeface="Arial"/>
              </a:rPr>
              <a:t> yöntemler daha faydalı olabilir.</a:t>
            </a:r>
            <a:endParaRPr sz="3400"/>
          </a:p>
        </p:txBody>
      </p:sp>
      <p:sp>
        <p:nvSpPr>
          <p:cNvPr id="545" name="Google Shape;545;p69"/>
          <p:cNvSpPr txBox="1">
            <a:spLocks noGrp="1"/>
          </p:cNvSpPr>
          <p:nvPr>
            <p:ph type="title"/>
          </p:nvPr>
        </p:nvSpPr>
        <p:spPr>
          <a:xfrm>
            <a:off x="0" y="0"/>
            <a:ext cx="9144000" cy="106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000" b="1">
                <a:solidFill>
                  <a:srgbClr val="9225A5"/>
                </a:solidFill>
                <a:latin typeface="Arial"/>
                <a:ea typeface="Arial"/>
                <a:cs typeface="Arial"/>
                <a:sym typeface="Arial"/>
              </a:rPr>
              <a:t>WATERFALL METODOLOGY</a:t>
            </a:r>
            <a:r>
              <a:rPr lang="tr-TR" b="1">
                <a:solidFill>
                  <a:srgbClr val="9225A5"/>
                </a:solidFill>
                <a:latin typeface="Arial"/>
                <a:ea typeface="Arial"/>
                <a:cs typeface="Arial"/>
                <a:sym typeface="Arial"/>
              </a:rPr>
              <a:t> </a:t>
            </a:r>
            <a:r>
              <a:rPr lang="tr-TR" sz="3000">
                <a:solidFill>
                  <a:srgbClr val="9225A5"/>
                </a:solidFill>
                <a:latin typeface="Arial"/>
                <a:ea typeface="Arial"/>
                <a:cs typeface="Arial"/>
                <a:sym typeface="Arial"/>
              </a:rPr>
              <a:t>(şelale)</a:t>
            </a:r>
            <a:endParaRPr sz="2850">
              <a:solidFill>
                <a:srgbClr val="9225A5"/>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9"/>
        <p:cNvGrpSpPr/>
        <p:nvPr/>
      </p:nvGrpSpPr>
      <p:grpSpPr>
        <a:xfrm>
          <a:off x="0" y="0"/>
          <a:ext cx="0" cy="0"/>
          <a:chOff x="0" y="0"/>
          <a:chExt cx="0" cy="0"/>
        </a:xfrm>
      </p:grpSpPr>
      <p:sp>
        <p:nvSpPr>
          <p:cNvPr id="550" name="Google Shape;550;p70"/>
          <p:cNvSpPr txBox="1">
            <a:spLocks noGrp="1"/>
          </p:cNvSpPr>
          <p:nvPr>
            <p:ph type="body" idx="1"/>
          </p:nvPr>
        </p:nvSpPr>
        <p:spPr>
          <a:xfrm>
            <a:off x="132200" y="1200150"/>
            <a:ext cx="8824500" cy="3394500"/>
          </a:xfrm>
          <a:prstGeom prst="rect">
            <a:avLst/>
          </a:prstGeom>
          <a:noFill/>
          <a:ln>
            <a:noFill/>
          </a:ln>
        </p:spPr>
        <p:txBody>
          <a:bodyPr spcFirstLastPara="1" wrap="square" lIns="91425" tIns="45700" rIns="91425" bIns="45700" anchor="t" anchorCtr="0">
            <a:normAutofit lnSpcReduction="10000"/>
          </a:bodyPr>
          <a:lstStyle/>
          <a:p>
            <a:pPr marL="0" lvl="0" indent="0" algn="ctr" rtl="0">
              <a:spcBef>
                <a:spcPts val="0"/>
              </a:spcBef>
              <a:spcAft>
                <a:spcPts val="0"/>
              </a:spcAft>
              <a:buClr>
                <a:schemeClr val="dk1"/>
              </a:buClr>
              <a:buSzPts val="1100"/>
              <a:buNone/>
            </a:pPr>
            <a:r>
              <a:rPr lang="tr-TR" sz="3500" b="1">
                <a:solidFill>
                  <a:srgbClr val="E46C0A"/>
                </a:solidFill>
                <a:latin typeface="Arial"/>
                <a:ea typeface="Arial"/>
                <a:cs typeface="Arial"/>
                <a:sym typeface="Arial"/>
              </a:rPr>
              <a:t>AVANTAJLARI</a:t>
            </a:r>
            <a:endParaRPr sz="3500" b="1">
              <a:solidFill>
                <a:srgbClr val="E46C0A"/>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3000" b="1">
              <a:solidFill>
                <a:srgbClr val="E46C0A"/>
              </a:solidFill>
              <a:latin typeface="Arial"/>
              <a:ea typeface="Arial"/>
              <a:cs typeface="Arial"/>
              <a:sym typeface="Arial"/>
            </a:endParaRPr>
          </a:p>
          <a:p>
            <a:pPr marL="719999" lvl="0" indent="-142875" algn="l" rtl="0">
              <a:spcBef>
                <a:spcPts val="0"/>
              </a:spcBef>
              <a:spcAft>
                <a:spcPts val="0"/>
              </a:spcAft>
              <a:buClr>
                <a:schemeClr val="dk1"/>
              </a:buClr>
              <a:buSzPts val="1100"/>
              <a:buFont typeface="Arial"/>
              <a:buNone/>
            </a:pPr>
            <a:r>
              <a:rPr lang="tr-TR" sz="2600">
                <a:solidFill>
                  <a:srgbClr val="E06666"/>
                </a:solidFill>
                <a:latin typeface="Arial"/>
                <a:ea typeface="Arial"/>
                <a:cs typeface="Arial"/>
                <a:sym typeface="Arial"/>
              </a:rPr>
              <a:t>●</a:t>
            </a:r>
            <a:r>
              <a:rPr lang="tr-TR" sz="2600">
                <a:solidFill>
                  <a:srgbClr val="4151CE"/>
                </a:solidFill>
                <a:latin typeface="Arial"/>
                <a:ea typeface="Arial"/>
                <a:cs typeface="Arial"/>
                <a:sym typeface="Arial"/>
              </a:rPr>
              <a:t> Kullanımı ve yönetimi kolaydır.</a:t>
            </a:r>
            <a:endParaRPr sz="2600">
              <a:solidFill>
                <a:srgbClr val="4151CE"/>
              </a:solidFill>
              <a:latin typeface="Arial"/>
              <a:ea typeface="Arial"/>
              <a:cs typeface="Arial"/>
              <a:sym typeface="Arial"/>
            </a:endParaRPr>
          </a:p>
          <a:p>
            <a:pPr marL="719999" lvl="0" indent="-142875" algn="l" rtl="0">
              <a:spcBef>
                <a:spcPts val="0"/>
              </a:spcBef>
              <a:spcAft>
                <a:spcPts val="0"/>
              </a:spcAft>
              <a:buClr>
                <a:schemeClr val="dk1"/>
              </a:buClr>
              <a:buSzPts val="1100"/>
              <a:buFont typeface="Arial"/>
              <a:buNone/>
            </a:pPr>
            <a:r>
              <a:rPr lang="tr-TR" sz="2600">
                <a:solidFill>
                  <a:srgbClr val="E06666"/>
                </a:solidFill>
                <a:latin typeface="Arial"/>
                <a:ea typeface="Arial"/>
                <a:cs typeface="Arial"/>
                <a:sym typeface="Arial"/>
              </a:rPr>
              <a:t>●</a:t>
            </a:r>
            <a:r>
              <a:rPr lang="tr-TR" sz="2600">
                <a:solidFill>
                  <a:srgbClr val="4151CE"/>
                </a:solidFill>
                <a:latin typeface="Arial"/>
                <a:ea typeface="Arial"/>
                <a:cs typeface="Arial"/>
                <a:sym typeface="Arial"/>
              </a:rPr>
              <a:t> Gereksinimler iyi anlaşılır.</a:t>
            </a:r>
            <a:endParaRPr sz="2600">
              <a:solidFill>
                <a:srgbClr val="4151CE"/>
              </a:solidFill>
              <a:latin typeface="Arial"/>
              <a:ea typeface="Arial"/>
              <a:cs typeface="Arial"/>
              <a:sym typeface="Arial"/>
            </a:endParaRPr>
          </a:p>
          <a:p>
            <a:pPr marL="719999" lvl="0" indent="-142875" algn="l" rtl="0">
              <a:spcBef>
                <a:spcPts val="0"/>
              </a:spcBef>
              <a:spcAft>
                <a:spcPts val="0"/>
              </a:spcAft>
              <a:buClr>
                <a:schemeClr val="dk1"/>
              </a:buClr>
              <a:buSzPts val="1100"/>
              <a:buFont typeface="Arial"/>
              <a:buNone/>
            </a:pPr>
            <a:r>
              <a:rPr lang="tr-TR" sz="2600">
                <a:solidFill>
                  <a:srgbClr val="E06666"/>
                </a:solidFill>
                <a:latin typeface="Arial"/>
                <a:ea typeface="Arial"/>
                <a:cs typeface="Arial"/>
                <a:sym typeface="Arial"/>
              </a:rPr>
              <a:t>●</a:t>
            </a:r>
            <a:r>
              <a:rPr lang="tr-TR" sz="2600">
                <a:solidFill>
                  <a:srgbClr val="4151CE"/>
                </a:solidFill>
                <a:latin typeface="Arial"/>
                <a:ea typeface="Arial"/>
                <a:cs typeface="Arial"/>
                <a:sym typeface="Arial"/>
              </a:rPr>
              <a:t> Proje bilgisini aktarmak daha kolaydır.</a:t>
            </a:r>
            <a:endParaRPr sz="2600">
              <a:solidFill>
                <a:srgbClr val="4151CE"/>
              </a:solidFill>
              <a:latin typeface="Arial"/>
              <a:ea typeface="Arial"/>
              <a:cs typeface="Arial"/>
              <a:sym typeface="Arial"/>
            </a:endParaRPr>
          </a:p>
          <a:p>
            <a:pPr marL="719999" lvl="0" indent="-142875" algn="l" rtl="0">
              <a:spcBef>
                <a:spcPts val="0"/>
              </a:spcBef>
              <a:spcAft>
                <a:spcPts val="0"/>
              </a:spcAft>
              <a:buClr>
                <a:schemeClr val="dk1"/>
              </a:buClr>
              <a:buSzPts val="1100"/>
              <a:buFont typeface="Arial"/>
              <a:buNone/>
            </a:pPr>
            <a:r>
              <a:rPr lang="tr-TR" sz="2600">
                <a:solidFill>
                  <a:srgbClr val="E06666"/>
                </a:solidFill>
                <a:latin typeface="Arial"/>
                <a:ea typeface="Arial"/>
                <a:cs typeface="Arial"/>
                <a:sym typeface="Arial"/>
              </a:rPr>
              <a:t>●</a:t>
            </a:r>
            <a:r>
              <a:rPr lang="tr-TR" sz="2600">
                <a:solidFill>
                  <a:srgbClr val="4151CE"/>
                </a:solidFill>
                <a:latin typeface="Arial"/>
                <a:ea typeface="Arial"/>
                <a:cs typeface="Arial"/>
                <a:sym typeface="Arial"/>
              </a:rPr>
              <a:t> Küçük projeler için daha iyidir.</a:t>
            </a:r>
            <a:endParaRPr sz="2600">
              <a:solidFill>
                <a:srgbClr val="4151CE"/>
              </a:solidFill>
              <a:latin typeface="Arial"/>
              <a:ea typeface="Arial"/>
              <a:cs typeface="Arial"/>
              <a:sym typeface="Arial"/>
            </a:endParaRPr>
          </a:p>
          <a:p>
            <a:pPr marL="719999" lvl="0" indent="-142875" algn="l" rtl="0">
              <a:spcBef>
                <a:spcPts val="0"/>
              </a:spcBef>
              <a:spcAft>
                <a:spcPts val="0"/>
              </a:spcAft>
              <a:buClr>
                <a:schemeClr val="dk1"/>
              </a:buClr>
              <a:buSzPts val="1100"/>
              <a:buFont typeface="Arial"/>
              <a:buNone/>
            </a:pPr>
            <a:r>
              <a:rPr lang="tr-TR" sz="2600">
                <a:solidFill>
                  <a:srgbClr val="E06666"/>
                </a:solidFill>
                <a:latin typeface="Arial"/>
                <a:ea typeface="Arial"/>
                <a:cs typeface="Arial"/>
                <a:sym typeface="Arial"/>
              </a:rPr>
              <a:t>●</a:t>
            </a:r>
            <a:r>
              <a:rPr lang="tr-TR" sz="2600">
                <a:solidFill>
                  <a:srgbClr val="4151CE"/>
                </a:solidFill>
                <a:latin typeface="Arial"/>
                <a:ea typeface="Arial"/>
                <a:cs typeface="Arial"/>
                <a:sym typeface="Arial"/>
              </a:rPr>
              <a:t> Görevler mümkün olduğunca sabit kalır.</a:t>
            </a:r>
            <a:endParaRPr sz="2600">
              <a:solidFill>
                <a:srgbClr val="4151CE"/>
              </a:solidFill>
              <a:latin typeface="Arial"/>
              <a:ea typeface="Arial"/>
              <a:cs typeface="Arial"/>
              <a:sym typeface="Arial"/>
            </a:endParaRPr>
          </a:p>
          <a:p>
            <a:pPr marL="719999" lvl="0" indent="-142875" algn="l" rtl="0">
              <a:spcBef>
                <a:spcPts val="0"/>
              </a:spcBef>
              <a:spcAft>
                <a:spcPts val="0"/>
              </a:spcAft>
              <a:buClr>
                <a:schemeClr val="dk1"/>
              </a:buClr>
              <a:buSzPts val="1100"/>
              <a:buFont typeface="Arial"/>
              <a:buNone/>
            </a:pPr>
            <a:r>
              <a:rPr lang="tr-TR" sz="2600">
                <a:solidFill>
                  <a:srgbClr val="E06666"/>
                </a:solidFill>
                <a:latin typeface="Arial"/>
                <a:ea typeface="Arial"/>
                <a:cs typeface="Arial"/>
                <a:sym typeface="Arial"/>
              </a:rPr>
              <a:t>●</a:t>
            </a:r>
            <a:r>
              <a:rPr lang="tr-TR" sz="2600">
                <a:solidFill>
                  <a:srgbClr val="4151CE"/>
                </a:solidFill>
                <a:latin typeface="Arial"/>
                <a:ea typeface="Arial"/>
                <a:cs typeface="Arial"/>
                <a:sym typeface="Arial"/>
              </a:rPr>
              <a:t> Kapsamlı dokümanlar oluşturulur.</a:t>
            </a:r>
            <a:endParaRPr sz="2600"/>
          </a:p>
        </p:txBody>
      </p:sp>
      <p:sp>
        <p:nvSpPr>
          <p:cNvPr id="551" name="Google Shape;551;p70"/>
          <p:cNvSpPr txBox="1">
            <a:spLocks noGrp="1"/>
          </p:cNvSpPr>
          <p:nvPr>
            <p:ph type="title"/>
          </p:nvPr>
        </p:nvSpPr>
        <p:spPr>
          <a:xfrm>
            <a:off x="0" y="0"/>
            <a:ext cx="9144000" cy="106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000" b="1">
                <a:solidFill>
                  <a:srgbClr val="9225A5"/>
                </a:solidFill>
                <a:latin typeface="Arial"/>
                <a:ea typeface="Arial"/>
                <a:cs typeface="Arial"/>
                <a:sym typeface="Arial"/>
              </a:rPr>
              <a:t>WATERFALL METODOLOGY</a:t>
            </a:r>
            <a:r>
              <a:rPr lang="tr-TR" b="1">
                <a:solidFill>
                  <a:srgbClr val="9225A5"/>
                </a:solidFill>
                <a:latin typeface="Arial"/>
                <a:ea typeface="Arial"/>
                <a:cs typeface="Arial"/>
                <a:sym typeface="Arial"/>
              </a:rPr>
              <a:t> </a:t>
            </a:r>
            <a:r>
              <a:rPr lang="tr-TR" sz="3000">
                <a:solidFill>
                  <a:srgbClr val="9225A5"/>
                </a:solidFill>
                <a:latin typeface="Arial"/>
                <a:ea typeface="Arial"/>
                <a:cs typeface="Arial"/>
                <a:sym typeface="Arial"/>
              </a:rPr>
              <a:t>(şelale)</a:t>
            </a:r>
            <a:endParaRPr sz="2850">
              <a:solidFill>
                <a:srgbClr val="9225A5"/>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5"/>
        <p:cNvGrpSpPr/>
        <p:nvPr/>
      </p:nvGrpSpPr>
      <p:grpSpPr>
        <a:xfrm>
          <a:off x="0" y="0"/>
          <a:ext cx="0" cy="0"/>
          <a:chOff x="0" y="0"/>
          <a:chExt cx="0" cy="0"/>
        </a:xfrm>
      </p:grpSpPr>
      <p:sp>
        <p:nvSpPr>
          <p:cNvPr id="556" name="Google Shape;556;p71"/>
          <p:cNvSpPr txBox="1">
            <a:spLocks noGrp="1"/>
          </p:cNvSpPr>
          <p:nvPr>
            <p:ph type="body" idx="1"/>
          </p:nvPr>
        </p:nvSpPr>
        <p:spPr>
          <a:xfrm>
            <a:off x="135000" y="1200300"/>
            <a:ext cx="8874000" cy="3509400"/>
          </a:xfrm>
          <a:prstGeom prst="rect">
            <a:avLst/>
          </a:prstGeom>
        </p:spPr>
        <p:txBody>
          <a:bodyPr spcFirstLastPara="1" wrap="square" lIns="91425" tIns="45700" rIns="91425" bIns="45700" anchor="t" anchorCtr="0">
            <a:normAutofit/>
          </a:bodyPr>
          <a:lstStyle/>
          <a:p>
            <a:pPr marL="0" lvl="0" indent="0" algn="ctr" rtl="0">
              <a:spcBef>
                <a:spcPts val="0"/>
              </a:spcBef>
              <a:spcAft>
                <a:spcPts val="0"/>
              </a:spcAft>
              <a:buNone/>
            </a:pPr>
            <a:r>
              <a:rPr lang="tr-TR" sz="3500" b="1">
                <a:solidFill>
                  <a:srgbClr val="E46C0A"/>
                </a:solidFill>
                <a:latin typeface="Arial"/>
                <a:ea typeface="Arial"/>
                <a:cs typeface="Arial"/>
                <a:sym typeface="Arial"/>
              </a:rPr>
              <a:t>DEZAVANTAJLARI</a:t>
            </a:r>
            <a:endParaRPr sz="3500" b="1">
              <a:solidFill>
                <a:srgbClr val="E46C0A"/>
              </a:solidFill>
              <a:latin typeface="Arial"/>
              <a:ea typeface="Arial"/>
              <a:cs typeface="Arial"/>
              <a:sym typeface="Arial"/>
            </a:endParaRPr>
          </a:p>
          <a:p>
            <a:pPr marL="0" lvl="0" indent="0" algn="ctr" rtl="0">
              <a:spcBef>
                <a:spcPts val="0"/>
              </a:spcBef>
              <a:spcAft>
                <a:spcPts val="0"/>
              </a:spcAft>
              <a:buNone/>
            </a:pPr>
            <a:endParaRPr sz="3500" b="1">
              <a:solidFill>
                <a:srgbClr val="7030A0"/>
              </a:solidFill>
              <a:latin typeface="Arial"/>
              <a:ea typeface="Arial"/>
              <a:cs typeface="Arial"/>
              <a:sym typeface="Arial"/>
            </a:endParaRPr>
          </a:p>
          <a:p>
            <a:pPr marL="719999" lvl="0" indent="0" algn="l" rtl="0">
              <a:spcBef>
                <a:spcPts val="0"/>
              </a:spcBef>
              <a:spcAft>
                <a:spcPts val="0"/>
              </a:spcAft>
              <a:buNone/>
            </a:pPr>
            <a:r>
              <a:rPr lang="tr-TR" sz="2600">
                <a:solidFill>
                  <a:srgbClr val="E06666"/>
                </a:solidFill>
                <a:latin typeface="Arial"/>
                <a:ea typeface="Arial"/>
                <a:cs typeface="Arial"/>
                <a:sym typeface="Arial"/>
              </a:rPr>
              <a:t>●</a:t>
            </a:r>
            <a:r>
              <a:rPr lang="tr-TR" sz="2600">
                <a:solidFill>
                  <a:srgbClr val="4151CE"/>
                </a:solidFill>
                <a:latin typeface="Arial"/>
                <a:ea typeface="Arial"/>
                <a:cs typeface="Arial"/>
                <a:sym typeface="Arial"/>
              </a:rPr>
              <a:t> Değişim ve yenilik zordur.</a:t>
            </a:r>
            <a:endParaRPr sz="2600">
              <a:solidFill>
                <a:srgbClr val="4151CE"/>
              </a:solidFill>
              <a:latin typeface="Arial"/>
              <a:ea typeface="Arial"/>
              <a:cs typeface="Arial"/>
              <a:sym typeface="Arial"/>
            </a:endParaRPr>
          </a:p>
          <a:p>
            <a:pPr marL="719999" lvl="0" indent="0" algn="l" rtl="0">
              <a:spcBef>
                <a:spcPts val="0"/>
              </a:spcBef>
              <a:spcAft>
                <a:spcPts val="0"/>
              </a:spcAft>
              <a:buNone/>
            </a:pPr>
            <a:r>
              <a:rPr lang="tr-TR" sz="2600">
                <a:solidFill>
                  <a:srgbClr val="E06666"/>
                </a:solidFill>
                <a:latin typeface="Arial"/>
                <a:ea typeface="Arial"/>
                <a:cs typeface="Arial"/>
                <a:sym typeface="Arial"/>
              </a:rPr>
              <a:t>●</a:t>
            </a:r>
            <a:r>
              <a:rPr lang="tr-TR" sz="2600">
                <a:solidFill>
                  <a:srgbClr val="4151CE"/>
                </a:solidFill>
                <a:latin typeface="Arial"/>
                <a:ea typeface="Arial"/>
                <a:cs typeface="Arial"/>
                <a:sym typeface="Arial"/>
              </a:rPr>
              <a:t> Müşteri öngörü ve önerileri önemsenmez.</a:t>
            </a:r>
            <a:endParaRPr sz="2600">
              <a:solidFill>
                <a:srgbClr val="4151CE"/>
              </a:solidFill>
              <a:latin typeface="Arial"/>
              <a:ea typeface="Arial"/>
              <a:cs typeface="Arial"/>
              <a:sym typeface="Arial"/>
            </a:endParaRPr>
          </a:p>
          <a:p>
            <a:pPr marL="719999" lvl="0" indent="0" algn="l" rtl="0">
              <a:spcBef>
                <a:spcPts val="0"/>
              </a:spcBef>
              <a:spcAft>
                <a:spcPts val="0"/>
              </a:spcAft>
              <a:buNone/>
            </a:pPr>
            <a:r>
              <a:rPr lang="tr-TR" sz="2600">
                <a:solidFill>
                  <a:srgbClr val="E06666"/>
                </a:solidFill>
                <a:latin typeface="Arial"/>
                <a:ea typeface="Arial"/>
                <a:cs typeface="Arial"/>
                <a:sym typeface="Arial"/>
              </a:rPr>
              <a:t>●</a:t>
            </a:r>
            <a:r>
              <a:rPr lang="tr-TR" sz="2600">
                <a:solidFill>
                  <a:srgbClr val="4151CE"/>
                </a:solidFill>
                <a:latin typeface="Arial"/>
                <a:ea typeface="Arial"/>
                <a:cs typeface="Arial"/>
                <a:sym typeface="Arial"/>
              </a:rPr>
              <a:t> Projenin bitimine kadar çalışan ürün yoktur.</a:t>
            </a:r>
            <a:endParaRPr sz="2600">
              <a:solidFill>
                <a:srgbClr val="4151CE"/>
              </a:solidFill>
              <a:latin typeface="Arial"/>
              <a:ea typeface="Arial"/>
              <a:cs typeface="Arial"/>
              <a:sym typeface="Arial"/>
            </a:endParaRPr>
          </a:p>
          <a:p>
            <a:pPr marL="719999" lvl="0" indent="0" algn="l" rtl="0">
              <a:spcBef>
                <a:spcPts val="0"/>
              </a:spcBef>
              <a:spcAft>
                <a:spcPts val="0"/>
              </a:spcAft>
              <a:buNone/>
            </a:pPr>
            <a:r>
              <a:rPr lang="tr-TR" sz="2600">
                <a:solidFill>
                  <a:srgbClr val="E06666"/>
                </a:solidFill>
                <a:latin typeface="Arial"/>
                <a:ea typeface="Arial"/>
                <a:cs typeface="Arial"/>
                <a:sym typeface="Arial"/>
              </a:rPr>
              <a:t>●</a:t>
            </a:r>
            <a:r>
              <a:rPr lang="tr-TR" sz="2600">
                <a:solidFill>
                  <a:srgbClr val="4151CE"/>
                </a:solidFill>
                <a:latin typeface="Arial"/>
                <a:ea typeface="Arial"/>
                <a:cs typeface="Arial"/>
                <a:sym typeface="Arial"/>
              </a:rPr>
              <a:t> Beklenmedik riskler kolayca ele alınamaz.</a:t>
            </a:r>
            <a:endParaRPr sz="2600">
              <a:solidFill>
                <a:srgbClr val="4151CE"/>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a:p>
        </p:txBody>
      </p:sp>
      <p:sp>
        <p:nvSpPr>
          <p:cNvPr id="557" name="Google Shape;557;p71"/>
          <p:cNvSpPr txBox="1">
            <a:spLocks noGrp="1"/>
          </p:cNvSpPr>
          <p:nvPr>
            <p:ph type="title"/>
          </p:nvPr>
        </p:nvSpPr>
        <p:spPr>
          <a:xfrm>
            <a:off x="0" y="0"/>
            <a:ext cx="9144000" cy="106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000" b="1">
                <a:solidFill>
                  <a:srgbClr val="9225A5"/>
                </a:solidFill>
                <a:latin typeface="Arial"/>
                <a:ea typeface="Arial"/>
                <a:cs typeface="Arial"/>
                <a:sym typeface="Arial"/>
              </a:rPr>
              <a:t>WATERFALL METODOLOGY</a:t>
            </a:r>
            <a:r>
              <a:rPr lang="tr-TR" b="1">
                <a:solidFill>
                  <a:srgbClr val="9225A5"/>
                </a:solidFill>
                <a:latin typeface="Arial"/>
                <a:ea typeface="Arial"/>
                <a:cs typeface="Arial"/>
                <a:sym typeface="Arial"/>
              </a:rPr>
              <a:t> </a:t>
            </a:r>
            <a:r>
              <a:rPr lang="tr-TR" sz="3000">
                <a:solidFill>
                  <a:srgbClr val="9225A5"/>
                </a:solidFill>
                <a:latin typeface="Arial"/>
                <a:ea typeface="Arial"/>
                <a:cs typeface="Arial"/>
                <a:sym typeface="Arial"/>
              </a:rPr>
              <a:t>(şelale)</a:t>
            </a:r>
            <a:endParaRPr sz="2850">
              <a:solidFill>
                <a:srgbClr val="9225A5"/>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0" y="0"/>
            <a:ext cx="9144000" cy="765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4000" b="1">
                <a:solidFill>
                  <a:srgbClr val="7030A0"/>
                </a:solidFill>
                <a:latin typeface="Arial"/>
                <a:ea typeface="Arial"/>
                <a:cs typeface="Arial"/>
                <a:sym typeface="Arial"/>
              </a:rPr>
              <a:t>NEDEN SDLC ?</a:t>
            </a:r>
            <a:endParaRPr sz="4000">
              <a:latin typeface="Arial"/>
              <a:ea typeface="Arial"/>
              <a:cs typeface="Arial"/>
              <a:sym typeface="Arial"/>
            </a:endParaRPr>
          </a:p>
        </p:txBody>
      </p:sp>
      <p:sp>
        <p:nvSpPr>
          <p:cNvPr id="119" name="Google Shape;119;p18"/>
          <p:cNvSpPr txBox="1"/>
          <p:nvPr/>
        </p:nvSpPr>
        <p:spPr>
          <a:xfrm>
            <a:off x="5616325" y="764900"/>
            <a:ext cx="35277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2200" b="1">
                <a:latin typeface="Calibri"/>
                <a:ea typeface="Calibri"/>
                <a:cs typeface="Calibri"/>
                <a:sym typeface="Calibri"/>
              </a:rPr>
              <a:t>22 Milyar Dolar Kaybetti</a:t>
            </a:r>
            <a:endParaRPr sz="1900" b="1"/>
          </a:p>
          <a:p>
            <a:pPr marL="0" lvl="0" indent="0" algn="l" rtl="0">
              <a:spcBef>
                <a:spcPts val="0"/>
              </a:spcBef>
              <a:spcAft>
                <a:spcPts val="0"/>
              </a:spcAft>
              <a:buNone/>
            </a:pPr>
            <a:r>
              <a:rPr lang="tr-TR" sz="2300">
                <a:solidFill>
                  <a:srgbClr val="4151CE"/>
                </a:solidFill>
              </a:rPr>
              <a:t>422 dolardan el değiştiren Boeing hisseleri 377 dolara indi. Kazadan önce Boeing'in piyasa değeri 238 milyar doların üzerindeyken bugün itibarıyla 213 milyar dolara geriledi ve 22 milyar doların üzerinde değer kaybetti.</a:t>
            </a:r>
            <a:endParaRPr sz="2300">
              <a:solidFill>
                <a:srgbClr val="4151CE"/>
              </a:solidFill>
            </a:endParaRPr>
          </a:p>
        </p:txBody>
      </p:sp>
      <p:pic>
        <p:nvPicPr>
          <p:cNvPr id="120" name="Google Shape;120;p18"/>
          <p:cNvPicPr preferRelativeResize="0"/>
          <p:nvPr/>
        </p:nvPicPr>
        <p:blipFill>
          <a:blip r:embed="rId4">
            <a:alphaModFix/>
          </a:blip>
          <a:stretch>
            <a:fillRect/>
          </a:stretch>
        </p:blipFill>
        <p:spPr>
          <a:xfrm>
            <a:off x="276775" y="1012350"/>
            <a:ext cx="5150501" cy="3616950"/>
          </a:xfrm>
          <a:prstGeom prst="rect">
            <a:avLst/>
          </a:prstGeom>
          <a:noFill/>
          <a:ln w="19050" cap="flat" cmpd="sng">
            <a:solidFill>
              <a:srgbClr val="D5A6BD"/>
            </a:solidFill>
            <a:prstDash val="solid"/>
            <a:round/>
            <a:headEnd type="none" w="sm" len="sm"/>
            <a:tailEnd type="none" w="sm" len="sm"/>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1"/>
        <p:cNvGrpSpPr/>
        <p:nvPr/>
      </p:nvGrpSpPr>
      <p:grpSpPr>
        <a:xfrm>
          <a:off x="0" y="0"/>
          <a:ext cx="0" cy="0"/>
          <a:chOff x="0" y="0"/>
          <a:chExt cx="0" cy="0"/>
        </a:xfrm>
      </p:grpSpPr>
      <p:sp>
        <p:nvSpPr>
          <p:cNvPr id="562" name="Google Shape;562;p72"/>
          <p:cNvSpPr txBox="1">
            <a:spLocks noGrp="1"/>
          </p:cNvSpPr>
          <p:nvPr>
            <p:ph type="body" idx="1"/>
          </p:nvPr>
        </p:nvSpPr>
        <p:spPr>
          <a:xfrm>
            <a:off x="132200" y="1349300"/>
            <a:ext cx="8857800" cy="3434700"/>
          </a:xfrm>
          <a:prstGeom prst="rect">
            <a:avLst/>
          </a:prstGeom>
          <a:noFill/>
          <a:ln>
            <a:noFill/>
          </a:ln>
        </p:spPr>
        <p:txBody>
          <a:bodyPr spcFirstLastPara="1" wrap="square" lIns="91425" tIns="45700" rIns="91425" bIns="45700" anchor="t" anchorCtr="0">
            <a:normAutofit fontScale="92500" lnSpcReduction="10000"/>
          </a:bodyPr>
          <a:lstStyle/>
          <a:p>
            <a:pPr marL="342900" lvl="0" indent="-139700" algn="ctr" rtl="0">
              <a:spcBef>
                <a:spcPts val="0"/>
              </a:spcBef>
              <a:spcAft>
                <a:spcPts val="0"/>
              </a:spcAft>
              <a:buClr>
                <a:schemeClr val="dk1"/>
              </a:buClr>
              <a:buSzPct val="30985"/>
              <a:buNone/>
            </a:pPr>
            <a:r>
              <a:rPr lang="tr-TR" sz="3550" b="1">
                <a:solidFill>
                  <a:srgbClr val="E46C0A"/>
                </a:solidFill>
                <a:latin typeface="Arial"/>
                <a:ea typeface="Arial"/>
                <a:cs typeface="Arial"/>
                <a:sym typeface="Arial"/>
              </a:rPr>
              <a:t>SDLC PHASES</a:t>
            </a:r>
            <a:endParaRPr sz="2450" b="1">
              <a:solidFill>
                <a:srgbClr val="E46C0A"/>
              </a:solidFill>
              <a:latin typeface="Arial"/>
              <a:ea typeface="Arial"/>
              <a:cs typeface="Arial"/>
              <a:sym typeface="Arial"/>
            </a:endParaRPr>
          </a:p>
          <a:p>
            <a:pPr marL="342900" lvl="0" indent="-139700" algn="ctr" rtl="0">
              <a:spcBef>
                <a:spcPts val="0"/>
              </a:spcBef>
              <a:spcAft>
                <a:spcPts val="0"/>
              </a:spcAft>
              <a:buClr>
                <a:schemeClr val="dk1"/>
              </a:buClr>
              <a:buSzPct val="44897"/>
              <a:buFont typeface="Arial"/>
              <a:buNone/>
            </a:pPr>
            <a:endParaRPr sz="2450" b="1">
              <a:solidFill>
                <a:srgbClr val="FF9900"/>
              </a:solidFill>
              <a:latin typeface="Arial"/>
              <a:ea typeface="Arial"/>
              <a:cs typeface="Arial"/>
              <a:sym typeface="Arial"/>
            </a:endParaRPr>
          </a:p>
          <a:p>
            <a:pPr marL="342900" lvl="0" indent="-139700" algn="l" rtl="0">
              <a:spcBef>
                <a:spcPts val="0"/>
              </a:spcBef>
              <a:spcAft>
                <a:spcPts val="0"/>
              </a:spcAft>
              <a:buClr>
                <a:schemeClr val="dk1"/>
              </a:buClr>
              <a:buSzPct val="47826"/>
              <a:buFont typeface="Arial"/>
              <a:buNone/>
            </a:pPr>
            <a:r>
              <a:rPr lang="tr-TR" sz="2300">
                <a:solidFill>
                  <a:srgbClr val="E06666"/>
                </a:solidFill>
                <a:latin typeface="Arial"/>
                <a:ea typeface="Arial"/>
                <a:cs typeface="Arial"/>
                <a:sym typeface="Arial"/>
              </a:rPr>
              <a:t>1)</a:t>
            </a:r>
            <a:r>
              <a:rPr lang="tr-TR" sz="2300">
                <a:latin typeface="Arial"/>
                <a:ea typeface="Arial"/>
                <a:cs typeface="Arial"/>
                <a:sym typeface="Arial"/>
              </a:rPr>
              <a:t> </a:t>
            </a:r>
            <a:r>
              <a:rPr lang="tr-TR" sz="2300" b="1">
                <a:solidFill>
                  <a:srgbClr val="7030A0"/>
                </a:solidFill>
                <a:latin typeface="Arial"/>
                <a:ea typeface="Arial"/>
                <a:cs typeface="Arial"/>
                <a:sym typeface="Arial"/>
              </a:rPr>
              <a:t>Planning and Requirement Analysis</a:t>
            </a:r>
            <a:r>
              <a:rPr lang="tr-TR" sz="2300">
                <a:latin typeface="Arial"/>
                <a:ea typeface="Arial"/>
                <a:cs typeface="Arial"/>
                <a:sym typeface="Arial"/>
              </a:rPr>
              <a:t> </a:t>
            </a:r>
            <a:r>
              <a:rPr lang="tr-TR" sz="2300">
                <a:solidFill>
                  <a:srgbClr val="4151CE"/>
                </a:solidFill>
                <a:latin typeface="Arial"/>
                <a:ea typeface="Arial"/>
                <a:cs typeface="Arial"/>
                <a:sym typeface="Arial"/>
              </a:rPr>
              <a:t>(Planlama ve İhtiyaç Analizi)</a:t>
            </a:r>
            <a:endParaRPr sz="2300">
              <a:solidFill>
                <a:srgbClr val="4151CE"/>
              </a:solidFill>
              <a:latin typeface="Arial"/>
              <a:ea typeface="Arial"/>
              <a:cs typeface="Arial"/>
              <a:sym typeface="Arial"/>
            </a:endParaRPr>
          </a:p>
          <a:p>
            <a:pPr marL="342900" lvl="0" indent="-139700" algn="l" rtl="0">
              <a:spcBef>
                <a:spcPts val="0"/>
              </a:spcBef>
              <a:spcAft>
                <a:spcPts val="0"/>
              </a:spcAft>
              <a:buClr>
                <a:schemeClr val="dk1"/>
              </a:buClr>
              <a:buSzPct val="47826"/>
              <a:buFont typeface="Arial"/>
              <a:buNone/>
            </a:pPr>
            <a:r>
              <a:rPr lang="tr-TR" sz="2300">
                <a:solidFill>
                  <a:srgbClr val="E06666"/>
                </a:solidFill>
                <a:latin typeface="Arial"/>
                <a:ea typeface="Arial"/>
                <a:cs typeface="Arial"/>
                <a:sym typeface="Arial"/>
              </a:rPr>
              <a:t>2)</a:t>
            </a:r>
            <a:r>
              <a:rPr lang="tr-TR" sz="2300">
                <a:latin typeface="Arial"/>
                <a:ea typeface="Arial"/>
                <a:cs typeface="Arial"/>
                <a:sym typeface="Arial"/>
              </a:rPr>
              <a:t> </a:t>
            </a:r>
            <a:r>
              <a:rPr lang="tr-TR" sz="2300" b="1">
                <a:solidFill>
                  <a:srgbClr val="7030A0"/>
                </a:solidFill>
                <a:latin typeface="Arial"/>
                <a:ea typeface="Arial"/>
                <a:cs typeface="Arial"/>
                <a:sym typeface="Arial"/>
              </a:rPr>
              <a:t>Defining Requirements</a:t>
            </a:r>
            <a:r>
              <a:rPr lang="tr-TR" sz="2300">
                <a:latin typeface="Arial"/>
                <a:ea typeface="Arial"/>
                <a:cs typeface="Arial"/>
                <a:sym typeface="Arial"/>
              </a:rPr>
              <a:t> </a:t>
            </a:r>
            <a:r>
              <a:rPr lang="tr-TR" sz="2300">
                <a:solidFill>
                  <a:srgbClr val="4151CE"/>
                </a:solidFill>
                <a:latin typeface="Arial"/>
                <a:ea typeface="Arial"/>
                <a:cs typeface="Arial"/>
                <a:sym typeface="Arial"/>
              </a:rPr>
              <a:t>(Gereksinimleri Tanımlama)</a:t>
            </a:r>
            <a:endParaRPr sz="2300">
              <a:solidFill>
                <a:srgbClr val="4151CE"/>
              </a:solidFill>
              <a:latin typeface="Arial"/>
              <a:ea typeface="Arial"/>
              <a:cs typeface="Arial"/>
              <a:sym typeface="Arial"/>
            </a:endParaRPr>
          </a:p>
          <a:p>
            <a:pPr marL="342900" lvl="0" indent="-139700" algn="l" rtl="0">
              <a:spcBef>
                <a:spcPts val="0"/>
              </a:spcBef>
              <a:spcAft>
                <a:spcPts val="0"/>
              </a:spcAft>
              <a:buClr>
                <a:schemeClr val="dk1"/>
              </a:buClr>
              <a:buSzPct val="47826"/>
              <a:buFont typeface="Arial"/>
              <a:buNone/>
            </a:pPr>
            <a:r>
              <a:rPr lang="tr-TR" sz="2300">
                <a:solidFill>
                  <a:srgbClr val="E06666"/>
                </a:solidFill>
                <a:latin typeface="Arial"/>
                <a:ea typeface="Arial"/>
                <a:cs typeface="Arial"/>
                <a:sym typeface="Arial"/>
              </a:rPr>
              <a:t>3)</a:t>
            </a:r>
            <a:r>
              <a:rPr lang="tr-TR" sz="2300">
                <a:latin typeface="Arial"/>
                <a:ea typeface="Arial"/>
                <a:cs typeface="Arial"/>
                <a:sym typeface="Arial"/>
              </a:rPr>
              <a:t> </a:t>
            </a:r>
            <a:r>
              <a:rPr lang="tr-TR" sz="2300" b="1">
                <a:solidFill>
                  <a:srgbClr val="7030A0"/>
                </a:solidFill>
                <a:latin typeface="Arial"/>
                <a:ea typeface="Arial"/>
                <a:cs typeface="Arial"/>
                <a:sym typeface="Arial"/>
              </a:rPr>
              <a:t>Designing The Product Architecture</a:t>
            </a:r>
            <a:r>
              <a:rPr lang="tr-TR" sz="2300">
                <a:latin typeface="Arial"/>
                <a:ea typeface="Arial"/>
                <a:cs typeface="Arial"/>
                <a:sym typeface="Arial"/>
              </a:rPr>
              <a:t> </a:t>
            </a:r>
            <a:r>
              <a:rPr lang="tr-TR" sz="2300">
                <a:solidFill>
                  <a:srgbClr val="4151CE"/>
                </a:solidFill>
                <a:latin typeface="Arial"/>
                <a:ea typeface="Arial"/>
                <a:cs typeface="Arial"/>
                <a:sym typeface="Arial"/>
              </a:rPr>
              <a:t>(Ürün mimarisini tasarlama)</a:t>
            </a:r>
            <a:endParaRPr sz="2300">
              <a:solidFill>
                <a:srgbClr val="4151CE"/>
              </a:solidFill>
              <a:latin typeface="Arial"/>
              <a:ea typeface="Arial"/>
              <a:cs typeface="Arial"/>
              <a:sym typeface="Arial"/>
            </a:endParaRPr>
          </a:p>
          <a:p>
            <a:pPr marL="342900" lvl="0" indent="-139700" algn="l" rtl="0">
              <a:spcBef>
                <a:spcPts val="0"/>
              </a:spcBef>
              <a:spcAft>
                <a:spcPts val="0"/>
              </a:spcAft>
              <a:buClr>
                <a:schemeClr val="dk1"/>
              </a:buClr>
              <a:buSzPct val="47826"/>
              <a:buFont typeface="Arial"/>
              <a:buNone/>
            </a:pPr>
            <a:r>
              <a:rPr lang="tr-TR" sz="2300">
                <a:solidFill>
                  <a:srgbClr val="E06666"/>
                </a:solidFill>
                <a:latin typeface="Arial"/>
                <a:ea typeface="Arial"/>
                <a:cs typeface="Arial"/>
                <a:sym typeface="Arial"/>
              </a:rPr>
              <a:t>4)</a:t>
            </a:r>
            <a:r>
              <a:rPr lang="tr-TR" sz="2300">
                <a:latin typeface="Arial"/>
                <a:ea typeface="Arial"/>
                <a:cs typeface="Arial"/>
                <a:sym typeface="Arial"/>
              </a:rPr>
              <a:t> </a:t>
            </a:r>
            <a:r>
              <a:rPr lang="tr-TR" sz="2300" b="1">
                <a:solidFill>
                  <a:srgbClr val="7030A0"/>
                </a:solidFill>
                <a:latin typeface="Arial"/>
                <a:ea typeface="Arial"/>
                <a:cs typeface="Arial"/>
                <a:sym typeface="Arial"/>
              </a:rPr>
              <a:t>Building or Developing The Product</a:t>
            </a:r>
            <a:r>
              <a:rPr lang="tr-TR" sz="2300">
                <a:latin typeface="Arial"/>
                <a:ea typeface="Arial"/>
                <a:cs typeface="Arial"/>
                <a:sym typeface="Arial"/>
              </a:rPr>
              <a:t> </a:t>
            </a:r>
            <a:r>
              <a:rPr lang="tr-TR" sz="2300">
                <a:solidFill>
                  <a:srgbClr val="4151CE"/>
                </a:solidFill>
                <a:latin typeface="Arial"/>
                <a:ea typeface="Arial"/>
                <a:cs typeface="Arial"/>
                <a:sym typeface="Arial"/>
              </a:rPr>
              <a:t>(Ürünü oluşturma veya geliştirme)</a:t>
            </a:r>
            <a:endParaRPr sz="2300">
              <a:solidFill>
                <a:srgbClr val="4151CE"/>
              </a:solidFill>
              <a:latin typeface="Arial"/>
              <a:ea typeface="Arial"/>
              <a:cs typeface="Arial"/>
              <a:sym typeface="Arial"/>
            </a:endParaRPr>
          </a:p>
          <a:p>
            <a:pPr marL="342900" lvl="0" indent="-139700" algn="l" rtl="0">
              <a:spcBef>
                <a:spcPts val="0"/>
              </a:spcBef>
              <a:spcAft>
                <a:spcPts val="0"/>
              </a:spcAft>
              <a:buClr>
                <a:schemeClr val="dk1"/>
              </a:buClr>
              <a:buSzPct val="47826"/>
              <a:buFont typeface="Arial"/>
              <a:buNone/>
            </a:pPr>
            <a:r>
              <a:rPr lang="tr-TR" sz="2300">
                <a:solidFill>
                  <a:srgbClr val="E06666"/>
                </a:solidFill>
                <a:latin typeface="Arial"/>
                <a:ea typeface="Arial"/>
                <a:cs typeface="Arial"/>
                <a:sym typeface="Arial"/>
              </a:rPr>
              <a:t>5) </a:t>
            </a:r>
            <a:r>
              <a:rPr lang="tr-TR" sz="2300" b="1">
                <a:solidFill>
                  <a:srgbClr val="7030A0"/>
                </a:solidFill>
                <a:latin typeface="Arial"/>
                <a:ea typeface="Arial"/>
                <a:cs typeface="Arial"/>
                <a:sym typeface="Arial"/>
              </a:rPr>
              <a:t>Testing The Product</a:t>
            </a:r>
            <a:r>
              <a:rPr lang="tr-TR" sz="2300">
                <a:solidFill>
                  <a:srgbClr val="4151CE"/>
                </a:solidFill>
                <a:latin typeface="Arial"/>
                <a:ea typeface="Arial"/>
                <a:cs typeface="Arial"/>
                <a:sym typeface="Arial"/>
              </a:rPr>
              <a:t> (Ürünü test etme)</a:t>
            </a:r>
            <a:endParaRPr sz="2300">
              <a:solidFill>
                <a:srgbClr val="4151CE"/>
              </a:solidFill>
              <a:latin typeface="Arial"/>
              <a:ea typeface="Arial"/>
              <a:cs typeface="Arial"/>
              <a:sym typeface="Arial"/>
            </a:endParaRPr>
          </a:p>
          <a:p>
            <a:pPr marL="342900" lvl="0" indent="-139700" algn="l" rtl="0">
              <a:spcBef>
                <a:spcPts val="0"/>
              </a:spcBef>
              <a:spcAft>
                <a:spcPts val="0"/>
              </a:spcAft>
              <a:buClr>
                <a:schemeClr val="dk1"/>
              </a:buClr>
              <a:buSzPct val="47826"/>
              <a:buFont typeface="Arial"/>
              <a:buNone/>
            </a:pPr>
            <a:r>
              <a:rPr lang="tr-TR" sz="2300">
                <a:solidFill>
                  <a:srgbClr val="E06666"/>
                </a:solidFill>
                <a:latin typeface="Arial"/>
                <a:ea typeface="Arial"/>
                <a:cs typeface="Arial"/>
                <a:sym typeface="Arial"/>
              </a:rPr>
              <a:t>6)</a:t>
            </a:r>
            <a:r>
              <a:rPr lang="tr-TR" sz="2300">
                <a:latin typeface="Arial"/>
                <a:ea typeface="Arial"/>
                <a:cs typeface="Arial"/>
                <a:sym typeface="Arial"/>
              </a:rPr>
              <a:t> </a:t>
            </a:r>
            <a:r>
              <a:rPr lang="tr-TR" sz="2300" b="1">
                <a:solidFill>
                  <a:srgbClr val="7030A0"/>
                </a:solidFill>
                <a:latin typeface="Arial"/>
                <a:ea typeface="Arial"/>
                <a:cs typeface="Arial"/>
                <a:sym typeface="Arial"/>
              </a:rPr>
              <a:t>Deployment in The Market and Maintenance</a:t>
            </a:r>
            <a:r>
              <a:rPr lang="tr-TR" sz="2300">
                <a:solidFill>
                  <a:srgbClr val="4151CE"/>
                </a:solidFill>
                <a:latin typeface="Arial"/>
                <a:ea typeface="Arial"/>
                <a:cs typeface="Arial"/>
                <a:sym typeface="Arial"/>
              </a:rPr>
              <a:t> (Ürünü pazarlama ve bakım)</a:t>
            </a:r>
            <a:endParaRPr sz="2450">
              <a:latin typeface="Arial"/>
              <a:ea typeface="Arial"/>
              <a:cs typeface="Arial"/>
              <a:sym typeface="Arial"/>
            </a:endParaRPr>
          </a:p>
        </p:txBody>
      </p:sp>
      <p:sp>
        <p:nvSpPr>
          <p:cNvPr id="563" name="Google Shape;563;p72"/>
          <p:cNvSpPr txBox="1">
            <a:spLocks noGrp="1"/>
          </p:cNvSpPr>
          <p:nvPr>
            <p:ph type="title"/>
          </p:nvPr>
        </p:nvSpPr>
        <p:spPr>
          <a:xfrm>
            <a:off x="457200" y="266691"/>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701C7F"/>
                </a:solidFill>
                <a:latin typeface="Arial"/>
                <a:ea typeface="Arial"/>
                <a:cs typeface="Arial"/>
                <a:sym typeface="Arial"/>
              </a:rPr>
              <a:t>Bugün Neler Öğrendik?</a:t>
            </a:r>
            <a:endParaRPr>
              <a:solidFill>
                <a:srgbClr val="701C7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7"/>
        <p:cNvGrpSpPr/>
        <p:nvPr/>
      </p:nvGrpSpPr>
      <p:grpSpPr>
        <a:xfrm>
          <a:off x="0" y="0"/>
          <a:ext cx="0" cy="0"/>
          <a:chOff x="0" y="0"/>
          <a:chExt cx="0" cy="0"/>
        </a:xfrm>
      </p:grpSpPr>
      <p:sp>
        <p:nvSpPr>
          <p:cNvPr id="568" name="Google Shape;568;p73"/>
          <p:cNvSpPr txBox="1">
            <a:spLocks noGrp="1"/>
          </p:cNvSpPr>
          <p:nvPr>
            <p:ph type="body" idx="1"/>
          </p:nvPr>
        </p:nvSpPr>
        <p:spPr>
          <a:xfrm>
            <a:off x="99150" y="1274650"/>
            <a:ext cx="8940300" cy="3447300"/>
          </a:xfrm>
          <a:prstGeom prst="rect">
            <a:avLst/>
          </a:prstGeom>
          <a:noFill/>
          <a:ln>
            <a:noFill/>
          </a:ln>
        </p:spPr>
        <p:txBody>
          <a:bodyPr spcFirstLastPara="1" wrap="square" lIns="91425" tIns="45700" rIns="91425" bIns="45700" anchor="t" anchorCtr="0">
            <a:normAutofit fontScale="62500" lnSpcReduction="20000"/>
          </a:bodyPr>
          <a:lstStyle/>
          <a:p>
            <a:pPr marL="0" lvl="0" indent="0" algn="ctr" rtl="0">
              <a:spcBef>
                <a:spcPts val="0"/>
              </a:spcBef>
              <a:spcAft>
                <a:spcPts val="0"/>
              </a:spcAft>
              <a:buClr>
                <a:schemeClr val="dk1"/>
              </a:buClr>
              <a:buSzPct val="28571"/>
              <a:buNone/>
            </a:pPr>
            <a:r>
              <a:rPr lang="tr-TR" sz="3850" b="1">
                <a:solidFill>
                  <a:srgbClr val="E46C0A"/>
                </a:solidFill>
                <a:latin typeface="Arial"/>
                <a:ea typeface="Arial"/>
                <a:cs typeface="Arial"/>
                <a:sym typeface="Arial"/>
              </a:rPr>
              <a:t>WATERFALL MODEL</a:t>
            </a:r>
            <a:r>
              <a:rPr lang="tr-TR" sz="3850">
                <a:solidFill>
                  <a:srgbClr val="E46C0A"/>
                </a:solidFill>
                <a:latin typeface="Arial"/>
                <a:ea typeface="Arial"/>
                <a:cs typeface="Arial"/>
                <a:sym typeface="Arial"/>
              </a:rPr>
              <a:t> (ŞELALE MODELİ)</a:t>
            </a:r>
            <a:endParaRPr sz="3850">
              <a:solidFill>
                <a:srgbClr val="E46C0A"/>
              </a:solidFill>
              <a:latin typeface="Arial"/>
              <a:ea typeface="Arial"/>
              <a:cs typeface="Arial"/>
              <a:sym typeface="Arial"/>
            </a:endParaRPr>
          </a:p>
          <a:p>
            <a:pPr marL="5943600" lvl="0" indent="0" algn="l" rtl="0">
              <a:spcBef>
                <a:spcPts val="0"/>
              </a:spcBef>
              <a:spcAft>
                <a:spcPts val="0"/>
              </a:spcAft>
              <a:buClr>
                <a:schemeClr val="dk1"/>
              </a:buClr>
              <a:buSzPct val="51401"/>
              <a:buNone/>
            </a:pPr>
            <a:endParaRPr sz="2140">
              <a:solidFill>
                <a:srgbClr val="E46C0A"/>
              </a:solidFill>
              <a:latin typeface="Arial"/>
              <a:ea typeface="Arial"/>
              <a:cs typeface="Arial"/>
              <a:sym typeface="Arial"/>
            </a:endParaRPr>
          </a:p>
          <a:p>
            <a:pPr marL="5943600" lvl="0" indent="0" algn="l" rtl="0">
              <a:spcBef>
                <a:spcPts val="0"/>
              </a:spcBef>
              <a:spcAft>
                <a:spcPts val="0"/>
              </a:spcAft>
              <a:buClr>
                <a:schemeClr val="dk1"/>
              </a:buClr>
              <a:buSzPct val="51401"/>
              <a:buNone/>
            </a:pPr>
            <a:endParaRPr sz="2140">
              <a:solidFill>
                <a:srgbClr val="E46C0A"/>
              </a:solidFill>
              <a:latin typeface="Arial"/>
              <a:ea typeface="Arial"/>
              <a:cs typeface="Arial"/>
              <a:sym typeface="Arial"/>
            </a:endParaRPr>
          </a:p>
          <a:p>
            <a:pPr marL="5943600" lvl="0" indent="0" algn="l" rtl="0">
              <a:spcBef>
                <a:spcPts val="0"/>
              </a:spcBef>
              <a:spcAft>
                <a:spcPts val="0"/>
              </a:spcAft>
              <a:buClr>
                <a:schemeClr val="dk1"/>
              </a:buClr>
              <a:buSzPct val="47826"/>
              <a:buNone/>
            </a:pPr>
            <a:r>
              <a:rPr lang="tr-TR" sz="2300">
                <a:solidFill>
                  <a:srgbClr val="E46C0A"/>
                </a:solidFill>
                <a:latin typeface="Arial"/>
                <a:ea typeface="Arial"/>
                <a:cs typeface="Arial"/>
                <a:sym typeface="Arial"/>
              </a:rPr>
              <a:t>  </a:t>
            </a:r>
            <a:endParaRPr sz="2300">
              <a:solidFill>
                <a:srgbClr val="E46C0A"/>
              </a:solidFill>
              <a:latin typeface="Arial"/>
              <a:ea typeface="Arial"/>
              <a:cs typeface="Arial"/>
              <a:sym typeface="Arial"/>
            </a:endParaRPr>
          </a:p>
          <a:p>
            <a:pPr marL="5219999" lvl="0" indent="0" algn="l" rtl="0">
              <a:spcBef>
                <a:spcPts val="0"/>
              </a:spcBef>
              <a:spcAft>
                <a:spcPts val="0"/>
              </a:spcAft>
              <a:buClr>
                <a:schemeClr val="dk1"/>
              </a:buClr>
              <a:buSzPct val="40963"/>
              <a:buNone/>
            </a:pPr>
            <a:r>
              <a:rPr lang="tr-TR" sz="2685">
                <a:solidFill>
                  <a:srgbClr val="E46C0A"/>
                </a:solidFill>
                <a:latin typeface="Arial"/>
                <a:ea typeface="Arial"/>
                <a:cs typeface="Arial"/>
                <a:sym typeface="Arial"/>
              </a:rPr>
              <a:t>    </a:t>
            </a:r>
            <a:r>
              <a:rPr lang="tr-TR" sz="2800">
                <a:solidFill>
                  <a:srgbClr val="4151CE"/>
                </a:solidFill>
                <a:latin typeface="Arial"/>
                <a:ea typeface="Arial"/>
                <a:cs typeface="Arial"/>
                <a:sym typeface="Arial"/>
              </a:rPr>
              <a:t>Yazılım geliştirmeyi önceden tanımlanmış aşamalara bölen sıralı bir modeldir. Her aşama, aşamalar arasında çakışma olmadan bir sonraki aşamanın başlayabilmesi için tamamlanmalıdır. Her aşama, SDLC aşaması sırasında belirli aktiviteyi gerçekleştirmek için</a:t>
            </a:r>
            <a:endParaRPr sz="2800">
              <a:solidFill>
                <a:srgbClr val="4151CE"/>
              </a:solidFill>
              <a:latin typeface="Arial"/>
              <a:ea typeface="Arial"/>
              <a:cs typeface="Arial"/>
              <a:sym typeface="Arial"/>
            </a:endParaRPr>
          </a:p>
          <a:p>
            <a:pPr marL="5219999" lvl="0" indent="0" algn="l" rtl="0">
              <a:spcBef>
                <a:spcPts val="0"/>
              </a:spcBef>
              <a:spcAft>
                <a:spcPts val="0"/>
              </a:spcAft>
              <a:buClr>
                <a:schemeClr val="dk1"/>
              </a:buClr>
              <a:buSzPct val="39278"/>
              <a:buNone/>
            </a:pPr>
            <a:r>
              <a:rPr lang="tr-TR" sz="2800">
                <a:solidFill>
                  <a:srgbClr val="4151CE"/>
                </a:solidFill>
                <a:latin typeface="Arial"/>
                <a:ea typeface="Arial"/>
                <a:cs typeface="Arial"/>
                <a:sym typeface="Arial"/>
              </a:rPr>
              <a:t>tasarlanmıştır. 1970 yılında Winston Royce tarafından tanıtıldı.</a:t>
            </a:r>
            <a:endParaRPr sz="2800">
              <a:solidFill>
                <a:srgbClr val="4151CE"/>
              </a:solidFill>
              <a:latin typeface="Arial"/>
              <a:ea typeface="Arial"/>
              <a:cs typeface="Arial"/>
              <a:sym typeface="Arial"/>
            </a:endParaRPr>
          </a:p>
          <a:p>
            <a:pPr marL="0" lvl="0" indent="0" algn="ctr" rtl="0">
              <a:spcBef>
                <a:spcPts val="0"/>
              </a:spcBef>
              <a:spcAft>
                <a:spcPts val="0"/>
              </a:spcAft>
              <a:buClr>
                <a:schemeClr val="dk1"/>
              </a:buClr>
              <a:buSzPct val="36666"/>
              <a:buFont typeface="Arial"/>
              <a:buNone/>
            </a:pPr>
            <a:endParaRPr sz="3000">
              <a:solidFill>
                <a:srgbClr val="4151CE"/>
              </a:solidFill>
              <a:latin typeface="Arial"/>
              <a:ea typeface="Arial"/>
              <a:cs typeface="Arial"/>
              <a:sym typeface="Arial"/>
            </a:endParaRPr>
          </a:p>
        </p:txBody>
      </p:sp>
      <p:pic>
        <p:nvPicPr>
          <p:cNvPr id="569" name="Google Shape;569;p73"/>
          <p:cNvPicPr preferRelativeResize="0"/>
          <p:nvPr/>
        </p:nvPicPr>
        <p:blipFill rotWithShape="1">
          <a:blip r:embed="rId4">
            <a:alphaModFix/>
          </a:blip>
          <a:srcRect r="11402"/>
          <a:stretch/>
        </p:blipFill>
        <p:spPr>
          <a:xfrm>
            <a:off x="507425" y="1753000"/>
            <a:ext cx="4578300" cy="2970600"/>
          </a:xfrm>
          <a:prstGeom prst="round1Rect">
            <a:avLst>
              <a:gd name="adj" fmla="val 16667"/>
            </a:avLst>
          </a:prstGeom>
          <a:noFill/>
          <a:ln>
            <a:noFill/>
          </a:ln>
        </p:spPr>
      </p:pic>
      <p:sp>
        <p:nvSpPr>
          <p:cNvPr id="570" name="Google Shape;570;p73"/>
          <p:cNvSpPr txBox="1">
            <a:spLocks noGrp="1"/>
          </p:cNvSpPr>
          <p:nvPr>
            <p:ph type="title"/>
          </p:nvPr>
        </p:nvSpPr>
        <p:spPr>
          <a:xfrm>
            <a:off x="457200" y="266691"/>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701C7F"/>
                </a:solidFill>
                <a:latin typeface="Arial"/>
                <a:ea typeface="Arial"/>
                <a:cs typeface="Arial"/>
                <a:sym typeface="Arial"/>
              </a:rPr>
              <a:t>Bugün Neler Öğrendik?</a:t>
            </a:r>
            <a:endParaRPr>
              <a:solidFill>
                <a:srgbClr val="701C7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4"/>
        <p:cNvGrpSpPr/>
        <p:nvPr/>
      </p:nvGrpSpPr>
      <p:grpSpPr>
        <a:xfrm>
          <a:off x="0" y="0"/>
          <a:ext cx="0" cy="0"/>
          <a:chOff x="0" y="0"/>
          <a:chExt cx="0" cy="0"/>
        </a:xfrm>
      </p:grpSpPr>
      <p:sp>
        <p:nvSpPr>
          <p:cNvPr id="575" name="Google Shape;575;p74"/>
          <p:cNvSpPr txBox="1">
            <a:spLocks noGrp="1"/>
          </p:cNvSpPr>
          <p:nvPr>
            <p:ph type="title"/>
          </p:nvPr>
        </p:nvSpPr>
        <p:spPr>
          <a:xfrm>
            <a:off x="457200" y="266691"/>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701C7F"/>
                </a:solidFill>
                <a:latin typeface="Arial"/>
                <a:ea typeface="Arial"/>
                <a:cs typeface="Arial"/>
                <a:sym typeface="Arial"/>
              </a:rPr>
              <a:t>Geçen Ders Neler Öğrendik?</a:t>
            </a:r>
            <a:endParaRPr>
              <a:solidFill>
                <a:srgbClr val="701C7F"/>
              </a:solidFill>
            </a:endParaRPr>
          </a:p>
        </p:txBody>
      </p:sp>
      <p:sp>
        <p:nvSpPr>
          <p:cNvPr id="576" name="Google Shape;576;p74"/>
          <p:cNvSpPr txBox="1">
            <a:spLocks noGrp="1"/>
          </p:cNvSpPr>
          <p:nvPr>
            <p:ph type="body" idx="1"/>
          </p:nvPr>
        </p:nvSpPr>
        <p:spPr>
          <a:xfrm>
            <a:off x="198300" y="1030925"/>
            <a:ext cx="8824500" cy="3590100"/>
          </a:xfrm>
          <a:prstGeom prst="rect">
            <a:avLst/>
          </a:prstGeom>
          <a:noFill/>
          <a:ln>
            <a:noFill/>
          </a:ln>
        </p:spPr>
        <p:txBody>
          <a:bodyPr spcFirstLastPara="1" wrap="square" lIns="91425" tIns="45700" rIns="91425" bIns="45700" anchor="ctr" anchorCtr="0">
            <a:normAutofit fontScale="92500"/>
          </a:bodyPr>
          <a:lstStyle/>
          <a:p>
            <a:pPr marL="0" lvl="0" indent="0" algn="ctr" rtl="0">
              <a:spcBef>
                <a:spcPts val="360"/>
              </a:spcBef>
              <a:spcAft>
                <a:spcPts val="0"/>
              </a:spcAft>
              <a:buClr>
                <a:schemeClr val="dk1"/>
              </a:buClr>
              <a:buSzPts val="1100"/>
              <a:buFont typeface="Arial"/>
              <a:buNone/>
            </a:pPr>
            <a:r>
              <a:rPr lang="tr-TR" sz="3243" b="1">
                <a:solidFill>
                  <a:srgbClr val="E46C0A"/>
                </a:solidFill>
                <a:latin typeface="Arial"/>
                <a:ea typeface="Arial"/>
                <a:cs typeface="Arial"/>
                <a:sym typeface="Arial"/>
              </a:rPr>
              <a:t>SDLC Modelleri</a:t>
            </a:r>
            <a:endParaRPr sz="3243" b="1">
              <a:solidFill>
                <a:srgbClr val="E46C0A"/>
              </a:solidFill>
              <a:latin typeface="Arial"/>
              <a:ea typeface="Arial"/>
              <a:cs typeface="Arial"/>
              <a:sym typeface="Arial"/>
            </a:endParaRPr>
          </a:p>
          <a:p>
            <a:pPr marL="0" lvl="0" indent="0" algn="ctr" rtl="0">
              <a:spcBef>
                <a:spcPts val="360"/>
              </a:spcBef>
              <a:spcAft>
                <a:spcPts val="0"/>
              </a:spcAft>
              <a:buClr>
                <a:schemeClr val="dk1"/>
              </a:buClr>
              <a:buSzPts val="1100"/>
              <a:buFont typeface="Arial"/>
              <a:buNone/>
            </a:pPr>
            <a:endParaRPr sz="1543" b="1">
              <a:solidFill>
                <a:srgbClr val="E46C0A"/>
              </a:solidFill>
              <a:latin typeface="Arial"/>
              <a:ea typeface="Arial"/>
              <a:cs typeface="Arial"/>
              <a:sym typeface="Arial"/>
            </a:endParaRPr>
          </a:p>
          <a:p>
            <a:pPr marL="1080000" lvl="0" indent="-387350" algn="l" rtl="0">
              <a:spcBef>
                <a:spcPts val="360"/>
              </a:spcBef>
              <a:spcAft>
                <a:spcPts val="0"/>
              </a:spcAft>
              <a:buClr>
                <a:srgbClr val="E06666"/>
              </a:buClr>
              <a:buSzPts val="2500"/>
              <a:buChar char="•"/>
            </a:pPr>
            <a:r>
              <a:rPr lang="tr-TR" sz="2500" b="1">
                <a:solidFill>
                  <a:srgbClr val="4151CE"/>
                </a:solidFill>
                <a:latin typeface="Arial"/>
                <a:ea typeface="Arial"/>
                <a:cs typeface="Arial"/>
                <a:sym typeface="Arial"/>
              </a:rPr>
              <a:t>Waterfall Model</a:t>
            </a:r>
            <a:endParaRPr sz="2500" b="1">
              <a:solidFill>
                <a:srgbClr val="4151CE"/>
              </a:solidFill>
              <a:latin typeface="Arial"/>
              <a:ea typeface="Arial"/>
              <a:cs typeface="Arial"/>
              <a:sym typeface="Arial"/>
            </a:endParaRPr>
          </a:p>
          <a:p>
            <a:pPr marL="1080000" lvl="0" indent="-387350" algn="l" rtl="0">
              <a:spcBef>
                <a:spcPts val="0"/>
              </a:spcBef>
              <a:spcAft>
                <a:spcPts val="0"/>
              </a:spcAft>
              <a:buClr>
                <a:srgbClr val="E06666"/>
              </a:buClr>
              <a:buSzPts val="2500"/>
              <a:buChar char="•"/>
            </a:pPr>
            <a:r>
              <a:rPr lang="tr-TR" sz="2500">
                <a:solidFill>
                  <a:srgbClr val="4151CE"/>
                </a:solidFill>
                <a:latin typeface="Arial"/>
                <a:ea typeface="Arial"/>
                <a:cs typeface="Arial"/>
                <a:sym typeface="Arial"/>
              </a:rPr>
              <a:t>Iterative Model</a:t>
            </a:r>
            <a:endParaRPr sz="2500">
              <a:solidFill>
                <a:srgbClr val="4151CE"/>
              </a:solidFill>
              <a:latin typeface="Arial"/>
              <a:ea typeface="Arial"/>
              <a:cs typeface="Arial"/>
              <a:sym typeface="Arial"/>
            </a:endParaRPr>
          </a:p>
          <a:p>
            <a:pPr marL="1080000" lvl="0" indent="-387350" algn="l" rtl="0">
              <a:spcBef>
                <a:spcPts val="0"/>
              </a:spcBef>
              <a:spcAft>
                <a:spcPts val="0"/>
              </a:spcAft>
              <a:buClr>
                <a:srgbClr val="E06666"/>
              </a:buClr>
              <a:buSzPts val="2500"/>
              <a:buChar char="•"/>
            </a:pPr>
            <a:r>
              <a:rPr lang="tr-TR" sz="2500">
                <a:solidFill>
                  <a:srgbClr val="4151CE"/>
                </a:solidFill>
                <a:latin typeface="Arial"/>
                <a:ea typeface="Arial"/>
                <a:cs typeface="Arial"/>
                <a:sym typeface="Arial"/>
              </a:rPr>
              <a:t>Spiral Model</a:t>
            </a:r>
            <a:endParaRPr sz="2500">
              <a:solidFill>
                <a:srgbClr val="4151CE"/>
              </a:solidFill>
              <a:latin typeface="Arial"/>
              <a:ea typeface="Arial"/>
              <a:cs typeface="Arial"/>
              <a:sym typeface="Arial"/>
            </a:endParaRPr>
          </a:p>
          <a:p>
            <a:pPr marL="1080000" lvl="0" indent="-387350" algn="l" rtl="0">
              <a:spcBef>
                <a:spcPts val="0"/>
              </a:spcBef>
              <a:spcAft>
                <a:spcPts val="0"/>
              </a:spcAft>
              <a:buClr>
                <a:srgbClr val="E06666"/>
              </a:buClr>
              <a:buSzPts val="2500"/>
              <a:buChar char="•"/>
            </a:pPr>
            <a:r>
              <a:rPr lang="tr-TR" sz="2500">
                <a:solidFill>
                  <a:srgbClr val="4151CE"/>
                </a:solidFill>
                <a:latin typeface="Arial"/>
                <a:ea typeface="Arial"/>
                <a:cs typeface="Arial"/>
                <a:sym typeface="Arial"/>
              </a:rPr>
              <a:t>V Model</a:t>
            </a:r>
            <a:endParaRPr sz="2500">
              <a:solidFill>
                <a:srgbClr val="4151CE"/>
              </a:solidFill>
              <a:latin typeface="Arial"/>
              <a:ea typeface="Arial"/>
              <a:cs typeface="Arial"/>
              <a:sym typeface="Arial"/>
            </a:endParaRPr>
          </a:p>
          <a:p>
            <a:pPr marL="1080000" lvl="0" indent="-387350" algn="l" rtl="0">
              <a:spcBef>
                <a:spcPts val="0"/>
              </a:spcBef>
              <a:spcAft>
                <a:spcPts val="0"/>
              </a:spcAft>
              <a:buClr>
                <a:srgbClr val="E06666"/>
              </a:buClr>
              <a:buSzPts val="2500"/>
              <a:buChar char="•"/>
            </a:pPr>
            <a:r>
              <a:rPr lang="tr-TR" sz="2500">
                <a:solidFill>
                  <a:srgbClr val="4151CE"/>
                </a:solidFill>
                <a:latin typeface="Arial"/>
                <a:ea typeface="Arial"/>
                <a:cs typeface="Arial"/>
                <a:sym typeface="Arial"/>
              </a:rPr>
              <a:t>Big Bang Model</a:t>
            </a:r>
            <a:endParaRPr sz="2500">
              <a:solidFill>
                <a:srgbClr val="4151CE"/>
              </a:solidFill>
              <a:latin typeface="Arial"/>
              <a:ea typeface="Arial"/>
              <a:cs typeface="Arial"/>
              <a:sym typeface="Arial"/>
            </a:endParaRPr>
          </a:p>
          <a:p>
            <a:pPr marL="1080000" lvl="0" indent="-387350" algn="l" rtl="0">
              <a:spcBef>
                <a:spcPts val="0"/>
              </a:spcBef>
              <a:spcAft>
                <a:spcPts val="0"/>
              </a:spcAft>
              <a:buClr>
                <a:srgbClr val="E06666"/>
              </a:buClr>
              <a:buSzPts val="2500"/>
              <a:buChar char="•"/>
            </a:pPr>
            <a:r>
              <a:rPr lang="tr-TR" sz="2500">
                <a:solidFill>
                  <a:srgbClr val="4151CE"/>
                </a:solidFill>
                <a:latin typeface="Arial"/>
                <a:ea typeface="Arial"/>
                <a:cs typeface="Arial"/>
                <a:sym typeface="Arial"/>
              </a:rPr>
              <a:t>Agile Model</a:t>
            </a:r>
            <a:endParaRPr sz="2500">
              <a:solidFill>
                <a:srgbClr val="4151CE"/>
              </a:solidFill>
              <a:latin typeface="Arial"/>
              <a:ea typeface="Arial"/>
              <a:cs typeface="Arial"/>
              <a:sym typeface="Arial"/>
            </a:endParaRPr>
          </a:p>
          <a:p>
            <a:pPr marL="1080000" lvl="0" indent="-387350" algn="l" rtl="0">
              <a:spcBef>
                <a:spcPts val="0"/>
              </a:spcBef>
              <a:spcAft>
                <a:spcPts val="0"/>
              </a:spcAft>
              <a:buClr>
                <a:srgbClr val="E06666"/>
              </a:buClr>
              <a:buSzPts val="2500"/>
              <a:buChar char="•"/>
            </a:pPr>
            <a:r>
              <a:rPr lang="tr-TR" sz="2500">
                <a:solidFill>
                  <a:srgbClr val="4151CE"/>
                </a:solidFill>
                <a:latin typeface="Arial"/>
                <a:ea typeface="Arial"/>
                <a:cs typeface="Arial"/>
                <a:sym typeface="Arial"/>
              </a:rPr>
              <a:t>RAD (Rapid Application Development) Model</a:t>
            </a:r>
            <a:endParaRPr sz="2500">
              <a:solidFill>
                <a:srgbClr val="4151CE"/>
              </a:solidFill>
              <a:latin typeface="Arial"/>
              <a:ea typeface="Arial"/>
              <a:cs typeface="Arial"/>
              <a:sym typeface="Arial"/>
            </a:endParaRPr>
          </a:p>
          <a:p>
            <a:pPr marL="1080000" lvl="0" indent="-387350" algn="l" rtl="0">
              <a:spcBef>
                <a:spcPts val="0"/>
              </a:spcBef>
              <a:spcAft>
                <a:spcPts val="0"/>
              </a:spcAft>
              <a:buClr>
                <a:srgbClr val="E06666"/>
              </a:buClr>
              <a:buSzPts val="2500"/>
              <a:buChar char="•"/>
            </a:pPr>
            <a:r>
              <a:rPr lang="tr-TR" sz="2500">
                <a:solidFill>
                  <a:srgbClr val="4151CE"/>
                </a:solidFill>
                <a:latin typeface="Arial"/>
                <a:ea typeface="Arial"/>
                <a:cs typeface="Arial"/>
                <a:sym typeface="Arial"/>
              </a:rPr>
              <a:t>Prototyping Model</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0"/>
        <p:cNvGrpSpPr/>
        <p:nvPr/>
      </p:nvGrpSpPr>
      <p:grpSpPr>
        <a:xfrm>
          <a:off x="0" y="0"/>
          <a:ext cx="0" cy="0"/>
          <a:chOff x="0" y="0"/>
          <a:chExt cx="0" cy="0"/>
        </a:xfrm>
      </p:grpSpPr>
      <p:sp>
        <p:nvSpPr>
          <p:cNvPr id="581" name="Google Shape;581;p75"/>
          <p:cNvSpPr txBox="1">
            <a:spLocks noGrp="1"/>
          </p:cNvSpPr>
          <p:nvPr>
            <p:ph type="body" idx="1"/>
          </p:nvPr>
        </p:nvSpPr>
        <p:spPr>
          <a:xfrm>
            <a:off x="0" y="1153250"/>
            <a:ext cx="9144000" cy="3543900"/>
          </a:xfrm>
          <a:prstGeom prst="rect">
            <a:avLst/>
          </a:prstGeom>
          <a:noFill/>
          <a:ln>
            <a:noFill/>
          </a:ln>
        </p:spPr>
        <p:txBody>
          <a:bodyPr spcFirstLastPara="1" wrap="square" lIns="91425" tIns="45700" rIns="91425" bIns="45700" anchor="ctr" anchorCtr="0">
            <a:normAutofit fontScale="92500"/>
          </a:bodyPr>
          <a:lstStyle/>
          <a:p>
            <a:pPr marL="0" lvl="0" indent="0" algn="ctr" rtl="0">
              <a:spcBef>
                <a:spcPts val="360"/>
              </a:spcBef>
              <a:spcAft>
                <a:spcPts val="0"/>
              </a:spcAft>
              <a:buClr>
                <a:schemeClr val="dk1"/>
              </a:buClr>
              <a:buSzPct val="33911"/>
              <a:buFont typeface="Arial"/>
              <a:buNone/>
            </a:pPr>
            <a:r>
              <a:rPr lang="tr-TR" sz="3243" b="1">
                <a:solidFill>
                  <a:srgbClr val="E46C0A"/>
                </a:solidFill>
                <a:latin typeface="Arial"/>
                <a:ea typeface="Arial"/>
                <a:cs typeface="Arial"/>
                <a:sym typeface="Arial"/>
              </a:rPr>
              <a:t>Waterfall Methology</a:t>
            </a:r>
            <a:endParaRPr sz="3243" b="1">
              <a:solidFill>
                <a:srgbClr val="E46C0A"/>
              </a:solidFill>
              <a:latin typeface="Arial"/>
              <a:ea typeface="Arial"/>
              <a:cs typeface="Arial"/>
              <a:sym typeface="Arial"/>
            </a:endParaRPr>
          </a:p>
          <a:p>
            <a:pPr marL="899999" lvl="0" indent="-378862" algn="l" rtl="0">
              <a:spcBef>
                <a:spcPts val="360"/>
              </a:spcBef>
              <a:spcAft>
                <a:spcPts val="0"/>
              </a:spcAft>
              <a:buClr>
                <a:srgbClr val="E46C0A"/>
              </a:buClr>
              <a:buSzPct val="130640"/>
              <a:buFont typeface="Arial"/>
              <a:buChar char="•"/>
            </a:pPr>
            <a:r>
              <a:rPr lang="tr-TR" sz="1958">
                <a:solidFill>
                  <a:srgbClr val="4151CE"/>
                </a:solidFill>
                <a:latin typeface="Arial"/>
                <a:ea typeface="Arial"/>
                <a:cs typeface="Arial"/>
                <a:sym typeface="Arial"/>
              </a:rPr>
              <a:t>Waterfall yöntemi, yazılım geliştirmede kullanılan erken SDLC yaklaşımıdır.</a:t>
            </a:r>
            <a:endParaRPr sz="1958">
              <a:solidFill>
                <a:srgbClr val="4151CE"/>
              </a:solidFill>
              <a:latin typeface="Arial"/>
              <a:ea typeface="Arial"/>
              <a:cs typeface="Arial"/>
              <a:sym typeface="Arial"/>
            </a:endParaRPr>
          </a:p>
          <a:p>
            <a:pPr marL="899999" lvl="0" indent="-372988" algn="l" rtl="0">
              <a:spcBef>
                <a:spcPts val="0"/>
              </a:spcBef>
              <a:spcAft>
                <a:spcPts val="0"/>
              </a:spcAft>
              <a:buClr>
                <a:srgbClr val="E46C0A"/>
              </a:buClr>
              <a:buSzPct val="125533"/>
              <a:buFont typeface="Arial"/>
              <a:buChar char="•"/>
            </a:pPr>
            <a:r>
              <a:rPr lang="tr-TR" sz="1958">
                <a:solidFill>
                  <a:srgbClr val="4151CE"/>
                </a:solidFill>
                <a:latin typeface="Arial"/>
                <a:ea typeface="Arial"/>
                <a:cs typeface="Arial"/>
                <a:sym typeface="Arial"/>
              </a:rPr>
              <a:t>Eski firmalarda ve devlet projelerinde kullanılır</a:t>
            </a:r>
            <a:r>
              <a:rPr lang="tr-TR" sz="200">
                <a:solidFill>
                  <a:srgbClr val="4151CE"/>
                </a:solidFill>
                <a:latin typeface="Arial"/>
                <a:ea typeface="Arial"/>
                <a:cs typeface="Arial"/>
                <a:sym typeface="Arial"/>
              </a:rPr>
              <a:t>..</a:t>
            </a:r>
            <a:endParaRPr sz="200">
              <a:solidFill>
                <a:srgbClr val="4151CE"/>
              </a:solidFill>
              <a:latin typeface="Arial"/>
              <a:ea typeface="Arial"/>
              <a:cs typeface="Arial"/>
              <a:sym typeface="Arial"/>
            </a:endParaRPr>
          </a:p>
          <a:p>
            <a:pPr marL="899999" lvl="0" indent="-378862" algn="l" rtl="0">
              <a:spcBef>
                <a:spcPts val="0"/>
              </a:spcBef>
              <a:spcAft>
                <a:spcPts val="0"/>
              </a:spcAft>
              <a:buClr>
                <a:srgbClr val="E46C0A"/>
              </a:buClr>
              <a:buSzPct val="130640"/>
              <a:buFont typeface="Arial"/>
              <a:buChar char="•"/>
            </a:pPr>
            <a:r>
              <a:rPr lang="tr-TR" sz="1958">
                <a:solidFill>
                  <a:srgbClr val="4151CE"/>
                </a:solidFill>
                <a:latin typeface="Arial"/>
                <a:ea typeface="Arial"/>
                <a:cs typeface="Arial"/>
                <a:sym typeface="Arial"/>
              </a:rPr>
              <a:t>Planlamanin önemli olduğu askeri projelerde tercih edilir.</a:t>
            </a:r>
            <a:endParaRPr sz="1958">
              <a:solidFill>
                <a:srgbClr val="4151CE"/>
              </a:solidFill>
              <a:latin typeface="Arial"/>
              <a:ea typeface="Arial"/>
              <a:cs typeface="Arial"/>
              <a:sym typeface="Arial"/>
            </a:endParaRPr>
          </a:p>
          <a:p>
            <a:pPr marL="899999" lvl="0" indent="-378862" algn="l" rtl="0">
              <a:spcBef>
                <a:spcPts val="0"/>
              </a:spcBef>
              <a:spcAft>
                <a:spcPts val="0"/>
              </a:spcAft>
              <a:buClr>
                <a:srgbClr val="E46C0A"/>
              </a:buClr>
              <a:buSzPct val="130640"/>
              <a:buFont typeface="Arial"/>
              <a:buChar char="•"/>
            </a:pPr>
            <a:r>
              <a:rPr lang="tr-TR" sz="1958">
                <a:solidFill>
                  <a:srgbClr val="4151CE"/>
                </a:solidFill>
                <a:latin typeface="Arial"/>
                <a:ea typeface="Arial"/>
                <a:cs typeface="Arial"/>
                <a:sym typeface="Arial"/>
              </a:rPr>
              <a:t>Waterfall’da her aşama bir önceki aşama tamamen bittikten sonra başlıyor.</a:t>
            </a:r>
            <a:endParaRPr sz="1958">
              <a:solidFill>
                <a:srgbClr val="4151CE"/>
              </a:solidFill>
              <a:latin typeface="Arial"/>
              <a:ea typeface="Arial"/>
              <a:cs typeface="Arial"/>
              <a:sym typeface="Arial"/>
            </a:endParaRPr>
          </a:p>
          <a:p>
            <a:pPr marL="899999" lvl="0" indent="-378862" algn="l" rtl="0">
              <a:spcBef>
                <a:spcPts val="0"/>
              </a:spcBef>
              <a:spcAft>
                <a:spcPts val="0"/>
              </a:spcAft>
              <a:buClr>
                <a:srgbClr val="E46C0A"/>
              </a:buClr>
              <a:buSzPct val="130640"/>
              <a:buFont typeface="Arial"/>
              <a:buChar char="•"/>
            </a:pPr>
            <a:r>
              <a:rPr lang="tr-TR" sz="1958">
                <a:solidFill>
                  <a:srgbClr val="4151CE"/>
                </a:solidFill>
                <a:latin typeface="Arial"/>
                <a:ea typeface="Arial"/>
                <a:cs typeface="Arial"/>
                <a:sym typeface="Arial"/>
              </a:rPr>
              <a:t>Waterfall modelinde fazlar çakışmaz.</a:t>
            </a:r>
            <a:endParaRPr sz="1958">
              <a:solidFill>
                <a:srgbClr val="4151CE"/>
              </a:solidFill>
              <a:latin typeface="Arial"/>
              <a:ea typeface="Arial"/>
              <a:cs typeface="Arial"/>
              <a:sym typeface="Arial"/>
            </a:endParaRPr>
          </a:p>
          <a:p>
            <a:pPr marL="899999" lvl="0" indent="-378862" algn="l" rtl="0">
              <a:spcBef>
                <a:spcPts val="0"/>
              </a:spcBef>
              <a:spcAft>
                <a:spcPts val="0"/>
              </a:spcAft>
              <a:buClr>
                <a:srgbClr val="E46C0A"/>
              </a:buClr>
              <a:buSzPct val="130640"/>
              <a:buFont typeface="Arial"/>
              <a:buChar char="•"/>
            </a:pPr>
            <a:r>
              <a:rPr lang="tr-TR" sz="1958">
                <a:solidFill>
                  <a:srgbClr val="4151CE"/>
                </a:solidFill>
                <a:latin typeface="Arial"/>
                <a:ea typeface="Arial"/>
                <a:cs typeface="Arial"/>
                <a:sym typeface="Arial"/>
              </a:rPr>
              <a:t>Tüm bu aşamalar, ilerlemenin aşamalar boyunca sürekli olarak aşağı doğru (şelale gibi) aktığı şekilde kademelendirilir.</a:t>
            </a:r>
            <a:endParaRPr sz="1958">
              <a:solidFill>
                <a:srgbClr val="4151CE"/>
              </a:solidFill>
              <a:latin typeface="Arial"/>
              <a:ea typeface="Arial"/>
              <a:cs typeface="Arial"/>
              <a:sym typeface="Arial"/>
            </a:endParaRPr>
          </a:p>
          <a:p>
            <a:pPr marL="899999" lvl="0" indent="-378862" algn="l" rtl="0">
              <a:spcBef>
                <a:spcPts val="0"/>
              </a:spcBef>
              <a:spcAft>
                <a:spcPts val="0"/>
              </a:spcAft>
              <a:buClr>
                <a:srgbClr val="E46C0A"/>
              </a:buClr>
              <a:buSzPct val="130640"/>
              <a:buFont typeface="Arial"/>
              <a:buChar char="•"/>
            </a:pPr>
            <a:r>
              <a:rPr lang="tr-TR" sz="1958">
                <a:solidFill>
                  <a:srgbClr val="4151CE"/>
                </a:solidFill>
                <a:latin typeface="Arial"/>
                <a:ea typeface="Arial"/>
                <a:cs typeface="Arial"/>
                <a:sym typeface="Arial"/>
              </a:rPr>
              <a:t>Analiz ve Tasarım sürecinin detaylı ve sorunsuz yapılması önemlidir.</a:t>
            </a:r>
            <a:endParaRPr sz="1958">
              <a:solidFill>
                <a:srgbClr val="4151CE"/>
              </a:solidFill>
              <a:latin typeface="Arial"/>
              <a:ea typeface="Arial"/>
              <a:cs typeface="Arial"/>
              <a:sym typeface="Arial"/>
            </a:endParaRPr>
          </a:p>
          <a:p>
            <a:pPr marL="899999" lvl="0" indent="-378862" algn="l" rtl="0">
              <a:spcBef>
                <a:spcPts val="0"/>
              </a:spcBef>
              <a:spcAft>
                <a:spcPts val="0"/>
              </a:spcAft>
              <a:buClr>
                <a:srgbClr val="E46C0A"/>
              </a:buClr>
              <a:buSzPct val="130640"/>
              <a:buFont typeface="Arial"/>
              <a:buChar char="•"/>
            </a:pPr>
            <a:r>
              <a:rPr lang="tr-TR" sz="1958">
                <a:solidFill>
                  <a:srgbClr val="4151CE"/>
                </a:solidFill>
                <a:latin typeface="Arial"/>
                <a:ea typeface="Arial"/>
                <a:cs typeface="Arial"/>
                <a:sym typeface="Arial"/>
              </a:rPr>
              <a:t>Küçük projeler için daha iyidir.</a:t>
            </a:r>
            <a:endParaRPr sz="1958">
              <a:solidFill>
                <a:srgbClr val="4151CE"/>
              </a:solidFill>
              <a:latin typeface="Arial"/>
              <a:ea typeface="Arial"/>
              <a:cs typeface="Arial"/>
              <a:sym typeface="Arial"/>
            </a:endParaRPr>
          </a:p>
          <a:p>
            <a:pPr marL="899999" lvl="0" indent="-378862" algn="l" rtl="0">
              <a:spcBef>
                <a:spcPts val="0"/>
              </a:spcBef>
              <a:spcAft>
                <a:spcPts val="0"/>
              </a:spcAft>
              <a:buClr>
                <a:srgbClr val="E46C0A"/>
              </a:buClr>
              <a:buSzPct val="130640"/>
              <a:buFont typeface="Arial"/>
              <a:buChar char="•"/>
            </a:pPr>
            <a:r>
              <a:rPr lang="tr-TR" sz="1958">
                <a:solidFill>
                  <a:srgbClr val="4151CE"/>
                </a:solidFill>
                <a:latin typeface="Arial"/>
                <a:ea typeface="Arial"/>
                <a:cs typeface="Arial"/>
                <a:sym typeface="Arial"/>
              </a:rPr>
              <a:t>Uzun süre devam eden projeler için zayıf modeldir.</a:t>
            </a:r>
            <a:endParaRPr sz="2500">
              <a:solidFill>
                <a:srgbClr val="4151CE"/>
              </a:solidFill>
              <a:latin typeface="Arial"/>
              <a:ea typeface="Arial"/>
              <a:cs typeface="Arial"/>
              <a:sym typeface="Arial"/>
            </a:endParaRPr>
          </a:p>
        </p:txBody>
      </p:sp>
      <p:sp>
        <p:nvSpPr>
          <p:cNvPr id="582" name="Google Shape;582;p75"/>
          <p:cNvSpPr txBox="1">
            <a:spLocks noGrp="1"/>
          </p:cNvSpPr>
          <p:nvPr>
            <p:ph type="title"/>
          </p:nvPr>
        </p:nvSpPr>
        <p:spPr>
          <a:xfrm>
            <a:off x="457200" y="266691"/>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701C7F"/>
                </a:solidFill>
                <a:latin typeface="Arial"/>
                <a:ea typeface="Arial"/>
                <a:cs typeface="Arial"/>
                <a:sym typeface="Arial"/>
              </a:rPr>
              <a:t>Geçen Ders Neler Öğrendik?</a:t>
            </a:r>
            <a:endParaRPr>
              <a:solidFill>
                <a:srgbClr val="701C7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6"/>
        <p:cNvGrpSpPr/>
        <p:nvPr/>
      </p:nvGrpSpPr>
      <p:grpSpPr>
        <a:xfrm>
          <a:off x="0" y="0"/>
          <a:ext cx="0" cy="0"/>
          <a:chOff x="0" y="0"/>
          <a:chExt cx="0" cy="0"/>
        </a:xfrm>
      </p:grpSpPr>
      <p:sp>
        <p:nvSpPr>
          <p:cNvPr id="587" name="Google Shape;587;p76"/>
          <p:cNvSpPr txBox="1">
            <a:spLocks noGrp="1"/>
          </p:cNvSpPr>
          <p:nvPr>
            <p:ph type="body" idx="1"/>
          </p:nvPr>
        </p:nvSpPr>
        <p:spPr>
          <a:xfrm>
            <a:off x="5035625" y="1090669"/>
            <a:ext cx="3453900" cy="3606900"/>
          </a:xfrm>
          <a:prstGeom prst="rect">
            <a:avLst/>
          </a:prstGeom>
          <a:noFill/>
          <a:ln>
            <a:noFill/>
          </a:ln>
        </p:spPr>
        <p:txBody>
          <a:bodyPr spcFirstLastPara="1" wrap="square" lIns="91425" tIns="45700" rIns="91425" bIns="45700" anchor="ctr" anchorCtr="0">
            <a:normAutofit/>
          </a:bodyPr>
          <a:lstStyle/>
          <a:p>
            <a:pPr marL="0" lvl="0" indent="-142875" algn="ctr" rtl="0">
              <a:spcBef>
                <a:spcPts val="0"/>
              </a:spcBef>
              <a:spcAft>
                <a:spcPts val="0"/>
              </a:spcAft>
              <a:buClr>
                <a:schemeClr val="dk1"/>
              </a:buClr>
              <a:buSzPts val="3200"/>
              <a:buNone/>
            </a:pPr>
            <a:r>
              <a:rPr lang="tr-TR" sz="3600" b="1">
                <a:solidFill>
                  <a:srgbClr val="E46C0A"/>
                </a:solidFill>
                <a:latin typeface="Arial"/>
                <a:ea typeface="Arial"/>
                <a:cs typeface="Arial"/>
                <a:sym typeface="Arial"/>
              </a:rPr>
              <a:t> Waterfall  Methodology</a:t>
            </a:r>
            <a:endParaRPr sz="3600" b="1">
              <a:solidFill>
                <a:srgbClr val="E46C0A"/>
              </a:solidFill>
              <a:latin typeface="Arial"/>
              <a:ea typeface="Arial"/>
              <a:cs typeface="Arial"/>
              <a:sym typeface="Arial"/>
            </a:endParaRPr>
          </a:p>
          <a:p>
            <a:pPr marL="0" lvl="0" indent="-142875" algn="ctr" rtl="0">
              <a:spcBef>
                <a:spcPts val="0"/>
              </a:spcBef>
              <a:spcAft>
                <a:spcPts val="0"/>
              </a:spcAft>
              <a:buClr>
                <a:schemeClr val="dk1"/>
              </a:buClr>
              <a:buSzPts val="3200"/>
              <a:buNone/>
            </a:pPr>
            <a:r>
              <a:rPr lang="tr-TR" sz="2800">
                <a:solidFill>
                  <a:srgbClr val="9225A5"/>
                </a:solidFill>
                <a:latin typeface="Arial"/>
                <a:ea typeface="Arial"/>
                <a:cs typeface="Arial"/>
                <a:sym typeface="Arial"/>
              </a:rPr>
              <a:t>   (Şelale Modeli)</a:t>
            </a:r>
            <a:endParaRPr sz="2800">
              <a:solidFill>
                <a:srgbClr val="9225A5"/>
              </a:solidFill>
              <a:latin typeface="Arial"/>
              <a:ea typeface="Arial"/>
              <a:cs typeface="Arial"/>
              <a:sym typeface="Arial"/>
            </a:endParaRPr>
          </a:p>
          <a:p>
            <a:pPr marL="0" lvl="0" indent="-142875" algn="l" rtl="0">
              <a:spcBef>
                <a:spcPts val="0"/>
              </a:spcBef>
              <a:spcAft>
                <a:spcPts val="0"/>
              </a:spcAft>
              <a:buClr>
                <a:schemeClr val="dk1"/>
              </a:buClr>
              <a:buSzPts val="3200"/>
              <a:buNone/>
            </a:pPr>
            <a:endParaRPr sz="2400" b="1">
              <a:solidFill>
                <a:srgbClr val="E46C0A"/>
              </a:solidFill>
              <a:latin typeface="Arial"/>
              <a:ea typeface="Arial"/>
              <a:cs typeface="Arial"/>
              <a:sym typeface="Arial"/>
            </a:endParaRPr>
          </a:p>
        </p:txBody>
      </p:sp>
      <p:pic>
        <p:nvPicPr>
          <p:cNvPr id="588" name="Google Shape;588;p76"/>
          <p:cNvPicPr preferRelativeResize="0"/>
          <p:nvPr/>
        </p:nvPicPr>
        <p:blipFill>
          <a:blip r:embed="rId4">
            <a:alphaModFix/>
          </a:blip>
          <a:stretch>
            <a:fillRect/>
          </a:stretch>
        </p:blipFill>
        <p:spPr>
          <a:xfrm>
            <a:off x="457200" y="1221775"/>
            <a:ext cx="4836226" cy="3475650"/>
          </a:xfrm>
          <a:prstGeom prst="rect">
            <a:avLst/>
          </a:prstGeom>
          <a:noFill/>
          <a:ln>
            <a:noFill/>
          </a:ln>
        </p:spPr>
      </p:pic>
      <p:sp>
        <p:nvSpPr>
          <p:cNvPr id="589" name="Google Shape;589;p76"/>
          <p:cNvSpPr txBox="1">
            <a:spLocks noGrp="1"/>
          </p:cNvSpPr>
          <p:nvPr>
            <p:ph type="title"/>
          </p:nvPr>
        </p:nvSpPr>
        <p:spPr>
          <a:xfrm>
            <a:off x="457200" y="266691"/>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701C7F"/>
                </a:solidFill>
                <a:latin typeface="Arial"/>
                <a:ea typeface="Arial"/>
                <a:cs typeface="Arial"/>
                <a:sym typeface="Arial"/>
              </a:rPr>
              <a:t>Geçen Ders Neler Öğrendik?</a:t>
            </a:r>
            <a:endParaRPr>
              <a:solidFill>
                <a:srgbClr val="701C7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3"/>
        <p:cNvGrpSpPr/>
        <p:nvPr/>
      </p:nvGrpSpPr>
      <p:grpSpPr>
        <a:xfrm>
          <a:off x="0" y="0"/>
          <a:ext cx="0" cy="0"/>
          <a:chOff x="0" y="0"/>
          <a:chExt cx="0" cy="0"/>
        </a:xfrm>
      </p:grpSpPr>
      <p:sp>
        <p:nvSpPr>
          <p:cNvPr id="594" name="Google Shape;594;p77"/>
          <p:cNvSpPr txBox="1">
            <a:spLocks noGrp="1"/>
          </p:cNvSpPr>
          <p:nvPr>
            <p:ph type="title"/>
          </p:nvPr>
        </p:nvSpPr>
        <p:spPr>
          <a:xfrm>
            <a:off x="457200" y="4042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9225A5"/>
                </a:solidFill>
                <a:latin typeface="Arial"/>
                <a:ea typeface="Arial"/>
                <a:cs typeface="Arial"/>
                <a:sym typeface="Arial"/>
              </a:rPr>
              <a:t>AGILE PROCESS</a:t>
            </a:r>
            <a:endParaRPr>
              <a:solidFill>
                <a:srgbClr val="9225A5"/>
              </a:solidFill>
            </a:endParaRPr>
          </a:p>
        </p:txBody>
      </p:sp>
      <p:sp>
        <p:nvSpPr>
          <p:cNvPr id="595" name="Google Shape;595;p77"/>
          <p:cNvSpPr txBox="1">
            <a:spLocks noGrp="1"/>
          </p:cNvSpPr>
          <p:nvPr>
            <p:ph type="body" idx="1"/>
          </p:nvPr>
        </p:nvSpPr>
        <p:spPr>
          <a:xfrm>
            <a:off x="132200" y="1127850"/>
            <a:ext cx="8857800" cy="3656400"/>
          </a:xfrm>
          <a:prstGeom prst="rect">
            <a:avLst/>
          </a:prstGeom>
          <a:noFill/>
          <a:ln>
            <a:noFill/>
          </a:ln>
        </p:spPr>
        <p:txBody>
          <a:bodyPr spcFirstLastPara="1" wrap="square" lIns="91425" tIns="45700" rIns="91425" bIns="45700" anchor="t" anchorCtr="0">
            <a:normAutofit/>
          </a:bodyPr>
          <a:lstStyle/>
          <a:p>
            <a:pPr marL="342900" lvl="0" indent="-139700" algn="ctr" rtl="0">
              <a:spcBef>
                <a:spcPts val="0"/>
              </a:spcBef>
              <a:spcAft>
                <a:spcPts val="0"/>
              </a:spcAft>
              <a:buClr>
                <a:schemeClr val="dk1"/>
              </a:buClr>
              <a:buSzPts val="1100"/>
              <a:buNone/>
            </a:pPr>
            <a:r>
              <a:rPr lang="tr-TR" sz="3550" b="1">
                <a:solidFill>
                  <a:srgbClr val="E46C0A"/>
                </a:solidFill>
                <a:latin typeface="Arial"/>
                <a:ea typeface="Arial"/>
                <a:cs typeface="Arial"/>
                <a:sym typeface="Arial"/>
              </a:rPr>
              <a:t>Konu Akışı</a:t>
            </a:r>
            <a:endParaRPr sz="2450" b="1">
              <a:solidFill>
                <a:srgbClr val="E46C0A"/>
              </a:solidFill>
              <a:latin typeface="Arial"/>
              <a:ea typeface="Arial"/>
              <a:cs typeface="Arial"/>
              <a:sym typeface="Arial"/>
            </a:endParaRPr>
          </a:p>
          <a:p>
            <a:pPr marL="342900" lvl="0" indent="-139700" algn="ctr" rtl="0">
              <a:spcBef>
                <a:spcPts val="0"/>
              </a:spcBef>
              <a:spcAft>
                <a:spcPts val="0"/>
              </a:spcAft>
              <a:buClr>
                <a:schemeClr val="dk1"/>
              </a:buClr>
              <a:buSzPts val="1100"/>
              <a:buFont typeface="Arial"/>
              <a:buNone/>
            </a:pPr>
            <a:endParaRPr sz="2450" b="1">
              <a:solidFill>
                <a:srgbClr val="FF9900"/>
              </a:solidFill>
              <a:latin typeface="Arial"/>
              <a:ea typeface="Arial"/>
              <a:cs typeface="Arial"/>
              <a:sym typeface="Arial"/>
            </a:endParaRPr>
          </a:p>
          <a:p>
            <a:pPr marL="342900" lvl="0" indent="-139700" algn="l" rtl="0">
              <a:lnSpc>
                <a:spcPct val="150000"/>
              </a:lnSpc>
              <a:spcBef>
                <a:spcPts val="0"/>
              </a:spcBef>
              <a:spcAft>
                <a:spcPts val="0"/>
              </a:spcAft>
              <a:buClr>
                <a:schemeClr val="dk1"/>
              </a:buClr>
              <a:buSzPts val="1100"/>
              <a:buFont typeface="Arial"/>
              <a:buNone/>
            </a:pPr>
            <a:r>
              <a:rPr lang="tr-TR" sz="2050" b="1">
                <a:solidFill>
                  <a:srgbClr val="E46C0A"/>
                </a:solidFill>
                <a:latin typeface="Arial"/>
                <a:ea typeface="Arial"/>
                <a:cs typeface="Arial"/>
                <a:sym typeface="Arial"/>
              </a:rPr>
              <a:t>1)</a:t>
            </a:r>
            <a:r>
              <a:rPr lang="tr-TR" sz="2050" b="1">
                <a:solidFill>
                  <a:srgbClr val="4151CE"/>
                </a:solidFill>
                <a:latin typeface="Arial"/>
                <a:ea typeface="Arial"/>
                <a:cs typeface="Arial"/>
                <a:sym typeface="Arial"/>
              </a:rPr>
              <a:t> KISA TARİHÇE</a:t>
            </a:r>
            <a:endParaRPr sz="2050" b="1">
              <a:solidFill>
                <a:srgbClr val="4151CE"/>
              </a:solidFill>
              <a:latin typeface="Arial"/>
              <a:ea typeface="Arial"/>
              <a:cs typeface="Arial"/>
              <a:sym typeface="Arial"/>
            </a:endParaRPr>
          </a:p>
          <a:p>
            <a:pPr marL="342900" lvl="0" indent="-139700" algn="l" rtl="0">
              <a:lnSpc>
                <a:spcPct val="150000"/>
              </a:lnSpc>
              <a:spcBef>
                <a:spcPts val="0"/>
              </a:spcBef>
              <a:spcAft>
                <a:spcPts val="0"/>
              </a:spcAft>
              <a:buClr>
                <a:schemeClr val="dk1"/>
              </a:buClr>
              <a:buSzPts val="1100"/>
              <a:buFont typeface="Arial"/>
              <a:buNone/>
            </a:pPr>
            <a:r>
              <a:rPr lang="tr-TR" sz="2050" b="1">
                <a:solidFill>
                  <a:srgbClr val="E46C0A"/>
                </a:solidFill>
                <a:latin typeface="Arial"/>
                <a:ea typeface="Arial"/>
                <a:cs typeface="Arial"/>
                <a:sym typeface="Arial"/>
              </a:rPr>
              <a:t>2)</a:t>
            </a:r>
            <a:r>
              <a:rPr lang="tr-TR" sz="2050" b="1">
                <a:solidFill>
                  <a:srgbClr val="4151CE"/>
                </a:solidFill>
                <a:latin typeface="Arial"/>
                <a:ea typeface="Arial"/>
                <a:cs typeface="Arial"/>
                <a:sym typeface="Arial"/>
              </a:rPr>
              <a:t> TAKIM ÜYELERİ VE GÖREVLERİ</a:t>
            </a:r>
            <a:endParaRPr sz="2050" b="1">
              <a:solidFill>
                <a:srgbClr val="4151CE"/>
              </a:solidFill>
              <a:latin typeface="Arial"/>
              <a:ea typeface="Arial"/>
              <a:cs typeface="Arial"/>
              <a:sym typeface="Arial"/>
            </a:endParaRPr>
          </a:p>
          <a:p>
            <a:pPr marL="342900" lvl="0" indent="-139700" algn="l" rtl="0">
              <a:lnSpc>
                <a:spcPct val="150000"/>
              </a:lnSpc>
              <a:spcBef>
                <a:spcPts val="0"/>
              </a:spcBef>
              <a:spcAft>
                <a:spcPts val="0"/>
              </a:spcAft>
              <a:buClr>
                <a:schemeClr val="dk1"/>
              </a:buClr>
              <a:buSzPts val="1100"/>
              <a:buFont typeface="Arial"/>
              <a:buNone/>
            </a:pPr>
            <a:r>
              <a:rPr lang="tr-TR" sz="2050" b="1">
                <a:solidFill>
                  <a:srgbClr val="E46C0A"/>
                </a:solidFill>
                <a:latin typeface="Arial"/>
                <a:ea typeface="Arial"/>
                <a:cs typeface="Arial"/>
                <a:sym typeface="Arial"/>
              </a:rPr>
              <a:t>3)</a:t>
            </a:r>
            <a:r>
              <a:rPr lang="tr-TR" sz="2050" b="1">
                <a:solidFill>
                  <a:srgbClr val="4151CE"/>
                </a:solidFill>
                <a:latin typeface="Arial"/>
                <a:ea typeface="Arial"/>
                <a:cs typeface="Arial"/>
                <a:sym typeface="Arial"/>
              </a:rPr>
              <a:t> BÜTÜNÜ OLUŞTURAN PARÇALAR</a:t>
            </a:r>
            <a:endParaRPr sz="2050" b="1">
              <a:solidFill>
                <a:srgbClr val="4151CE"/>
              </a:solidFill>
              <a:latin typeface="Arial"/>
              <a:ea typeface="Arial"/>
              <a:cs typeface="Arial"/>
              <a:sym typeface="Arial"/>
            </a:endParaRPr>
          </a:p>
          <a:p>
            <a:pPr marL="342900" lvl="0" indent="-139700" algn="l" rtl="0">
              <a:lnSpc>
                <a:spcPct val="150000"/>
              </a:lnSpc>
              <a:spcBef>
                <a:spcPts val="0"/>
              </a:spcBef>
              <a:spcAft>
                <a:spcPts val="0"/>
              </a:spcAft>
              <a:buClr>
                <a:schemeClr val="dk1"/>
              </a:buClr>
              <a:buSzPts val="1100"/>
              <a:buFont typeface="Arial"/>
              <a:buNone/>
            </a:pPr>
            <a:r>
              <a:rPr lang="tr-TR" sz="2050" b="1">
                <a:solidFill>
                  <a:srgbClr val="E46C0A"/>
                </a:solidFill>
                <a:latin typeface="Arial"/>
                <a:ea typeface="Arial"/>
                <a:cs typeface="Arial"/>
                <a:sym typeface="Arial"/>
              </a:rPr>
              <a:t>4)</a:t>
            </a:r>
            <a:r>
              <a:rPr lang="tr-TR" sz="2050" b="1">
                <a:solidFill>
                  <a:srgbClr val="4151CE"/>
                </a:solidFill>
                <a:latin typeface="Arial"/>
                <a:ea typeface="Arial"/>
                <a:cs typeface="Arial"/>
                <a:sym typeface="Arial"/>
              </a:rPr>
              <a:t> TOPLANTILAR</a:t>
            </a:r>
            <a:endParaRPr sz="2100" b="1">
              <a:solidFill>
                <a:srgbClr val="4151CE"/>
              </a:solidFill>
              <a:latin typeface="Arial"/>
              <a:ea typeface="Arial"/>
              <a:cs typeface="Arial"/>
              <a:sym typeface="Arial"/>
            </a:endParaRPr>
          </a:p>
        </p:txBody>
      </p:sp>
      <p:pic>
        <p:nvPicPr>
          <p:cNvPr id="596" name="Google Shape;596;p77"/>
          <p:cNvPicPr preferRelativeResize="0"/>
          <p:nvPr/>
        </p:nvPicPr>
        <p:blipFill>
          <a:blip r:embed="rId4">
            <a:alphaModFix/>
          </a:blip>
          <a:stretch>
            <a:fillRect/>
          </a:stretch>
        </p:blipFill>
        <p:spPr>
          <a:xfrm>
            <a:off x="5166550" y="1732475"/>
            <a:ext cx="3642999" cy="297557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0"/>
        <p:cNvGrpSpPr/>
        <p:nvPr/>
      </p:nvGrpSpPr>
      <p:grpSpPr>
        <a:xfrm>
          <a:off x="0" y="0"/>
          <a:ext cx="0" cy="0"/>
          <a:chOff x="0" y="0"/>
          <a:chExt cx="0" cy="0"/>
        </a:xfrm>
      </p:grpSpPr>
      <p:sp>
        <p:nvSpPr>
          <p:cNvPr id="601" name="Google Shape;601;p78"/>
          <p:cNvSpPr txBox="1">
            <a:spLocks noGrp="1"/>
          </p:cNvSpPr>
          <p:nvPr>
            <p:ph type="title"/>
          </p:nvPr>
        </p:nvSpPr>
        <p:spPr>
          <a:xfrm>
            <a:off x="0" y="0"/>
            <a:ext cx="9144000" cy="1128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p:txBody>
      </p:sp>
      <p:sp>
        <p:nvSpPr>
          <p:cNvPr id="602" name="Google Shape;602;p78"/>
          <p:cNvSpPr txBox="1">
            <a:spLocks noGrp="1"/>
          </p:cNvSpPr>
          <p:nvPr>
            <p:ph type="body" idx="1"/>
          </p:nvPr>
        </p:nvSpPr>
        <p:spPr>
          <a:xfrm>
            <a:off x="0" y="1037925"/>
            <a:ext cx="9144000" cy="3818100"/>
          </a:xfrm>
          <a:prstGeom prst="rect">
            <a:avLst/>
          </a:prstGeom>
        </p:spPr>
        <p:txBody>
          <a:bodyPr spcFirstLastPara="1" wrap="square" lIns="270000" tIns="91425" rIns="91425" bIns="91425" anchor="t" anchorCtr="0">
            <a:normAutofit fontScale="32500" lnSpcReduction="20000"/>
          </a:bodyPr>
          <a:lstStyle/>
          <a:p>
            <a:pPr marL="0" lvl="0" indent="0" algn="ctr" rtl="0">
              <a:lnSpc>
                <a:spcPct val="115000"/>
              </a:lnSpc>
              <a:spcBef>
                <a:spcPts val="0"/>
              </a:spcBef>
              <a:spcAft>
                <a:spcPts val="0"/>
              </a:spcAft>
              <a:buClr>
                <a:schemeClr val="dk1"/>
              </a:buClr>
              <a:buSzPts val="275"/>
              <a:buFont typeface="Arial"/>
              <a:buNone/>
            </a:pPr>
            <a:r>
              <a:rPr lang="tr-TR" sz="7556" b="1">
                <a:solidFill>
                  <a:srgbClr val="E46C0A"/>
                </a:solidFill>
                <a:latin typeface="Arial"/>
                <a:ea typeface="Arial"/>
                <a:cs typeface="Arial"/>
                <a:sym typeface="Arial"/>
              </a:rPr>
              <a:t>KISA TARİHÇESİ</a:t>
            </a:r>
            <a:endParaRPr sz="7556" b="1">
              <a:solidFill>
                <a:srgbClr val="E46C0A"/>
              </a:solidFill>
              <a:latin typeface="Arial"/>
              <a:ea typeface="Arial"/>
              <a:cs typeface="Arial"/>
              <a:sym typeface="Arial"/>
            </a:endParaRPr>
          </a:p>
          <a:p>
            <a:pPr marL="360000" marR="327773" lvl="0" indent="0" algn="just" rtl="0">
              <a:spcBef>
                <a:spcPts val="360"/>
              </a:spcBef>
              <a:spcAft>
                <a:spcPts val="0"/>
              </a:spcAft>
              <a:buClr>
                <a:schemeClr val="dk1"/>
              </a:buClr>
              <a:buSzPts val="275"/>
              <a:buFont typeface="Arial"/>
              <a:buNone/>
            </a:pPr>
            <a:r>
              <a:rPr lang="tr-TR" sz="7350"/>
              <a:t>  </a:t>
            </a:r>
            <a:r>
              <a:rPr lang="tr-TR" sz="8150"/>
              <a:t>   </a:t>
            </a:r>
            <a:r>
              <a:rPr lang="tr-TR" sz="6611" b="1" i="1">
                <a:solidFill>
                  <a:srgbClr val="E46C0A"/>
                </a:solidFill>
                <a:latin typeface="Arial"/>
                <a:ea typeface="Arial"/>
                <a:cs typeface="Arial"/>
                <a:sym typeface="Arial"/>
              </a:rPr>
              <a:t>Scrum’ın Ortaya Çıkışı :</a:t>
            </a:r>
            <a:endParaRPr sz="6611" b="1" i="1">
              <a:solidFill>
                <a:srgbClr val="E46C0A"/>
              </a:solidFill>
              <a:latin typeface="Arial"/>
              <a:ea typeface="Arial"/>
              <a:cs typeface="Arial"/>
              <a:sym typeface="Arial"/>
            </a:endParaRPr>
          </a:p>
          <a:p>
            <a:pPr marL="360000" marR="327773" lvl="0" indent="97199" algn="l" rtl="0">
              <a:lnSpc>
                <a:spcPct val="115000"/>
              </a:lnSpc>
              <a:spcBef>
                <a:spcPts val="0"/>
              </a:spcBef>
              <a:spcAft>
                <a:spcPts val="0"/>
              </a:spcAft>
              <a:buClr>
                <a:schemeClr val="dk1"/>
              </a:buClr>
              <a:buSzPts val="275"/>
              <a:buFont typeface="Arial"/>
              <a:buNone/>
            </a:pPr>
            <a:r>
              <a:rPr lang="tr-TR" sz="7373">
                <a:solidFill>
                  <a:srgbClr val="4151CE"/>
                </a:solidFill>
                <a:latin typeface="Arial"/>
                <a:ea typeface="Arial"/>
                <a:cs typeface="Arial"/>
                <a:sym typeface="Arial"/>
              </a:rPr>
              <a:t>90’lı yıllarda Scrum’in kurucularından olan Jeff Sutherland zor bir görev üzerinde çalışmaya başladı: Bir yazılım şirketi olan Easel Corporation, altı aydan daha kısa bir sürede eski ürünlerini tamamen yenilemek istiyordu.</a:t>
            </a:r>
            <a:endParaRPr sz="7373">
              <a:solidFill>
                <a:srgbClr val="4151CE"/>
              </a:solidFill>
              <a:latin typeface="Arial"/>
              <a:ea typeface="Arial"/>
              <a:cs typeface="Arial"/>
              <a:sym typeface="Arial"/>
            </a:endParaRPr>
          </a:p>
          <a:p>
            <a:pPr marL="360000" marR="327773" lvl="0" indent="97199" algn="l" rtl="0">
              <a:lnSpc>
                <a:spcPct val="115000"/>
              </a:lnSpc>
              <a:spcBef>
                <a:spcPts val="0"/>
              </a:spcBef>
              <a:spcAft>
                <a:spcPts val="0"/>
              </a:spcAft>
              <a:buClr>
                <a:schemeClr val="dk1"/>
              </a:buClr>
              <a:buSzPts val="275"/>
              <a:buFont typeface="Arial"/>
              <a:buNone/>
            </a:pPr>
            <a:r>
              <a:rPr lang="tr-TR" sz="7373">
                <a:solidFill>
                  <a:srgbClr val="4151CE"/>
                </a:solidFill>
                <a:latin typeface="Arial"/>
                <a:ea typeface="Arial"/>
                <a:cs typeface="Arial"/>
                <a:sym typeface="Arial"/>
              </a:rPr>
              <a:t>Sutherland’ın temel yaklaşımı, </a:t>
            </a:r>
            <a:r>
              <a:rPr lang="tr-TR" sz="7373">
                <a:solidFill>
                  <a:srgbClr val="E46C0A"/>
                </a:solidFill>
                <a:latin typeface="Arial"/>
                <a:ea typeface="Arial"/>
                <a:cs typeface="Arial"/>
                <a:sym typeface="Arial"/>
              </a:rPr>
              <a:t>kısa günlük ekip toplantılarının</a:t>
            </a:r>
            <a:r>
              <a:rPr lang="tr-TR" sz="7373">
                <a:solidFill>
                  <a:srgbClr val="4151CE"/>
                </a:solidFill>
                <a:latin typeface="Arial"/>
                <a:ea typeface="Arial"/>
                <a:cs typeface="Arial"/>
                <a:sym typeface="Arial"/>
              </a:rPr>
              <a:t> grup verimliliğini önemli ölçüde artırdığı şeklindeydi. </a:t>
            </a:r>
            <a:endParaRPr sz="7373">
              <a:solidFill>
                <a:srgbClr val="4151CE"/>
              </a:solidFill>
              <a:latin typeface="Arial"/>
              <a:ea typeface="Arial"/>
              <a:cs typeface="Arial"/>
              <a:sym typeface="Arial"/>
            </a:endParaRPr>
          </a:p>
          <a:p>
            <a:pPr marL="360000" marR="327773" lvl="0" indent="97199" algn="l" rtl="0">
              <a:lnSpc>
                <a:spcPct val="115000"/>
              </a:lnSpc>
              <a:spcBef>
                <a:spcPts val="0"/>
              </a:spcBef>
              <a:spcAft>
                <a:spcPts val="0"/>
              </a:spcAft>
              <a:buClr>
                <a:schemeClr val="dk1"/>
              </a:buClr>
              <a:buSzPts val="275"/>
              <a:buFont typeface="Arial"/>
              <a:buNone/>
            </a:pPr>
            <a:r>
              <a:rPr lang="tr-TR" sz="7373">
                <a:solidFill>
                  <a:srgbClr val="4151CE"/>
                </a:solidFill>
                <a:latin typeface="Arial"/>
                <a:ea typeface="Arial"/>
                <a:cs typeface="Arial"/>
                <a:sym typeface="Arial"/>
              </a:rPr>
              <a:t>Sutherland, yazılım geliştirmenin yeni bir yolunu keşfetti ; Rugby oyunundan esinlenerek adını “</a:t>
            </a:r>
            <a:r>
              <a:rPr lang="tr-TR" sz="7373">
                <a:solidFill>
                  <a:srgbClr val="E46C0A"/>
                </a:solidFill>
                <a:latin typeface="Arial"/>
                <a:ea typeface="Arial"/>
                <a:cs typeface="Arial"/>
                <a:sym typeface="Arial"/>
              </a:rPr>
              <a:t>scrum</a:t>
            </a:r>
            <a:r>
              <a:rPr lang="tr-TR" sz="7373">
                <a:solidFill>
                  <a:srgbClr val="4151CE"/>
                </a:solidFill>
                <a:latin typeface="Arial"/>
                <a:ea typeface="Arial"/>
                <a:cs typeface="Arial"/>
                <a:sym typeface="Arial"/>
              </a:rPr>
              <a:t>” (hamle, saldırı) koydu. </a:t>
            </a:r>
            <a:endParaRPr sz="7373">
              <a:solidFill>
                <a:srgbClr val="4151CE"/>
              </a:solidFill>
              <a:latin typeface="Arial"/>
              <a:ea typeface="Arial"/>
              <a:cs typeface="Arial"/>
              <a:sym typeface="Arial"/>
            </a:endParaRPr>
          </a:p>
          <a:p>
            <a:pPr marL="360000" marR="327773" lvl="0" indent="97199" algn="l" rtl="0">
              <a:lnSpc>
                <a:spcPct val="115000"/>
              </a:lnSpc>
              <a:spcBef>
                <a:spcPts val="0"/>
              </a:spcBef>
              <a:spcAft>
                <a:spcPts val="0"/>
              </a:spcAft>
              <a:buClr>
                <a:schemeClr val="dk1"/>
              </a:buClr>
              <a:buSzPts val="275"/>
              <a:buFont typeface="Arial"/>
              <a:buNone/>
            </a:pPr>
            <a:r>
              <a:rPr lang="tr-TR" sz="7373">
                <a:solidFill>
                  <a:srgbClr val="4151CE"/>
                </a:solidFill>
                <a:latin typeface="Arial"/>
                <a:ea typeface="Arial"/>
                <a:cs typeface="Arial"/>
                <a:sym typeface="Arial"/>
              </a:rPr>
              <a:t>Scrum yöntemleri, görünüşte karmaşık ve bilinmezliği olan projelerin  zamanında, az bütçeyle ve daha önceki herhangi bir sürümden daha az hatayla tamamlamasını sağladı.</a:t>
            </a:r>
            <a:endParaRPr sz="5073"/>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6"/>
        <p:cNvGrpSpPr/>
        <p:nvPr/>
      </p:nvGrpSpPr>
      <p:grpSpPr>
        <a:xfrm>
          <a:off x="0" y="0"/>
          <a:ext cx="0" cy="0"/>
          <a:chOff x="0" y="0"/>
          <a:chExt cx="0" cy="0"/>
        </a:xfrm>
      </p:grpSpPr>
      <p:sp>
        <p:nvSpPr>
          <p:cNvPr id="607" name="Google Shape;607;p79"/>
          <p:cNvSpPr txBox="1">
            <a:spLocks noGrp="1"/>
          </p:cNvSpPr>
          <p:nvPr>
            <p:ph type="body" idx="1"/>
          </p:nvPr>
        </p:nvSpPr>
        <p:spPr>
          <a:xfrm>
            <a:off x="247875" y="3819206"/>
            <a:ext cx="8896200" cy="1160700"/>
          </a:xfrm>
          <a:prstGeom prst="rect">
            <a:avLst/>
          </a:prstGeom>
        </p:spPr>
        <p:txBody>
          <a:bodyPr spcFirstLastPara="1" wrap="square" lIns="91425" tIns="45700" rIns="91425" bIns="45700" anchor="t" anchorCtr="0">
            <a:normAutofit fontScale="62500" lnSpcReduction="20000"/>
          </a:bodyPr>
          <a:lstStyle/>
          <a:p>
            <a:pPr marL="360000" marR="438577" lvl="0" indent="0" algn="l" rtl="0">
              <a:spcBef>
                <a:spcPts val="360"/>
              </a:spcBef>
              <a:spcAft>
                <a:spcPts val="0"/>
              </a:spcAft>
              <a:buClr>
                <a:schemeClr val="dk1"/>
              </a:buClr>
              <a:buSzPct val="30136"/>
              <a:buFont typeface="Arial"/>
              <a:buNone/>
            </a:pPr>
            <a:r>
              <a:rPr lang="tr-TR"/>
              <a:t>  </a:t>
            </a:r>
            <a:r>
              <a:rPr lang="tr-TR" sz="3650">
                <a:solidFill>
                  <a:srgbClr val="4151CE"/>
                </a:solidFill>
                <a:latin typeface="Arial"/>
                <a:ea typeface="Arial"/>
                <a:cs typeface="Arial"/>
                <a:sym typeface="Arial"/>
              </a:rPr>
              <a:t> Agile Metodoloji (Çevik Metodoloji) yazılım sistemlerini etkili ve verimli bir şekilde modellemeye ve dokümantasyonunu yapmaya yönelik, pratiğe dayalı bir yöntemdir.</a:t>
            </a:r>
            <a:endParaRPr sz="3650">
              <a:solidFill>
                <a:srgbClr val="4151CE"/>
              </a:solidFill>
              <a:latin typeface="Arial"/>
              <a:ea typeface="Arial"/>
              <a:cs typeface="Arial"/>
              <a:sym typeface="Arial"/>
            </a:endParaRPr>
          </a:p>
          <a:p>
            <a:pPr marL="0" lvl="0" indent="0" algn="l" rtl="0">
              <a:spcBef>
                <a:spcPts val="360"/>
              </a:spcBef>
              <a:spcAft>
                <a:spcPts val="0"/>
              </a:spcAft>
              <a:buNone/>
            </a:pPr>
            <a:endParaRPr/>
          </a:p>
        </p:txBody>
      </p:sp>
      <p:pic>
        <p:nvPicPr>
          <p:cNvPr id="608" name="Google Shape;608;p79"/>
          <p:cNvPicPr preferRelativeResize="0"/>
          <p:nvPr/>
        </p:nvPicPr>
        <p:blipFill rotWithShape="1">
          <a:blip r:embed="rId4">
            <a:alphaModFix/>
          </a:blip>
          <a:srcRect b="8892"/>
          <a:stretch/>
        </p:blipFill>
        <p:spPr>
          <a:xfrm>
            <a:off x="530500" y="1126725"/>
            <a:ext cx="8015100" cy="2540100"/>
          </a:xfrm>
          <a:prstGeom prst="roundRect">
            <a:avLst>
              <a:gd name="adj" fmla="val 16667"/>
            </a:avLst>
          </a:prstGeom>
          <a:noFill/>
          <a:ln>
            <a:noFill/>
          </a:ln>
        </p:spPr>
      </p:pic>
      <p:sp>
        <p:nvSpPr>
          <p:cNvPr id="609" name="Google Shape;609;p79"/>
          <p:cNvSpPr txBox="1">
            <a:spLocks noGrp="1"/>
          </p:cNvSpPr>
          <p:nvPr>
            <p:ph type="title"/>
          </p:nvPr>
        </p:nvSpPr>
        <p:spPr>
          <a:xfrm>
            <a:off x="0" y="0"/>
            <a:ext cx="9144000" cy="1128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3"/>
        <p:cNvGrpSpPr/>
        <p:nvPr/>
      </p:nvGrpSpPr>
      <p:grpSpPr>
        <a:xfrm>
          <a:off x="0" y="0"/>
          <a:ext cx="0" cy="0"/>
          <a:chOff x="0" y="0"/>
          <a:chExt cx="0" cy="0"/>
        </a:xfrm>
      </p:grpSpPr>
      <p:sp>
        <p:nvSpPr>
          <p:cNvPr id="614" name="Google Shape;614;p80"/>
          <p:cNvSpPr txBox="1">
            <a:spLocks noGrp="1"/>
          </p:cNvSpPr>
          <p:nvPr>
            <p:ph type="body" idx="1"/>
          </p:nvPr>
        </p:nvSpPr>
        <p:spPr>
          <a:xfrm>
            <a:off x="165250" y="1200150"/>
            <a:ext cx="8841000" cy="3522000"/>
          </a:xfrm>
          <a:prstGeom prst="rect">
            <a:avLst/>
          </a:prstGeom>
        </p:spPr>
        <p:txBody>
          <a:bodyPr spcFirstLastPara="1" wrap="square" lIns="91425" tIns="45700" rIns="91425" bIns="45700" anchor="t" anchorCtr="0">
            <a:normAutofit fontScale="92500" lnSpcReduction="20000"/>
          </a:bodyPr>
          <a:lstStyle/>
          <a:p>
            <a:pPr marL="360000" marR="380916" lvl="0" indent="361950" algn="just" rtl="0">
              <a:spcBef>
                <a:spcPts val="360"/>
              </a:spcBef>
              <a:spcAft>
                <a:spcPts val="0"/>
              </a:spcAft>
              <a:buClr>
                <a:schemeClr val="dk1"/>
              </a:buClr>
              <a:buSzPct val="44897"/>
              <a:buFont typeface="Arial"/>
              <a:buNone/>
            </a:pPr>
            <a:r>
              <a:rPr lang="tr-TR"/>
              <a:t>  </a:t>
            </a:r>
            <a:r>
              <a:rPr lang="tr-TR" sz="2450">
                <a:solidFill>
                  <a:srgbClr val="4151CE"/>
                </a:solidFill>
                <a:latin typeface="Arial"/>
                <a:ea typeface="Arial"/>
                <a:cs typeface="Arial"/>
                <a:sym typeface="Arial"/>
              </a:rPr>
              <a:t>Diğer sektörlerdeki yaklaşımların bir devamı olarak 1990’li yıllardan itibaren yazılım sektöründe uygulanmaya başlanmıştır.</a:t>
            </a:r>
            <a:endParaRPr sz="2450">
              <a:solidFill>
                <a:srgbClr val="4151CE"/>
              </a:solidFill>
              <a:latin typeface="Arial"/>
              <a:ea typeface="Arial"/>
              <a:cs typeface="Arial"/>
              <a:sym typeface="Arial"/>
            </a:endParaRPr>
          </a:p>
          <a:p>
            <a:pPr marL="360000" marR="380916" lvl="0" indent="361950" algn="just" rtl="0">
              <a:spcBef>
                <a:spcPts val="360"/>
              </a:spcBef>
              <a:spcAft>
                <a:spcPts val="0"/>
              </a:spcAft>
              <a:buClr>
                <a:schemeClr val="dk1"/>
              </a:buClr>
              <a:buSzPct val="44897"/>
              <a:buFont typeface="Arial"/>
              <a:buNone/>
            </a:pPr>
            <a:r>
              <a:rPr lang="tr-TR" sz="2450">
                <a:solidFill>
                  <a:srgbClr val="4151CE"/>
                </a:solidFill>
                <a:latin typeface="Arial"/>
                <a:ea typeface="Arial"/>
                <a:cs typeface="Arial"/>
                <a:sym typeface="Arial"/>
              </a:rPr>
              <a:t>  Aşırı kuralcı klasik yazılım süreç modellerine tepki olarak ortaya çıkan Agile Manifestosu öncesinde yazılımlar daha yüksek maliyetli ve daha yavaş geliştirilmekteydi.</a:t>
            </a:r>
            <a:endParaRPr sz="2450">
              <a:solidFill>
                <a:srgbClr val="4151CE"/>
              </a:solidFill>
              <a:latin typeface="Arial"/>
              <a:ea typeface="Arial"/>
              <a:cs typeface="Arial"/>
              <a:sym typeface="Arial"/>
            </a:endParaRPr>
          </a:p>
          <a:p>
            <a:pPr marL="360000" marR="380916" lvl="0" indent="361950" algn="just" rtl="0">
              <a:spcBef>
                <a:spcPts val="360"/>
              </a:spcBef>
              <a:spcAft>
                <a:spcPts val="0"/>
              </a:spcAft>
              <a:buClr>
                <a:schemeClr val="dk1"/>
              </a:buClr>
              <a:buSzPct val="44897"/>
              <a:buFont typeface="Arial"/>
              <a:buNone/>
            </a:pPr>
            <a:r>
              <a:rPr lang="tr-TR" sz="2450">
                <a:solidFill>
                  <a:srgbClr val="4151CE"/>
                </a:solidFill>
                <a:latin typeface="Arial"/>
                <a:ea typeface="Arial"/>
                <a:cs typeface="Arial"/>
                <a:sym typeface="Arial"/>
              </a:rPr>
              <a:t> Yazılım geliştirme sürecini hızlandırmak, daha etkin kullanmak ve gerektiğinde dokümante etmek amacıyla ortaya çıkan, dünyada birçok yazılım firmasının farklı projelerinde benimsediği bu metodun kullanımı 2000’lerde hız kazanmıştır.</a:t>
            </a:r>
            <a:endParaRPr sz="2950">
              <a:solidFill>
                <a:srgbClr val="4151CE"/>
              </a:solidFill>
              <a:latin typeface="Arial"/>
              <a:ea typeface="Arial"/>
              <a:cs typeface="Arial"/>
              <a:sym typeface="Arial"/>
            </a:endParaRPr>
          </a:p>
        </p:txBody>
      </p:sp>
      <p:sp>
        <p:nvSpPr>
          <p:cNvPr id="615" name="Google Shape;615;p80"/>
          <p:cNvSpPr txBox="1">
            <a:spLocks noGrp="1"/>
          </p:cNvSpPr>
          <p:nvPr>
            <p:ph type="title"/>
          </p:nvPr>
        </p:nvSpPr>
        <p:spPr>
          <a:xfrm>
            <a:off x="0" y="0"/>
            <a:ext cx="9144000" cy="1128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9"/>
        <p:cNvGrpSpPr/>
        <p:nvPr/>
      </p:nvGrpSpPr>
      <p:grpSpPr>
        <a:xfrm>
          <a:off x="0" y="0"/>
          <a:ext cx="0" cy="0"/>
          <a:chOff x="0" y="0"/>
          <a:chExt cx="0" cy="0"/>
        </a:xfrm>
      </p:grpSpPr>
      <p:sp>
        <p:nvSpPr>
          <p:cNvPr id="620" name="Google Shape;620;p81"/>
          <p:cNvSpPr txBox="1">
            <a:spLocks noGrp="1"/>
          </p:cNvSpPr>
          <p:nvPr>
            <p:ph type="body" idx="1"/>
          </p:nvPr>
        </p:nvSpPr>
        <p:spPr>
          <a:xfrm>
            <a:off x="165250" y="1200150"/>
            <a:ext cx="8841000" cy="3522000"/>
          </a:xfrm>
          <a:prstGeom prst="rect">
            <a:avLst/>
          </a:prstGeom>
        </p:spPr>
        <p:txBody>
          <a:bodyPr spcFirstLastPara="1" wrap="square" lIns="91425" tIns="45700" rIns="91425" bIns="45700" anchor="t" anchorCtr="0">
            <a:normAutofit fontScale="85000" lnSpcReduction="10000"/>
          </a:bodyPr>
          <a:lstStyle/>
          <a:p>
            <a:pPr marL="0" lvl="0" indent="0" algn="just" rtl="0">
              <a:spcBef>
                <a:spcPts val="360"/>
              </a:spcBef>
              <a:spcAft>
                <a:spcPts val="0"/>
              </a:spcAft>
              <a:buClr>
                <a:schemeClr val="dk1"/>
              </a:buClr>
              <a:buSzPct val="42573"/>
              <a:buFont typeface="Arial"/>
              <a:buNone/>
            </a:pPr>
            <a:r>
              <a:rPr lang="tr-TR" sz="2583"/>
              <a:t>   </a:t>
            </a:r>
            <a:endParaRPr sz="2583"/>
          </a:p>
          <a:p>
            <a:pPr marL="360000" marR="380916" lvl="0" indent="0" algn="just" rtl="0">
              <a:spcBef>
                <a:spcPts val="360"/>
              </a:spcBef>
              <a:spcAft>
                <a:spcPts val="0"/>
              </a:spcAft>
              <a:buClr>
                <a:schemeClr val="dk1"/>
              </a:buClr>
              <a:buSzPct val="42573"/>
              <a:buFont typeface="Arial"/>
              <a:buNone/>
            </a:pPr>
            <a:r>
              <a:rPr lang="tr-TR" sz="2583">
                <a:solidFill>
                  <a:srgbClr val="4151CE"/>
                </a:solidFill>
                <a:latin typeface="Arial"/>
                <a:ea typeface="Arial"/>
                <a:cs typeface="Arial"/>
                <a:sym typeface="Arial"/>
              </a:rPr>
              <a:t>      2001 yılında yazılım dünyasının önde gelen isimlerinden 17 arkadaş; “Agile (Çevik) Yazılım Geliştirme Manifestosu” ve “Agile (Çevik) Yazılımın Prensipleri” ni yayınlamışlar, bu oluşumu ve gelişimini desteklemek için “Agile Alliance” adıyla, kar amacı gütmeyen bir organizasyon kurmuşlardır.</a:t>
            </a:r>
            <a:endParaRPr sz="2583">
              <a:solidFill>
                <a:srgbClr val="4151CE"/>
              </a:solidFill>
              <a:latin typeface="Arial"/>
              <a:ea typeface="Arial"/>
              <a:cs typeface="Arial"/>
              <a:sym typeface="Arial"/>
            </a:endParaRPr>
          </a:p>
          <a:p>
            <a:pPr marL="360000" marR="380916" lvl="0" indent="0" algn="just" rtl="0">
              <a:spcBef>
                <a:spcPts val="360"/>
              </a:spcBef>
              <a:spcAft>
                <a:spcPts val="0"/>
              </a:spcAft>
              <a:buClr>
                <a:schemeClr val="dk1"/>
              </a:buClr>
              <a:buSzPct val="42573"/>
              <a:buFont typeface="Arial"/>
              <a:buNone/>
            </a:pPr>
            <a:r>
              <a:rPr lang="tr-TR" sz="2583">
                <a:solidFill>
                  <a:srgbClr val="4151CE"/>
                </a:solidFill>
                <a:latin typeface="Arial"/>
                <a:ea typeface="Arial"/>
                <a:cs typeface="Arial"/>
                <a:sym typeface="Arial"/>
              </a:rPr>
              <a:t>  Manifesto, nasıl daha iyi bir yazılım geliştirilebileceğini gösteren 12 maddeden oluşmaktadır.</a:t>
            </a:r>
            <a:endParaRPr sz="2583">
              <a:solidFill>
                <a:srgbClr val="4151CE"/>
              </a:solidFill>
              <a:latin typeface="Arial"/>
              <a:ea typeface="Arial"/>
              <a:cs typeface="Arial"/>
              <a:sym typeface="Arial"/>
            </a:endParaRPr>
          </a:p>
          <a:p>
            <a:pPr marL="0" lvl="0" indent="0" algn="just" rtl="0">
              <a:spcBef>
                <a:spcPts val="360"/>
              </a:spcBef>
              <a:spcAft>
                <a:spcPts val="0"/>
              </a:spcAft>
              <a:buNone/>
            </a:pPr>
            <a:endParaRPr b="1">
              <a:solidFill>
                <a:srgbClr val="9225A5"/>
              </a:solidFill>
            </a:endParaRPr>
          </a:p>
          <a:p>
            <a:pPr marL="0" lvl="0" indent="0" algn="ctr" rtl="0">
              <a:spcBef>
                <a:spcPts val="360"/>
              </a:spcBef>
              <a:spcAft>
                <a:spcPts val="0"/>
              </a:spcAft>
              <a:buClr>
                <a:schemeClr val="dk1"/>
              </a:buClr>
              <a:buSzPct val="34375"/>
              <a:buFont typeface="Arial"/>
              <a:buNone/>
            </a:pPr>
            <a:r>
              <a:rPr lang="tr-TR" b="1" u="sng">
                <a:solidFill>
                  <a:schemeClr val="hlink"/>
                </a:solidFill>
                <a:hlinkClick r:id="rId4"/>
              </a:rPr>
              <a:t>https://www.agilealliance.org/</a:t>
            </a:r>
            <a:endParaRPr b="1">
              <a:solidFill>
                <a:srgbClr val="9225A5"/>
              </a:solidFill>
            </a:endParaRPr>
          </a:p>
          <a:p>
            <a:pPr marL="0" lvl="0" indent="0" algn="just" rtl="0">
              <a:spcBef>
                <a:spcPts val="360"/>
              </a:spcBef>
              <a:spcAft>
                <a:spcPts val="0"/>
              </a:spcAft>
              <a:buNone/>
            </a:pPr>
            <a:endParaRPr/>
          </a:p>
        </p:txBody>
      </p:sp>
      <p:sp>
        <p:nvSpPr>
          <p:cNvPr id="621" name="Google Shape;621;p81"/>
          <p:cNvSpPr txBox="1">
            <a:spLocks noGrp="1"/>
          </p:cNvSpPr>
          <p:nvPr>
            <p:ph type="title"/>
          </p:nvPr>
        </p:nvSpPr>
        <p:spPr>
          <a:xfrm>
            <a:off x="0" y="0"/>
            <a:ext cx="9144000" cy="1128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0" y="0"/>
            <a:ext cx="9144000" cy="772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4000" b="1">
                <a:solidFill>
                  <a:srgbClr val="7030A0"/>
                </a:solidFill>
                <a:latin typeface="Arial"/>
                <a:ea typeface="Arial"/>
                <a:cs typeface="Arial"/>
                <a:sym typeface="Arial"/>
              </a:rPr>
              <a:t>NEDEN SDLC ?</a:t>
            </a:r>
            <a:endParaRPr sz="4000">
              <a:latin typeface="Arial"/>
              <a:ea typeface="Arial"/>
              <a:cs typeface="Arial"/>
              <a:sym typeface="Arial"/>
            </a:endParaRPr>
          </a:p>
        </p:txBody>
      </p:sp>
      <p:sp>
        <p:nvSpPr>
          <p:cNvPr id="126" name="Google Shape;126;p19"/>
          <p:cNvSpPr txBox="1">
            <a:spLocks noGrp="1"/>
          </p:cNvSpPr>
          <p:nvPr>
            <p:ph type="body" idx="1"/>
          </p:nvPr>
        </p:nvSpPr>
        <p:spPr>
          <a:xfrm>
            <a:off x="4370600" y="1098581"/>
            <a:ext cx="3903900" cy="3394500"/>
          </a:xfrm>
          <a:prstGeom prst="rect">
            <a:avLst/>
          </a:prstGeom>
          <a:noFill/>
          <a:ln>
            <a:noFill/>
          </a:ln>
        </p:spPr>
        <p:txBody>
          <a:bodyPr spcFirstLastPara="1" wrap="square" lIns="91425" tIns="45700" rIns="91425" bIns="45700" anchor="t" anchorCtr="0">
            <a:normAutofit fontScale="92500" lnSpcReduction="10000"/>
          </a:bodyPr>
          <a:lstStyle/>
          <a:p>
            <a:pPr marL="457200" lvl="0" indent="0" algn="l" rtl="0">
              <a:spcBef>
                <a:spcPts val="0"/>
              </a:spcBef>
              <a:spcAft>
                <a:spcPts val="0"/>
              </a:spcAft>
              <a:buNone/>
            </a:pPr>
            <a:r>
              <a:rPr lang="tr-TR" sz="2300">
                <a:solidFill>
                  <a:srgbClr val="4151CE"/>
                </a:solidFill>
                <a:latin typeface="Arial"/>
                <a:ea typeface="Arial"/>
                <a:cs typeface="Arial"/>
                <a:sym typeface="Arial"/>
              </a:rPr>
              <a:t>   Akbank müşterileri, bankanın ana sisteminin çökmesi sebebiyle günlerce işlem gerçekleştiremedi.   Banka, web sitesinde yaptığı açıklamada sıkıntının merkez binalarındaki ana bilgisayarda meydana gelen teknik arızadan kaynaklandığını bildirdi.</a:t>
            </a:r>
            <a:endParaRPr sz="2300">
              <a:solidFill>
                <a:srgbClr val="4151CE"/>
              </a:solidFill>
              <a:latin typeface="Arial"/>
              <a:ea typeface="Arial"/>
              <a:cs typeface="Arial"/>
              <a:sym typeface="Arial"/>
            </a:endParaRPr>
          </a:p>
        </p:txBody>
      </p:sp>
      <p:pic>
        <p:nvPicPr>
          <p:cNvPr id="127" name="Google Shape;127;p19"/>
          <p:cNvPicPr preferRelativeResize="0"/>
          <p:nvPr/>
        </p:nvPicPr>
        <p:blipFill>
          <a:blip r:embed="rId4">
            <a:alphaModFix/>
          </a:blip>
          <a:stretch>
            <a:fillRect/>
          </a:stretch>
        </p:blipFill>
        <p:spPr>
          <a:xfrm>
            <a:off x="762000" y="946175"/>
            <a:ext cx="3703800" cy="3747900"/>
          </a:xfrm>
          <a:prstGeom prst="round2DiagRect">
            <a:avLst>
              <a:gd name="adj1" fmla="val 16667"/>
              <a:gd name="adj2" fmla="val 2347"/>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5"/>
        <p:cNvGrpSpPr/>
        <p:nvPr/>
      </p:nvGrpSpPr>
      <p:grpSpPr>
        <a:xfrm>
          <a:off x="0" y="0"/>
          <a:ext cx="0" cy="0"/>
          <a:chOff x="0" y="0"/>
          <a:chExt cx="0" cy="0"/>
        </a:xfrm>
      </p:grpSpPr>
      <p:sp>
        <p:nvSpPr>
          <p:cNvPr id="626" name="Google Shape;626;p82"/>
          <p:cNvSpPr txBox="1">
            <a:spLocks noGrp="1"/>
          </p:cNvSpPr>
          <p:nvPr>
            <p:ph type="body" idx="1"/>
          </p:nvPr>
        </p:nvSpPr>
        <p:spPr>
          <a:xfrm>
            <a:off x="4572000" y="1200150"/>
            <a:ext cx="4572000" cy="3678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tr-TR" sz="2000" b="1">
                <a:solidFill>
                  <a:srgbClr val="4151CE"/>
                </a:solidFill>
                <a:latin typeface="Arial"/>
                <a:ea typeface="Arial"/>
                <a:cs typeface="Arial"/>
                <a:sym typeface="Arial"/>
              </a:rPr>
              <a:t>Düşünce liderlerinden oluşan 17 kişilik bir grup</a:t>
            </a:r>
            <a:r>
              <a:rPr lang="tr-TR" sz="2000">
                <a:solidFill>
                  <a:srgbClr val="4151CE"/>
                </a:solidFill>
                <a:latin typeface="Arial"/>
                <a:ea typeface="Arial"/>
                <a:cs typeface="Arial"/>
                <a:sym typeface="Arial"/>
              </a:rPr>
              <a:t> önce, 2000 yılında Oregon’da bir otelde daha sonra da 2001 yılında Utah’da bir kayak merkezinde buluşarak yazılım geliştirme sürecinde daha üretken ve verimli işler sunabilmek adına beyin fırtınası yaptılar.     </a:t>
            </a:r>
            <a:endParaRPr sz="2000">
              <a:solidFill>
                <a:srgbClr val="4151CE"/>
              </a:solidFill>
              <a:latin typeface="Arial"/>
              <a:ea typeface="Arial"/>
              <a:cs typeface="Arial"/>
              <a:sym typeface="Arial"/>
            </a:endParaRPr>
          </a:p>
          <a:p>
            <a:pPr marL="0" lvl="0" indent="0" algn="l" rtl="0">
              <a:spcBef>
                <a:spcPts val="360"/>
              </a:spcBef>
              <a:spcAft>
                <a:spcPts val="0"/>
              </a:spcAft>
              <a:buNone/>
            </a:pPr>
            <a:r>
              <a:rPr lang="tr-TR" sz="2000" b="1">
                <a:solidFill>
                  <a:srgbClr val="4151CE"/>
                </a:solidFill>
                <a:latin typeface="Arial"/>
                <a:ea typeface="Arial"/>
                <a:cs typeface="Arial"/>
                <a:sym typeface="Arial"/>
              </a:rPr>
              <a:t>Toplantılarının sonucunda fikir birliğine vararak Agile Manifesto’yu ve Çevik Yazılım’ın 12 Prensibini yazıya geçirdiler.</a:t>
            </a:r>
            <a:endParaRPr sz="2000" b="1">
              <a:solidFill>
                <a:srgbClr val="4151CE"/>
              </a:solidFill>
              <a:latin typeface="Arial"/>
              <a:ea typeface="Arial"/>
              <a:cs typeface="Arial"/>
              <a:sym typeface="Arial"/>
            </a:endParaRPr>
          </a:p>
        </p:txBody>
      </p:sp>
      <p:pic>
        <p:nvPicPr>
          <p:cNvPr id="627" name="Google Shape;627;p82"/>
          <p:cNvPicPr preferRelativeResize="0"/>
          <p:nvPr/>
        </p:nvPicPr>
        <p:blipFill>
          <a:blip r:embed="rId4">
            <a:alphaModFix/>
          </a:blip>
          <a:stretch>
            <a:fillRect/>
          </a:stretch>
        </p:blipFill>
        <p:spPr>
          <a:xfrm>
            <a:off x="400275" y="1276350"/>
            <a:ext cx="4053900" cy="3453600"/>
          </a:xfrm>
          <a:prstGeom prst="rect">
            <a:avLst/>
          </a:prstGeom>
          <a:noFill/>
          <a:ln>
            <a:noFill/>
          </a:ln>
        </p:spPr>
      </p:pic>
      <p:sp>
        <p:nvSpPr>
          <p:cNvPr id="628" name="Google Shape;628;p82"/>
          <p:cNvSpPr txBox="1">
            <a:spLocks noGrp="1"/>
          </p:cNvSpPr>
          <p:nvPr>
            <p:ph type="title"/>
          </p:nvPr>
        </p:nvSpPr>
        <p:spPr>
          <a:xfrm>
            <a:off x="0" y="0"/>
            <a:ext cx="9144000" cy="1128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2"/>
        <p:cNvGrpSpPr/>
        <p:nvPr/>
      </p:nvGrpSpPr>
      <p:grpSpPr>
        <a:xfrm>
          <a:off x="0" y="0"/>
          <a:ext cx="0" cy="0"/>
          <a:chOff x="0" y="0"/>
          <a:chExt cx="0" cy="0"/>
        </a:xfrm>
      </p:grpSpPr>
      <p:sp>
        <p:nvSpPr>
          <p:cNvPr id="633" name="Google Shape;633;p83"/>
          <p:cNvSpPr txBox="1">
            <a:spLocks noGrp="1"/>
          </p:cNvSpPr>
          <p:nvPr>
            <p:ph type="title"/>
          </p:nvPr>
        </p:nvSpPr>
        <p:spPr>
          <a:xfrm>
            <a:off x="311375" y="990125"/>
            <a:ext cx="8694900" cy="5898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2800" b="1" i="1">
                <a:solidFill>
                  <a:srgbClr val="E46C0A"/>
                </a:solidFill>
                <a:latin typeface="Arial"/>
                <a:ea typeface="Arial"/>
                <a:cs typeface="Arial"/>
                <a:sym typeface="Arial"/>
              </a:rPr>
              <a:t>Agile Manifesto</a:t>
            </a:r>
            <a:endParaRPr sz="2800" b="1" i="1">
              <a:solidFill>
                <a:srgbClr val="E46C0A"/>
              </a:solidFill>
              <a:latin typeface="Arial"/>
              <a:ea typeface="Arial"/>
              <a:cs typeface="Arial"/>
              <a:sym typeface="Arial"/>
            </a:endParaRPr>
          </a:p>
        </p:txBody>
      </p:sp>
      <p:sp>
        <p:nvSpPr>
          <p:cNvPr id="634" name="Google Shape;634;p83"/>
          <p:cNvSpPr txBox="1">
            <a:spLocks noGrp="1"/>
          </p:cNvSpPr>
          <p:nvPr>
            <p:ph type="body" idx="1"/>
          </p:nvPr>
        </p:nvSpPr>
        <p:spPr>
          <a:xfrm>
            <a:off x="165250" y="1579950"/>
            <a:ext cx="8841000" cy="3431400"/>
          </a:xfrm>
          <a:prstGeom prst="rect">
            <a:avLst/>
          </a:prstGeom>
        </p:spPr>
        <p:txBody>
          <a:bodyPr spcFirstLastPara="1" wrap="square" lIns="91425" tIns="45700" rIns="91425" bIns="45700" anchor="t" anchorCtr="0">
            <a:noAutofit/>
          </a:bodyPr>
          <a:lstStyle/>
          <a:p>
            <a:pPr marL="360000" marR="380916" lvl="0" indent="0" algn="l" rtl="0">
              <a:lnSpc>
                <a:spcPct val="90000"/>
              </a:lnSpc>
              <a:spcBef>
                <a:spcPts val="360"/>
              </a:spcBef>
              <a:spcAft>
                <a:spcPts val="0"/>
              </a:spcAft>
              <a:buSzPts val="770"/>
              <a:buNone/>
            </a:pPr>
            <a:r>
              <a:rPr lang="tr-TR" sz="1710" b="1">
                <a:solidFill>
                  <a:srgbClr val="4151CE"/>
                </a:solidFill>
                <a:latin typeface="Arial"/>
                <a:ea typeface="Arial"/>
                <a:cs typeface="Arial"/>
                <a:sym typeface="Arial"/>
              </a:rPr>
              <a:t>     “Bizler uygulayarak ve başkalarının da uygulamalarına yardım ederek daha iyi yazılım geliştirme yollarını ortaya çıkartıyoruz.</a:t>
            </a:r>
            <a:endParaRPr sz="1710" b="1">
              <a:solidFill>
                <a:srgbClr val="4151CE"/>
              </a:solidFill>
              <a:latin typeface="Arial"/>
              <a:ea typeface="Arial"/>
              <a:cs typeface="Arial"/>
              <a:sym typeface="Arial"/>
            </a:endParaRPr>
          </a:p>
          <a:p>
            <a:pPr marL="360000" marR="380916" lvl="0" indent="0" algn="l" rtl="0">
              <a:lnSpc>
                <a:spcPct val="90000"/>
              </a:lnSpc>
              <a:spcBef>
                <a:spcPts val="360"/>
              </a:spcBef>
              <a:spcAft>
                <a:spcPts val="0"/>
              </a:spcAft>
              <a:buSzPts val="770"/>
              <a:buNone/>
            </a:pPr>
            <a:endParaRPr sz="170" b="1">
              <a:solidFill>
                <a:srgbClr val="4151CE"/>
              </a:solidFill>
              <a:latin typeface="Arial"/>
              <a:ea typeface="Arial"/>
              <a:cs typeface="Arial"/>
              <a:sym typeface="Arial"/>
            </a:endParaRPr>
          </a:p>
          <a:p>
            <a:pPr marL="360000" marR="380916" lvl="0" indent="0" algn="l" rtl="0">
              <a:lnSpc>
                <a:spcPct val="90000"/>
              </a:lnSpc>
              <a:spcBef>
                <a:spcPts val="360"/>
              </a:spcBef>
              <a:spcAft>
                <a:spcPts val="0"/>
              </a:spcAft>
              <a:buSzPts val="770"/>
              <a:buNone/>
            </a:pPr>
            <a:r>
              <a:rPr lang="tr-TR" sz="1710" b="1">
                <a:solidFill>
                  <a:srgbClr val="4151CE"/>
                </a:solidFill>
                <a:latin typeface="Arial"/>
                <a:ea typeface="Arial"/>
                <a:cs typeface="Arial"/>
                <a:sym typeface="Arial"/>
              </a:rPr>
              <a:t>Bu çalışmaların sonucunda:</a:t>
            </a:r>
            <a:endParaRPr sz="1710" b="1">
              <a:solidFill>
                <a:srgbClr val="4151CE"/>
              </a:solidFill>
              <a:latin typeface="Arial"/>
              <a:ea typeface="Arial"/>
              <a:cs typeface="Arial"/>
              <a:sym typeface="Arial"/>
            </a:endParaRPr>
          </a:p>
          <a:p>
            <a:pPr marL="360000" marR="380916" lvl="0" indent="0" algn="l" rtl="0">
              <a:lnSpc>
                <a:spcPct val="90000"/>
              </a:lnSpc>
              <a:spcBef>
                <a:spcPts val="360"/>
              </a:spcBef>
              <a:spcAft>
                <a:spcPts val="0"/>
              </a:spcAft>
              <a:buSzPts val="770"/>
              <a:buNone/>
            </a:pPr>
            <a:endParaRPr sz="1710" b="1">
              <a:latin typeface="Arial"/>
              <a:ea typeface="Arial"/>
              <a:cs typeface="Arial"/>
              <a:sym typeface="Arial"/>
            </a:endParaRPr>
          </a:p>
          <a:p>
            <a:pPr marL="360000" marR="380916" lvl="0" indent="0" algn="l" rtl="0">
              <a:lnSpc>
                <a:spcPct val="90000"/>
              </a:lnSpc>
              <a:spcBef>
                <a:spcPts val="360"/>
              </a:spcBef>
              <a:spcAft>
                <a:spcPts val="0"/>
              </a:spcAft>
              <a:buSzPts val="770"/>
              <a:buNone/>
            </a:pPr>
            <a:endParaRPr sz="1710" b="1">
              <a:latin typeface="Arial"/>
              <a:ea typeface="Arial"/>
              <a:cs typeface="Arial"/>
              <a:sym typeface="Arial"/>
            </a:endParaRPr>
          </a:p>
          <a:p>
            <a:pPr marL="360000" marR="380916" lvl="0" indent="0" algn="l" rtl="0">
              <a:lnSpc>
                <a:spcPct val="90000"/>
              </a:lnSpc>
              <a:spcBef>
                <a:spcPts val="360"/>
              </a:spcBef>
              <a:spcAft>
                <a:spcPts val="0"/>
              </a:spcAft>
              <a:buSzPts val="770"/>
              <a:buNone/>
            </a:pPr>
            <a:endParaRPr sz="1710" b="1">
              <a:latin typeface="Arial"/>
              <a:ea typeface="Arial"/>
              <a:cs typeface="Arial"/>
              <a:sym typeface="Arial"/>
            </a:endParaRPr>
          </a:p>
          <a:p>
            <a:pPr marL="360000" marR="380916" lvl="0" indent="0" algn="l" rtl="0">
              <a:lnSpc>
                <a:spcPct val="90000"/>
              </a:lnSpc>
              <a:spcBef>
                <a:spcPts val="360"/>
              </a:spcBef>
              <a:spcAft>
                <a:spcPts val="0"/>
              </a:spcAft>
              <a:buSzPts val="770"/>
              <a:buNone/>
            </a:pPr>
            <a:endParaRPr sz="1710" b="1">
              <a:latin typeface="Arial"/>
              <a:ea typeface="Arial"/>
              <a:cs typeface="Arial"/>
              <a:sym typeface="Arial"/>
            </a:endParaRPr>
          </a:p>
          <a:p>
            <a:pPr marL="360000" marR="380916" lvl="0" indent="0" algn="l" rtl="0">
              <a:lnSpc>
                <a:spcPct val="90000"/>
              </a:lnSpc>
              <a:spcBef>
                <a:spcPts val="360"/>
              </a:spcBef>
              <a:spcAft>
                <a:spcPts val="0"/>
              </a:spcAft>
              <a:buSzPts val="770"/>
              <a:buNone/>
            </a:pPr>
            <a:endParaRPr sz="1710" b="1">
              <a:latin typeface="Arial"/>
              <a:ea typeface="Arial"/>
              <a:cs typeface="Arial"/>
              <a:sym typeface="Arial"/>
            </a:endParaRPr>
          </a:p>
          <a:p>
            <a:pPr marL="360000" marR="380916" lvl="0" indent="0" algn="l" rtl="0">
              <a:lnSpc>
                <a:spcPct val="90000"/>
              </a:lnSpc>
              <a:spcBef>
                <a:spcPts val="360"/>
              </a:spcBef>
              <a:spcAft>
                <a:spcPts val="0"/>
              </a:spcAft>
              <a:buSzPts val="770"/>
              <a:buNone/>
            </a:pPr>
            <a:r>
              <a:rPr lang="tr-TR" sz="1710" b="1">
                <a:solidFill>
                  <a:srgbClr val="4151CE"/>
                </a:solidFill>
                <a:latin typeface="Arial"/>
                <a:ea typeface="Arial"/>
                <a:cs typeface="Arial"/>
                <a:sym typeface="Arial"/>
              </a:rPr>
              <a:t>                                                                        değer vermeye kanaat getirdik.</a:t>
            </a:r>
            <a:endParaRPr sz="1710" b="1">
              <a:solidFill>
                <a:srgbClr val="4151CE"/>
              </a:solidFill>
              <a:latin typeface="Arial"/>
              <a:ea typeface="Arial"/>
              <a:cs typeface="Arial"/>
              <a:sym typeface="Arial"/>
            </a:endParaRPr>
          </a:p>
          <a:p>
            <a:pPr marL="360000" marR="380916" lvl="0" indent="0" algn="l" rtl="0">
              <a:lnSpc>
                <a:spcPct val="90000"/>
              </a:lnSpc>
              <a:spcBef>
                <a:spcPts val="360"/>
              </a:spcBef>
              <a:spcAft>
                <a:spcPts val="0"/>
              </a:spcAft>
              <a:buSzPts val="770"/>
              <a:buNone/>
            </a:pPr>
            <a:endParaRPr sz="170" b="1">
              <a:solidFill>
                <a:srgbClr val="4151CE"/>
              </a:solidFill>
              <a:latin typeface="Arial"/>
              <a:ea typeface="Arial"/>
              <a:cs typeface="Arial"/>
              <a:sym typeface="Arial"/>
            </a:endParaRPr>
          </a:p>
          <a:p>
            <a:pPr marL="360000" marR="380916" lvl="0" indent="0" algn="l" rtl="0">
              <a:lnSpc>
                <a:spcPct val="90000"/>
              </a:lnSpc>
              <a:spcBef>
                <a:spcPts val="360"/>
              </a:spcBef>
              <a:spcAft>
                <a:spcPts val="0"/>
              </a:spcAft>
              <a:buSzPts val="770"/>
              <a:buNone/>
            </a:pPr>
            <a:r>
              <a:rPr lang="tr-TR" sz="1710" b="1">
                <a:solidFill>
                  <a:srgbClr val="4151CE"/>
                </a:solidFill>
                <a:latin typeface="Arial"/>
                <a:ea typeface="Arial"/>
                <a:cs typeface="Arial"/>
                <a:sym typeface="Arial"/>
              </a:rPr>
              <a:t>     Özetle, sol taraftaki maddelerin değerini kabul etmekle birlikte, sağ taraftaki maddeleri daha değerli bulmaktayız.”</a:t>
            </a:r>
            <a:endParaRPr sz="1710" b="1">
              <a:latin typeface="Arial"/>
              <a:ea typeface="Arial"/>
              <a:cs typeface="Arial"/>
              <a:sym typeface="Arial"/>
            </a:endParaRPr>
          </a:p>
        </p:txBody>
      </p:sp>
      <p:pic>
        <p:nvPicPr>
          <p:cNvPr id="635" name="Google Shape;635;p83"/>
          <p:cNvPicPr preferRelativeResize="0"/>
          <p:nvPr/>
        </p:nvPicPr>
        <p:blipFill rotWithShape="1">
          <a:blip r:embed="rId4">
            <a:alphaModFix/>
          </a:blip>
          <a:srcRect t="8668" b="26589"/>
          <a:stretch/>
        </p:blipFill>
        <p:spPr>
          <a:xfrm>
            <a:off x="1280138" y="2571750"/>
            <a:ext cx="6611225" cy="1277350"/>
          </a:xfrm>
          <a:prstGeom prst="rect">
            <a:avLst/>
          </a:prstGeom>
          <a:noFill/>
          <a:ln>
            <a:noFill/>
          </a:ln>
        </p:spPr>
      </p:pic>
      <p:sp>
        <p:nvSpPr>
          <p:cNvPr id="636" name="Google Shape;636;p83"/>
          <p:cNvSpPr txBox="1">
            <a:spLocks noGrp="1"/>
          </p:cNvSpPr>
          <p:nvPr>
            <p:ph type="title"/>
          </p:nvPr>
        </p:nvSpPr>
        <p:spPr>
          <a:xfrm>
            <a:off x="0" y="0"/>
            <a:ext cx="9144000" cy="1128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0"/>
        <p:cNvGrpSpPr/>
        <p:nvPr/>
      </p:nvGrpSpPr>
      <p:grpSpPr>
        <a:xfrm>
          <a:off x="0" y="0"/>
          <a:ext cx="0" cy="0"/>
          <a:chOff x="0" y="0"/>
          <a:chExt cx="0" cy="0"/>
        </a:xfrm>
      </p:grpSpPr>
      <p:sp>
        <p:nvSpPr>
          <p:cNvPr id="641" name="Google Shape;641;p84"/>
          <p:cNvSpPr txBox="1">
            <a:spLocks noGrp="1"/>
          </p:cNvSpPr>
          <p:nvPr>
            <p:ph type="body" idx="1"/>
          </p:nvPr>
        </p:nvSpPr>
        <p:spPr>
          <a:xfrm>
            <a:off x="167225" y="1181625"/>
            <a:ext cx="8841000" cy="3522000"/>
          </a:xfrm>
          <a:prstGeom prst="rect">
            <a:avLst/>
          </a:prstGeom>
        </p:spPr>
        <p:txBody>
          <a:bodyPr spcFirstLastPara="1" wrap="square" lIns="91425" tIns="45700" rIns="91425" bIns="45700" anchor="t" anchorCtr="0">
            <a:normAutofit/>
          </a:bodyPr>
          <a:lstStyle/>
          <a:p>
            <a:pPr marL="719999" lvl="0" indent="-374650" algn="l" rtl="0">
              <a:spcBef>
                <a:spcPts val="360"/>
              </a:spcBef>
              <a:spcAft>
                <a:spcPts val="0"/>
              </a:spcAft>
              <a:buClr>
                <a:srgbClr val="E46C0A"/>
              </a:buClr>
              <a:buSzPts val="2300"/>
              <a:buAutoNum type="arabicPeriod"/>
            </a:pPr>
            <a:r>
              <a:rPr lang="tr-TR" sz="2300" i="1">
                <a:solidFill>
                  <a:srgbClr val="E46C0A"/>
                </a:solidFill>
                <a:latin typeface="Arial"/>
                <a:ea typeface="Arial"/>
                <a:cs typeface="Arial"/>
                <a:sym typeface="Arial"/>
              </a:rPr>
              <a:t>Süreçler ve araçlardan ziyade </a:t>
            </a:r>
            <a:r>
              <a:rPr lang="tr-TR" sz="2300" b="1" i="1">
                <a:solidFill>
                  <a:srgbClr val="E46C0A"/>
                </a:solidFill>
                <a:latin typeface="Arial"/>
                <a:ea typeface="Arial"/>
                <a:cs typeface="Arial"/>
                <a:sym typeface="Arial"/>
              </a:rPr>
              <a:t>bireyler ve etkileşimlere</a:t>
            </a:r>
            <a:endParaRPr sz="2300" b="1" i="1">
              <a:solidFill>
                <a:srgbClr val="E46C0A"/>
              </a:solidFill>
              <a:latin typeface="Arial"/>
              <a:ea typeface="Arial"/>
              <a:cs typeface="Arial"/>
              <a:sym typeface="Arial"/>
            </a:endParaRPr>
          </a:p>
          <a:p>
            <a:pPr marL="0" lvl="0" indent="0" algn="l" rtl="0">
              <a:spcBef>
                <a:spcPts val="360"/>
              </a:spcBef>
              <a:spcAft>
                <a:spcPts val="0"/>
              </a:spcAft>
              <a:buNone/>
            </a:pPr>
            <a:r>
              <a:rPr lang="tr-TR" sz="2000">
                <a:solidFill>
                  <a:srgbClr val="4151CE"/>
                </a:solidFill>
                <a:latin typeface="Arial"/>
                <a:ea typeface="Arial"/>
                <a:cs typeface="Arial"/>
                <a:sym typeface="Arial"/>
              </a:rPr>
              <a:t>    Agile Manifesto’nun bu değeri müşterilerle olan iletişime daha fazla önem vermenin üzerinde duruyor. Müşterilerin sormak isteyebileceği birçok şey vardır ve müşterilerden gelen tüm soruların ve önerilerin hızlı bir şekilde ele alınmasını sağlamak ekip üyelerinin sorumluluğundadır.</a:t>
            </a:r>
            <a:endParaRPr sz="2000">
              <a:solidFill>
                <a:srgbClr val="4151CE"/>
              </a:solidFill>
              <a:latin typeface="Arial"/>
              <a:ea typeface="Arial"/>
              <a:cs typeface="Arial"/>
              <a:sym typeface="Arial"/>
            </a:endParaRPr>
          </a:p>
        </p:txBody>
      </p:sp>
      <p:pic>
        <p:nvPicPr>
          <p:cNvPr id="642" name="Google Shape;642;p84"/>
          <p:cNvPicPr preferRelativeResize="0"/>
          <p:nvPr/>
        </p:nvPicPr>
        <p:blipFill>
          <a:blip r:embed="rId4">
            <a:alphaModFix/>
          </a:blip>
          <a:stretch>
            <a:fillRect/>
          </a:stretch>
        </p:blipFill>
        <p:spPr>
          <a:xfrm>
            <a:off x="938825" y="2945325"/>
            <a:ext cx="7297800" cy="1758300"/>
          </a:xfrm>
          <a:prstGeom prst="roundRect">
            <a:avLst>
              <a:gd name="adj" fmla="val 16667"/>
            </a:avLst>
          </a:prstGeom>
          <a:noFill/>
          <a:ln w="9525" cap="flat" cmpd="sng">
            <a:solidFill>
              <a:srgbClr val="9225A5"/>
            </a:solidFill>
            <a:prstDash val="solid"/>
            <a:round/>
            <a:headEnd type="none" w="sm" len="sm"/>
            <a:tailEnd type="none" w="sm" len="sm"/>
          </a:ln>
        </p:spPr>
      </p:pic>
      <p:sp>
        <p:nvSpPr>
          <p:cNvPr id="643" name="Google Shape;643;p84"/>
          <p:cNvSpPr txBox="1">
            <a:spLocks noGrp="1"/>
          </p:cNvSpPr>
          <p:nvPr>
            <p:ph type="title"/>
          </p:nvPr>
        </p:nvSpPr>
        <p:spPr>
          <a:xfrm>
            <a:off x="0" y="0"/>
            <a:ext cx="9144000" cy="1128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7"/>
        <p:cNvGrpSpPr/>
        <p:nvPr/>
      </p:nvGrpSpPr>
      <p:grpSpPr>
        <a:xfrm>
          <a:off x="0" y="0"/>
          <a:ext cx="0" cy="0"/>
          <a:chOff x="0" y="0"/>
          <a:chExt cx="0" cy="0"/>
        </a:xfrm>
      </p:grpSpPr>
      <p:sp>
        <p:nvSpPr>
          <p:cNvPr id="648" name="Google Shape;648;p85"/>
          <p:cNvSpPr txBox="1">
            <a:spLocks noGrp="1"/>
          </p:cNvSpPr>
          <p:nvPr>
            <p:ph type="body" idx="1"/>
          </p:nvPr>
        </p:nvSpPr>
        <p:spPr>
          <a:xfrm>
            <a:off x="101850" y="1200150"/>
            <a:ext cx="8940300" cy="3509700"/>
          </a:xfrm>
          <a:prstGeom prst="rect">
            <a:avLst/>
          </a:prstGeom>
        </p:spPr>
        <p:txBody>
          <a:bodyPr spcFirstLastPara="1" wrap="square" lIns="91425" tIns="45700" rIns="91425" bIns="45700" anchor="t" anchorCtr="0">
            <a:normAutofit fontScale="85000" lnSpcReduction="20000"/>
          </a:bodyPr>
          <a:lstStyle/>
          <a:p>
            <a:pPr marL="0" lvl="0" indent="457200" algn="l" rtl="0">
              <a:spcBef>
                <a:spcPts val="360"/>
              </a:spcBef>
              <a:spcAft>
                <a:spcPts val="0"/>
              </a:spcAft>
              <a:buNone/>
            </a:pPr>
            <a:r>
              <a:rPr lang="tr-TR" sz="2717" i="1">
                <a:solidFill>
                  <a:srgbClr val="E46C0A"/>
                </a:solidFill>
                <a:latin typeface="Arial"/>
                <a:ea typeface="Arial"/>
                <a:cs typeface="Arial"/>
                <a:sym typeface="Arial"/>
              </a:rPr>
              <a:t>2. Kapsamlı dokümantasyondan ziyade </a:t>
            </a:r>
            <a:r>
              <a:rPr lang="tr-TR" sz="2717" b="1" i="1">
                <a:solidFill>
                  <a:srgbClr val="E46C0A"/>
                </a:solidFill>
                <a:latin typeface="Arial"/>
                <a:ea typeface="Arial"/>
                <a:cs typeface="Arial"/>
                <a:sym typeface="Arial"/>
              </a:rPr>
              <a:t>çalışan yazılıma</a:t>
            </a:r>
            <a:endParaRPr sz="2717" b="1" i="1">
              <a:solidFill>
                <a:srgbClr val="E46C0A"/>
              </a:solidFill>
              <a:latin typeface="Arial"/>
              <a:ea typeface="Arial"/>
              <a:cs typeface="Arial"/>
              <a:sym typeface="Arial"/>
            </a:endParaRPr>
          </a:p>
          <a:p>
            <a:pPr marL="4230000" lvl="0" indent="0" algn="l" rtl="0">
              <a:spcBef>
                <a:spcPts val="360"/>
              </a:spcBef>
              <a:spcAft>
                <a:spcPts val="0"/>
              </a:spcAft>
              <a:buNone/>
            </a:pPr>
            <a:r>
              <a:rPr lang="tr-TR" sz="2300">
                <a:solidFill>
                  <a:srgbClr val="4151CE"/>
                </a:solidFill>
                <a:latin typeface="Arial"/>
                <a:ea typeface="Arial"/>
                <a:cs typeface="Arial"/>
                <a:sym typeface="Arial"/>
              </a:rPr>
              <a:t>   </a:t>
            </a:r>
            <a:endParaRPr sz="2300">
              <a:solidFill>
                <a:srgbClr val="4151CE"/>
              </a:solidFill>
              <a:latin typeface="Arial"/>
              <a:ea typeface="Arial"/>
              <a:cs typeface="Arial"/>
              <a:sym typeface="Arial"/>
            </a:endParaRPr>
          </a:p>
          <a:p>
            <a:pPr marL="4049999" lvl="0" indent="0" algn="l" rtl="0">
              <a:spcBef>
                <a:spcPts val="360"/>
              </a:spcBef>
              <a:spcAft>
                <a:spcPts val="0"/>
              </a:spcAft>
              <a:buNone/>
            </a:pPr>
            <a:r>
              <a:rPr lang="tr-TR" sz="2300">
                <a:solidFill>
                  <a:srgbClr val="4151CE"/>
                </a:solidFill>
                <a:latin typeface="Arial"/>
                <a:ea typeface="Arial"/>
                <a:cs typeface="Arial"/>
                <a:sym typeface="Arial"/>
              </a:rPr>
              <a:t> 	Geçmişte, projenin her aşamasının doğru bir şekilde belgelendirilmesine projenin kendisinden daha fazla odaklanılıyordu. Hatta, uygun bir dokümantasyonun nihai ürün pahasına yapıldığı da çok kez görülmüştür. Çevik değerler, proje ekibinin ilk ve en önemli görevinin müşteriler tarafından belirlenen nihai teslimatları tamamlamak olduğunu belirtir.</a:t>
            </a:r>
            <a:endParaRPr sz="2300">
              <a:solidFill>
                <a:srgbClr val="4151CE"/>
              </a:solidFill>
              <a:latin typeface="Arial"/>
              <a:ea typeface="Arial"/>
              <a:cs typeface="Arial"/>
              <a:sym typeface="Arial"/>
            </a:endParaRPr>
          </a:p>
        </p:txBody>
      </p:sp>
      <p:pic>
        <p:nvPicPr>
          <p:cNvPr id="649" name="Google Shape;649;p85"/>
          <p:cNvPicPr preferRelativeResize="0"/>
          <p:nvPr/>
        </p:nvPicPr>
        <p:blipFill>
          <a:blip r:embed="rId4">
            <a:alphaModFix/>
          </a:blip>
          <a:stretch>
            <a:fillRect/>
          </a:stretch>
        </p:blipFill>
        <p:spPr>
          <a:xfrm>
            <a:off x="482850" y="1979375"/>
            <a:ext cx="3450300" cy="2379600"/>
          </a:xfrm>
          <a:prstGeom prst="roundRect">
            <a:avLst>
              <a:gd name="adj" fmla="val 16667"/>
            </a:avLst>
          </a:prstGeom>
          <a:noFill/>
          <a:ln>
            <a:noFill/>
          </a:ln>
        </p:spPr>
      </p:pic>
      <p:sp>
        <p:nvSpPr>
          <p:cNvPr id="650" name="Google Shape;650;p85"/>
          <p:cNvSpPr txBox="1">
            <a:spLocks noGrp="1"/>
          </p:cNvSpPr>
          <p:nvPr>
            <p:ph type="title"/>
          </p:nvPr>
        </p:nvSpPr>
        <p:spPr>
          <a:xfrm>
            <a:off x="0" y="0"/>
            <a:ext cx="9144000" cy="1128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4"/>
        <p:cNvGrpSpPr/>
        <p:nvPr/>
      </p:nvGrpSpPr>
      <p:grpSpPr>
        <a:xfrm>
          <a:off x="0" y="0"/>
          <a:ext cx="0" cy="0"/>
          <a:chOff x="0" y="0"/>
          <a:chExt cx="0" cy="0"/>
        </a:xfrm>
      </p:grpSpPr>
      <p:sp>
        <p:nvSpPr>
          <p:cNvPr id="655" name="Google Shape;655;p86"/>
          <p:cNvSpPr txBox="1">
            <a:spLocks noGrp="1"/>
          </p:cNvSpPr>
          <p:nvPr>
            <p:ph type="body" idx="1"/>
          </p:nvPr>
        </p:nvSpPr>
        <p:spPr>
          <a:xfrm>
            <a:off x="101850" y="1200150"/>
            <a:ext cx="8940300" cy="3509700"/>
          </a:xfrm>
          <a:prstGeom prst="rect">
            <a:avLst/>
          </a:prstGeom>
        </p:spPr>
        <p:txBody>
          <a:bodyPr spcFirstLastPara="1" wrap="square" lIns="91425" tIns="45700" rIns="91425" bIns="45700" anchor="t" anchorCtr="0">
            <a:normAutofit fontScale="85000" lnSpcReduction="20000"/>
          </a:bodyPr>
          <a:lstStyle/>
          <a:p>
            <a:pPr marL="540000" lvl="0" indent="0" algn="l" rtl="0">
              <a:spcBef>
                <a:spcPts val="360"/>
              </a:spcBef>
              <a:spcAft>
                <a:spcPts val="0"/>
              </a:spcAft>
              <a:buNone/>
            </a:pPr>
            <a:r>
              <a:rPr lang="tr-TR" sz="2600" i="1">
                <a:solidFill>
                  <a:srgbClr val="E46C0A"/>
                </a:solidFill>
                <a:latin typeface="Arial"/>
                <a:ea typeface="Arial"/>
                <a:cs typeface="Arial"/>
                <a:sym typeface="Arial"/>
              </a:rPr>
              <a:t>3. Sözleşme pazarlıklarından ziyade </a:t>
            </a:r>
            <a:r>
              <a:rPr lang="tr-TR" sz="2600" b="1" i="1">
                <a:solidFill>
                  <a:srgbClr val="E46C0A"/>
                </a:solidFill>
                <a:latin typeface="Arial"/>
                <a:ea typeface="Arial"/>
                <a:cs typeface="Arial"/>
                <a:sym typeface="Arial"/>
              </a:rPr>
              <a:t>müşteri ile işbirliğine</a:t>
            </a:r>
            <a:endParaRPr sz="2600" b="1" i="1">
              <a:solidFill>
                <a:srgbClr val="E46C0A"/>
              </a:solidFill>
              <a:latin typeface="Arial"/>
              <a:ea typeface="Arial"/>
              <a:cs typeface="Arial"/>
              <a:sym typeface="Arial"/>
            </a:endParaRPr>
          </a:p>
          <a:p>
            <a:pPr marL="179999" marR="3893176" lvl="0" indent="0" algn="l" rtl="0">
              <a:spcBef>
                <a:spcPts val="360"/>
              </a:spcBef>
              <a:spcAft>
                <a:spcPts val="0"/>
              </a:spcAft>
              <a:buNone/>
            </a:pPr>
            <a:r>
              <a:rPr lang="tr-TR" sz="2300">
                <a:solidFill>
                  <a:srgbClr val="4151CE"/>
                </a:solidFill>
                <a:latin typeface="Arial"/>
                <a:ea typeface="Arial"/>
                <a:cs typeface="Arial"/>
                <a:sym typeface="Arial"/>
              </a:rPr>
              <a:t>    Çevik ilkeler, müşterilerin projenin her aşamasına dahil olmalarını gerektirir. Waterfall yaklaşımı ya da geleneksel metodolojiler müşterilerin sadece projeden önce ve sonra pazarlık yapmasına imkân tanır. Bu hem zaman ve hem de kaynak israfına neden oluyordu. Müşteriler geliştirme sürecinin tamamında döngü içinde tutulabilirse, takım üyeleri nihai ürünün müşterinin bütün gereksinimlerini karşılamasını sağlayabilir.</a:t>
            </a:r>
            <a:endParaRPr sz="2300">
              <a:solidFill>
                <a:srgbClr val="4151CE"/>
              </a:solidFill>
              <a:latin typeface="Arial"/>
              <a:ea typeface="Arial"/>
              <a:cs typeface="Arial"/>
              <a:sym typeface="Arial"/>
            </a:endParaRPr>
          </a:p>
        </p:txBody>
      </p:sp>
      <p:pic>
        <p:nvPicPr>
          <p:cNvPr id="656" name="Google Shape;656;p86"/>
          <p:cNvPicPr preferRelativeResize="0"/>
          <p:nvPr/>
        </p:nvPicPr>
        <p:blipFill>
          <a:blip r:embed="rId4">
            <a:alphaModFix/>
          </a:blip>
          <a:stretch>
            <a:fillRect/>
          </a:stretch>
        </p:blipFill>
        <p:spPr>
          <a:xfrm>
            <a:off x="5023650" y="1613050"/>
            <a:ext cx="3782700" cy="3086100"/>
          </a:xfrm>
          <a:prstGeom prst="flowChartMagneticTape">
            <a:avLst/>
          </a:prstGeom>
          <a:noFill/>
          <a:ln>
            <a:noFill/>
          </a:ln>
        </p:spPr>
      </p:pic>
      <p:sp>
        <p:nvSpPr>
          <p:cNvPr id="657" name="Google Shape;657;p86"/>
          <p:cNvSpPr txBox="1">
            <a:spLocks noGrp="1"/>
          </p:cNvSpPr>
          <p:nvPr>
            <p:ph type="title"/>
          </p:nvPr>
        </p:nvSpPr>
        <p:spPr>
          <a:xfrm>
            <a:off x="0" y="0"/>
            <a:ext cx="9144000" cy="1128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1"/>
        <p:cNvGrpSpPr/>
        <p:nvPr/>
      </p:nvGrpSpPr>
      <p:grpSpPr>
        <a:xfrm>
          <a:off x="0" y="0"/>
          <a:ext cx="0" cy="0"/>
          <a:chOff x="0" y="0"/>
          <a:chExt cx="0" cy="0"/>
        </a:xfrm>
      </p:grpSpPr>
      <p:sp>
        <p:nvSpPr>
          <p:cNvPr id="662" name="Google Shape;662;p87"/>
          <p:cNvSpPr txBox="1">
            <a:spLocks noGrp="1"/>
          </p:cNvSpPr>
          <p:nvPr>
            <p:ph type="body" idx="1"/>
          </p:nvPr>
        </p:nvSpPr>
        <p:spPr>
          <a:xfrm>
            <a:off x="101750" y="1200150"/>
            <a:ext cx="8940300" cy="3509700"/>
          </a:xfrm>
          <a:prstGeom prst="rect">
            <a:avLst/>
          </a:prstGeom>
        </p:spPr>
        <p:txBody>
          <a:bodyPr spcFirstLastPara="1" wrap="square" lIns="91425" tIns="45700" rIns="91425" bIns="45700" anchor="t" anchorCtr="0">
            <a:normAutofit fontScale="77500" lnSpcReduction="20000"/>
          </a:bodyPr>
          <a:lstStyle/>
          <a:p>
            <a:pPr marL="540000" lvl="0" indent="0" algn="l" rtl="0">
              <a:spcBef>
                <a:spcPts val="360"/>
              </a:spcBef>
              <a:spcAft>
                <a:spcPts val="0"/>
              </a:spcAft>
              <a:buNone/>
            </a:pPr>
            <a:r>
              <a:rPr lang="tr-TR" sz="2500" i="1">
                <a:solidFill>
                  <a:srgbClr val="E46C0A"/>
                </a:solidFill>
                <a:latin typeface="Arial"/>
                <a:ea typeface="Arial"/>
                <a:cs typeface="Arial"/>
                <a:sym typeface="Arial"/>
              </a:rPr>
              <a:t>4. Bir plana bağlı kalmaktan ziyade </a:t>
            </a:r>
            <a:r>
              <a:rPr lang="tr-TR" sz="2500" b="1" i="1">
                <a:solidFill>
                  <a:srgbClr val="E46C0A"/>
                </a:solidFill>
                <a:latin typeface="Arial"/>
                <a:ea typeface="Arial"/>
                <a:cs typeface="Arial"/>
                <a:sym typeface="Arial"/>
              </a:rPr>
              <a:t>değişime karşılık vermeye</a:t>
            </a:r>
            <a:endParaRPr sz="2500" b="1" i="1">
              <a:solidFill>
                <a:srgbClr val="E46C0A"/>
              </a:solidFill>
              <a:latin typeface="Arial"/>
              <a:ea typeface="Arial"/>
              <a:cs typeface="Arial"/>
              <a:sym typeface="Arial"/>
            </a:endParaRPr>
          </a:p>
          <a:p>
            <a:pPr marL="540000" lvl="0" indent="0" algn="l" rtl="0">
              <a:spcBef>
                <a:spcPts val="360"/>
              </a:spcBef>
              <a:spcAft>
                <a:spcPts val="0"/>
              </a:spcAft>
              <a:buNone/>
            </a:pPr>
            <a:endParaRPr sz="925" b="1">
              <a:solidFill>
                <a:srgbClr val="E46C0A"/>
              </a:solidFill>
              <a:latin typeface="Arial"/>
              <a:ea typeface="Arial"/>
              <a:cs typeface="Arial"/>
              <a:sym typeface="Arial"/>
            </a:endParaRPr>
          </a:p>
          <a:p>
            <a:pPr marL="3657600" lvl="0" indent="0" algn="l" rtl="0">
              <a:spcBef>
                <a:spcPts val="360"/>
              </a:spcBef>
              <a:spcAft>
                <a:spcPts val="0"/>
              </a:spcAft>
              <a:buNone/>
            </a:pPr>
            <a:r>
              <a:rPr lang="tr-TR" sz="2300">
                <a:solidFill>
                  <a:srgbClr val="4151CE"/>
                </a:solidFill>
                <a:latin typeface="Arial"/>
                <a:ea typeface="Arial"/>
                <a:cs typeface="Arial"/>
                <a:sym typeface="Arial"/>
              </a:rPr>
              <a:t>Geçmişteki yönetim metodolojilerinin tersine, çevik değerler projeye başlamadan önce oluşturulan ayrıntılı planlara ve ne olursa olsun plana sadık kalmaya karşıdır. Koşullar değişebilir ve bazen müşteriler nihai ürün için projenin kapsamını değiştirebilecek yeni özellikler talep edebilir. Böyle durumlarda, proje takımları ve yöneticileri yüksek kalitede bir ürün teslim edebilmek ve %100 müşteri memnuniyetini sağlamak adına hızlı bir şekilde değişen yeni şartlara uyum sağlamalıdır.</a:t>
            </a:r>
            <a:endParaRPr sz="2300">
              <a:solidFill>
                <a:srgbClr val="4151CE"/>
              </a:solidFill>
              <a:latin typeface="Arial"/>
              <a:ea typeface="Arial"/>
              <a:cs typeface="Arial"/>
              <a:sym typeface="Arial"/>
            </a:endParaRPr>
          </a:p>
        </p:txBody>
      </p:sp>
      <p:pic>
        <p:nvPicPr>
          <p:cNvPr id="663" name="Google Shape;663;p87"/>
          <p:cNvPicPr preferRelativeResize="0"/>
          <p:nvPr/>
        </p:nvPicPr>
        <p:blipFill>
          <a:blip r:embed="rId4">
            <a:alphaModFix/>
          </a:blip>
          <a:stretch>
            <a:fillRect/>
          </a:stretch>
        </p:blipFill>
        <p:spPr>
          <a:xfrm>
            <a:off x="254250" y="1624125"/>
            <a:ext cx="3338100" cy="2986500"/>
          </a:xfrm>
          <a:prstGeom prst="round2DiagRect">
            <a:avLst>
              <a:gd name="adj1" fmla="val 16667"/>
              <a:gd name="adj2" fmla="val 0"/>
            </a:avLst>
          </a:prstGeom>
          <a:noFill/>
          <a:ln>
            <a:noFill/>
          </a:ln>
        </p:spPr>
      </p:pic>
      <p:sp>
        <p:nvSpPr>
          <p:cNvPr id="664" name="Google Shape;664;p87"/>
          <p:cNvSpPr txBox="1">
            <a:spLocks noGrp="1"/>
          </p:cNvSpPr>
          <p:nvPr>
            <p:ph type="title"/>
          </p:nvPr>
        </p:nvSpPr>
        <p:spPr>
          <a:xfrm>
            <a:off x="0" y="0"/>
            <a:ext cx="9144000" cy="1128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8"/>
        <p:cNvGrpSpPr/>
        <p:nvPr/>
      </p:nvGrpSpPr>
      <p:grpSpPr>
        <a:xfrm>
          <a:off x="0" y="0"/>
          <a:ext cx="0" cy="0"/>
          <a:chOff x="0" y="0"/>
          <a:chExt cx="0" cy="0"/>
        </a:xfrm>
      </p:grpSpPr>
      <p:sp>
        <p:nvSpPr>
          <p:cNvPr id="669" name="Google Shape;669;p88"/>
          <p:cNvSpPr txBox="1">
            <a:spLocks noGrp="1"/>
          </p:cNvSpPr>
          <p:nvPr>
            <p:ph type="body" idx="1"/>
          </p:nvPr>
        </p:nvSpPr>
        <p:spPr>
          <a:xfrm>
            <a:off x="-150" y="1041550"/>
            <a:ext cx="9144000" cy="3744300"/>
          </a:xfrm>
          <a:prstGeom prst="rect">
            <a:avLst/>
          </a:prstGeom>
        </p:spPr>
        <p:txBody>
          <a:bodyPr spcFirstLastPara="1" wrap="square" lIns="91425" tIns="45700" rIns="91425" bIns="45700" anchor="t" anchorCtr="0">
            <a:normAutofit/>
          </a:bodyPr>
          <a:lstStyle/>
          <a:p>
            <a:pPr marL="360000" marR="500761" lvl="0" indent="0" algn="ctr" rtl="0">
              <a:lnSpc>
                <a:spcPct val="90000"/>
              </a:lnSpc>
              <a:spcBef>
                <a:spcPts val="360"/>
              </a:spcBef>
              <a:spcAft>
                <a:spcPts val="0"/>
              </a:spcAft>
              <a:buNone/>
            </a:pPr>
            <a:endParaRPr sz="2800" b="1">
              <a:solidFill>
                <a:srgbClr val="990000"/>
              </a:solidFill>
              <a:latin typeface="Arial"/>
              <a:ea typeface="Arial"/>
              <a:cs typeface="Arial"/>
              <a:sym typeface="Arial"/>
            </a:endParaRPr>
          </a:p>
          <a:p>
            <a:pPr marL="899999" marR="500761" lvl="0" indent="0" algn="just" rtl="0">
              <a:lnSpc>
                <a:spcPct val="90000"/>
              </a:lnSpc>
              <a:spcBef>
                <a:spcPts val="360"/>
              </a:spcBef>
              <a:spcAft>
                <a:spcPts val="0"/>
              </a:spcAft>
              <a:buNone/>
            </a:pPr>
            <a:r>
              <a:rPr lang="tr-TR" sz="2300" b="1">
                <a:solidFill>
                  <a:srgbClr val="990000"/>
                </a:solidFill>
                <a:latin typeface="Arial"/>
                <a:ea typeface="Arial"/>
                <a:cs typeface="Arial"/>
                <a:sym typeface="Arial"/>
              </a:rPr>
              <a:t>1)</a:t>
            </a:r>
            <a:r>
              <a:rPr lang="tr-TR" sz="2000" b="1">
                <a:solidFill>
                  <a:srgbClr val="7030A0"/>
                </a:solidFill>
                <a:latin typeface="Arial"/>
                <a:ea typeface="Arial"/>
                <a:cs typeface="Arial"/>
                <a:sym typeface="Arial"/>
              </a:rPr>
              <a:t> </a:t>
            </a:r>
            <a:r>
              <a:rPr lang="tr-TR" sz="2200" b="1">
                <a:solidFill>
                  <a:srgbClr val="7030A0"/>
                </a:solidFill>
                <a:latin typeface="Arial"/>
                <a:ea typeface="Arial"/>
                <a:cs typeface="Arial"/>
                <a:sym typeface="Arial"/>
              </a:rPr>
              <a:t>Değerli yazılımın erken ve sürekli teslimatı ile müşteri memnuniyeti sağlanır: </a:t>
            </a:r>
            <a:endParaRPr sz="2200" b="1">
              <a:solidFill>
                <a:srgbClr val="7030A0"/>
              </a:solidFill>
              <a:latin typeface="Arial"/>
              <a:ea typeface="Arial"/>
              <a:cs typeface="Arial"/>
              <a:sym typeface="Arial"/>
            </a:endParaRPr>
          </a:p>
          <a:p>
            <a:pPr marL="899999" marR="500761" lvl="0" indent="0" algn="just" rtl="0">
              <a:lnSpc>
                <a:spcPct val="90000"/>
              </a:lnSpc>
              <a:spcBef>
                <a:spcPts val="360"/>
              </a:spcBef>
              <a:spcAft>
                <a:spcPts val="0"/>
              </a:spcAft>
              <a:buClr>
                <a:schemeClr val="dk1"/>
              </a:buClr>
              <a:buSzPts val="1100"/>
              <a:buFont typeface="Arial"/>
              <a:buNone/>
            </a:pPr>
            <a:r>
              <a:rPr lang="tr-TR" sz="2200">
                <a:solidFill>
                  <a:srgbClr val="7030A0"/>
                </a:solidFill>
                <a:latin typeface="Arial"/>
                <a:ea typeface="Arial"/>
                <a:cs typeface="Arial"/>
                <a:sym typeface="Arial"/>
              </a:rPr>
              <a:t>   </a:t>
            </a:r>
            <a:r>
              <a:rPr lang="tr-TR" sz="2000">
                <a:solidFill>
                  <a:srgbClr val="7030A0"/>
                </a:solidFill>
                <a:latin typeface="Arial"/>
                <a:ea typeface="Arial"/>
                <a:cs typeface="Arial"/>
                <a:sym typeface="Arial"/>
              </a:rPr>
              <a:t>  </a:t>
            </a:r>
            <a:r>
              <a:rPr lang="tr-TR" sz="2000">
                <a:solidFill>
                  <a:srgbClr val="4151CE"/>
                </a:solidFill>
                <a:latin typeface="Arial"/>
                <a:ea typeface="Arial"/>
                <a:cs typeface="Arial"/>
                <a:sym typeface="Arial"/>
              </a:rPr>
              <a:t>Değerli yazılım kavramı müşteri tarafından önceliklendirilen ve kullanılabilir, kaliteli yazılım olarak düşünülebilir. Yazılımın tamamlanan kısımlarının erken ve sürekli müşteriye aktarımı, görüşlerinin alınması memnuniyeti arttırır. </a:t>
            </a:r>
            <a:endParaRPr sz="2000">
              <a:solidFill>
                <a:srgbClr val="4151CE"/>
              </a:solidFill>
              <a:latin typeface="Arial"/>
              <a:ea typeface="Arial"/>
              <a:cs typeface="Arial"/>
              <a:sym typeface="Arial"/>
            </a:endParaRPr>
          </a:p>
          <a:p>
            <a:pPr marL="899999" marR="500761" lvl="0" indent="0" algn="just" rtl="0">
              <a:lnSpc>
                <a:spcPct val="90000"/>
              </a:lnSpc>
              <a:spcBef>
                <a:spcPts val="360"/>
              </a:spcBef>
              <a:spcAft>
                <a:spcPts val="0"/>
              </a:spcAft>
              <a:buClr>
                <a:schemeClr val="dk1"/>
              </a:buClr>
              <a:buSzPts val="1100"/>
              <a:buFont typeface="Arial"/>
              <a:buNone/>
            </a:pPr>
            <a:r>
              <a:rPr lang="tr-TR" sz="2000">
                <a:solidFill>
                  <a:srgbClr val="4151CE"/>
                </a:solidFill>
                <a:latin typeface="Arial"/>
                <a:ea typeface="Arial"/>
                <a:cs typeface="Arial"/>
                <a:sym typeface="Arial"/>
              </a:rPr>
              <a:t>Scrum yöntemi kısa döngüler ile çıktı</a:t>
            </a:r>
            <a:endParaRPr sz="2000">
              <a:solidFill>
                <a:srgbClr val="4151CE"/>
              </a:solidFill>
              <a:latin typeface="Arial"/>
              <a:ea typeface="Arial"/>
              <a:cs typeface="Arial"/>
              <a:sym typeface="Arial"/>
            </a:endParaRPr>
          </a:p>
          <a:p>
            <a:pPr marL="899999" marR="500761" lvl="0" indent="0" algn="just" rtl="0">
              <a:lnSpc>
                <a:spcPct val="90000"/>
              </a:lnSpc>
              <a:spcBef>
                <a:spcPts val="360"/>
              </a:spcBef>
              <a:spcAft>
                <a:spcPts val="0"/>
              </a:spcAft>
              <a:buClr>
                <a:schemeClr val="dk1"/>
              </a:buClr>
              <a:buSzPts val="1100"/>
              <a:buFont typeface="Arial"/>
              <a:buNone/>
            </a:pPr>
            <a:r>
              <a:rPr lang="tr-TR" sz="2000">
                <a:solidFill>
                  <a:srgbClr val="4151CE"/>
                </a:solidFill>
                <a:latin typeface="Arial"/>
                <a:ea typeface="Arial"/>
                <a:cs typeface="Arial"/>
                <a:sym typeface="Arial"/>
              </a:rPr>
              <a:t>üretmek ve bu süreci yönetmek için </a:t>
            </a:r>
            <a:endParaRPr sz="2000">
              <a:solidFill>
                <a:srgbClr val="4151CE"/>
              </a:solidFill>
              <a:latin typeface="Arial"/>
              <a:ea typeface="Arial"/>
              <a:cs typeface="Arial"/>
              <a:sym typeface="Arial"/>
            </a:endParaRPr>
          </a:p>
          <a:p>
            <a:pPr marL="899999" marR="500761" lvl="0" indent="0" algn="just" rtl="0">
              <a:lnSpc>
                <a:spcPct val="90000"/>
              </a:lnSpc>
              <a:spcBef>
                <a:spcPts val="360"/>
              </a:spcBef>
              <a:spcAft>
                <a:spcPts val="0"/>
              </a:spcAft>
              <a:buClr>
                <a:schemeClr val="dk1"/>
              </a:buClr>
              <a:buSzPts val="1100"/>
              <a:buFont typeface="Arial"/>
              <a:buNone/>
            </a:pPr>
            <a:r>
              <a:rPr lang="tr-TR" sz="2000">
                <a:solidFill>
                  <a:srgbClr val="4151CE"/>
                </a:solidFill>
                <a:latin typeface="Arial"/>
                <a:ea typeface="Arial"/>
                <a:cs typeface="Arial"/>
                <a:sym typeface="Arial"/>
              </a:rPr>
              <a:t>etkili bir yöntemdir.</a:t>
            </a:r>
            <a:endParaRPr sz="2000">
              <a:solidFill>
                <a:srgbClr val="4151CE"/>
              </a:solidFill>
              <a:latin typeface="Arial"/>
              <a:ea typeface="Arial"/>
              <a:cs typeface="Arial"/>
              <a:sym typeface="Arial"/>
            </a:endParaRPr>
          </a:p>
          <a:p>
            <a:pPr marL="360000" marR="500761" lvl="0" indent="0" algn="just" rtl="0">
              <a:lnSpc>
                <a:spcPct val="90000"/>
              </a:lnSpc>
              <a:spcBef>
                <a:spcPts val="360"/>
              </a:spcBef>
              <a:spcAft>
                <a:spcPts val="0"/>
              </a:spcAft>
              <a:buNone/>
            </a:pPr>
            <a:endParaRPr sz="2000">
              <a:solidFill>
                <a:srgbClr val="7030A0"/>
              </a:solidFill>
              <a:latin typeface="Arial"/>
              <a:ea typeface="Arial"/>
              <a:cs typeface="Arial"/>
              <a:sym typeface="Arial"/>
            </a:endParaRPr>
          </a:p>
        </p:txBody>
      </p:sp>
      <p:pic>
        <p:nvPicPr>
          <p:cNvPr id="670" name="Google Shape;670;p88"/>
          <p:cNvPicPr preferRelativeResize="0"/>
          <p:nvPr/>
        </p:nvPicPr>
        <p:blipFill rotWithShape="1">
          <a:blip r:embed="rId4">
            <a:alphaModFix/>
          </a:blip>
          <a:srcRect/>
          <a:stretch/>
        </p:blipFill>
        <p:spPr>
          <a:xfrm>
            <a:off x="5671100" y="3128356"/>
            <a:ext cx="1657800" cy="1657500"/>
          </a:xfrm>
          <a:prstGeom prst="ellipse">
            <a:avLst/>
          </a:prstGeom>
          <a:noFill/>
          <a:ln>
            <a:noFill/>
          </a:ln>
        </p:spPr>
      </p:pic>
      <p:sp>
        <p:nvSpPr>
          <p:cNvPr id="671" name="Google Shape;671;p88"/>
          <p:cNvSpPr txBox="1">
            <a:spLocks noGrp="1"/>
          </p:cNvSpPr>
          <p:nvPr>
            <p:ph type="title"/>
          </p:nvPr>
        </p:nvSpPr>
        <p:spPr>
          <a:xfrm>
            <a:off x="0" y="0"/>
            <a:ext cx="9144000" cy="15303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360000" marR="500761" lvl="0" indent="0" algn="ctr" rtl="0">
              <a:lnSpc>
                <a:spcPct val="90000"/>
              </a:lnSpc>
              <a:spcBef>
                <a:spcPts val="360"/>
              </a:spcBef>
              <a:spcAft>
                <a:spcPts val="0"/>
              </a:spcAft>
              <a:buClr>
                <a:schemeClr val="dk1"/>
              </a:buClr>
              <a:buSzPts val="1100"/>
              <a:buFont typeface="Arial"/>
              <a:buNone/>
            </a:pPr>
            <a:r>
              <a:rPr lang="tr-TR" sz="2800" b="1">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5"/>
        <p:cNvGrpSpPr/>
        <p:nvPr/>
      </p:nvGrpSpPr>
      <p:grpSpPr>
        <a:xfrm>
          <a:off x="0" y="0"/>
          <a:ext cx="0" cy="0"/>
          <a:chOff x="0" y="0"/>
          <a:chExt cx="0" cy="0"/>
        </a:xfrm>
      </p:grpSpPr>
      <p:sp>
        <p:nvSpPr>
          <p:cNvPr id="676" name="Google Shape;676;p89"/>
          <p:cNvSpPr txBox="1">
            <a:spLocks noGrp="1"/>
          </p:cNvSpPr>
          <p:nvPr>
            <p:ph type="body" idx="1"/>
          </p:nvPr>
        </p:nvSpPr>
        <p:spPr>
          <a:xfrm>
            <a:off x="25650" y="1171850"/>
            <a:ext cx="8940300" cy="3537900"/>
          </a:xfrm>
          <a:prstGeom prst="rect">
            <a:avLst/>
          </a:prstGeom>
        </p:spPr>
        <p:txBody>
          <a:bodyPr spcFirstLastPara="1" wrap="square" lIns="91425" tIns="45700" rIns="91425" bIns="45700" anchor="t" anchorCtr="0">
            <a:normAutofit/>
          </a:bodyPr>
          <a:lstStyle/>
          <a:p>
            <a:pPr marL="0" lvl="0" indent="0" algn="ctr" rtl="0">
              <a:spcBef>
                <a:spcPts val="360"/>
              </a:spcBef>
              <a:spcAft>
                <a:spcPts val="0"/>
              </a:spcAft>
              <a:buNone/>
            </a:pPr>
            <a:endParaRPr sz="2800" b="1">
              <a:solidFill>
                <a:srgbClr val="990000"/>
              </a:solidFill>
              <a:latin typeface="Arial"/>
              <a:ea typeface="Arial"/>
              <a:cs typeface="Arial"/>
              <a:sym typeface="Arial"/>
            </a:endParaRPr>
          </a:p>
          <a:p>
            <a:pPr marL="719999" marR="293175" lvl="0" indent="0" algn="l" rtl="0">
              <a:spcBef>
                <a:spcPts val="360"/>
              </a:spcBef>
              <a:spcAft>
                <a:spcPts val="0"/>
              </a:spcAft>
              <a:buClr>
                <a:schemeClr val="dk1"/>
              </a:buClr>
              <a:buSzPts val="1100"/>
              <a:buFont typeface="Arial"/>
              <a:buNone/>
            </a:pPr>
            <a:r>
              <a:rPr lang="tr-TR" sz="2600" b="1">
                <a:solidFill>
                  <a:srgbClr val="990000"/>
                </a:solidFill>
                <a:latin typeface="Arial"/>
                <a:ea typeface="Arial"/>
                <a:cs typeface="Arial"/>
                <a:sym typeface="Arial"/>
              </a:rPr>
              <a:t>2)</a:t>
            </a:r>
            <a:r>
              <a:rPr lang="tr-TR" sz="2400">
                <a:solidFill>
                  <a:srgbClr val="7030A0"/>
                </a:solidFill>
                <a:latin typeface="Arial"/>
                <a:ea typeface="Arial"/>
                <a:cs typeface="Arial"/>
                <a:sym typeface="Arial"/>
              </a:rPr>
              <a:t> </a:t>
            </a:r>
            <a:r>
              <a:rPr lang="tr-TR" sz="2400" b="1">
                <a:solidFill>
                  <a:srgbClr val="7030A0"/>
                </a:solidFill>
                <a:latin typeface="Arial"/>
                <a:ea typeface="Arial"/>
                <a:cs typeface="Arial"/>
                <a:sym typeface="Arial"/>
              </a:rPr>
              <a:t>Değişiklikler projenin son aşamalarında dahi olsa kabul edilir: </a:t>
            </a:r>
            <a:r>
              <a:rPr lang="tr-TR" sz="2400">
                <a:solidFill>
                  <a:srgbClr val="7030A0"/>
                </a:solidFill>
                <a:latin typeface="Arial"/>
                <a:ea typeface="Arial"/>
                <a:cs typeface="Arial"/>
                <a:sym typeface="Arial"/>
              </a:rPr>
              <a:t>       </a:t>
            </a:r>
            <a:endParaRPr sz="2400">
              <a:solidFill>
                <a:srgbClr val="7030A0"/>
              </a:solidFill>
              <a:latin typeface="Arial"/>
              <a:ea typeface="Arial"/>
              <a:cs typeface="Arial"/>
              <a:sym typeface="Arial"/>
            </a:endParaRPr>
          </a:p>
          <a:p>
            <a:pPr marL="719999" marR="293175" lvl="0" indent="0" algn="l" rtl="0">
              <a:spcBef>
                <a:spcPts val="360"/>
              </a:spcBef>
              <a:spcAft>
                <a:spcPts val="0"/>
              </a:spcAft>
              <a:buClr>
                <a:schemeClr val="dk1"/>
              </a:buClr>
              <a:buSzPts val="1100"/>
              <a:buFont typeface="Arial"/>
              <a:buNone/>
            </a:pPr>
            <a:endParaRPr sz="1000">
              <a:solidFill>
                <a:srgbClr val="7030A0"/>
              </a:solidFill>
              <a:latin typeface="Arial"/>
              <a:ea typeface="Arial"/>
              <a:cs typeface="Arial"/>
              <a:sym typeface="Arial"/>
            </a:endParaRPr>
          </a:p>
          <a:p>
            <a:pPr marL="719999" marR="293175" lvl="0" indent="194400" algn="l" rtl="0">
              <a:spcBef>
                <a:spcPts val="360"/>
              </a:spcBef>
              <a:spcAft>
                <a:spcPts val="0"/>
              </a:spcAft>
              <a:buClr>
                <a:schemeClr val="dk1"/>
              </a:buClr>
              <a:buSzPts val="1100"/>
              <a:buFont typeface="Arial"/>
              <a:buNone/>
            </a:pPr>
            <a:r>
              <a:rPr lang="tr-TR" sz="2300">
                <a:solidFill>
                  <a:srgbClr val="4151CE"/>
                </a:solidFill>
                <a:latin typeface="Arial"/>
                <a:ea typeface="Arial"/>
                <a:cs typeface="Arial"/>
                <a:sym typeface="Arial"/>
              </a:rPr>
              <a:t>Yazılım projelerinde sıklıkla rastlanan değişiklik talepleri rekabet avantajının korunabilmesi için çevik yöntemlerle yönetilmelidir, ancak teslim süresi ve kaynaklar taleplere göre etkin ve doğru planlanmalıdır.</a:t>
            </a:r>
            <a:endParaRPr sz="2300">
              <a:solidFill>
                <a:srgbClr val="4151CE"/>
              </a:solidFill>
              <a:latin typeface="Arial"/>
              <a:ea typeface="Arial"/>
              <a:cs typeface="Arial"/>
              <a:sym typeface="Arial"/>
            </a:endParaRPr>
          </a:p>
        </p:txBody>
      </p:sp>
      <p:sp>
        <p:nvSpPr>
          <p:cNvPr id="677" name="Google Shape;677;p89"/>
          <p:cNvSpPr txBox="1">
            <a:spLocks noGrp="1"/>
          </p:cNvSpPr>
          <p:nvPr>
            <p:ph type="title"/>
          </p:nvPr>
        </p:nvSpPr>
        <p:spPr>
          <a:xfrm>
            <a:off x="0" y="0"/>
            <a:ext cx="9144000" cy="15303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360000" marR="500761" lvl="0" indent="0" algn="ctr" rtl="0">
              <a:lnSpc>
                <a:spcPct val="90000"/>
              </a:lnSpc>
              <a:spcBef>
                <a:spcPts val="360"/>
              </a:spcBef>
              <a:spcAft>
                <a:spcPts val="0"/>
              </a:spcAft>
              <a:buClr>
                <a:schemeClr val="dk1"/>
              </a:buClr>
              <a:buSzPts val="1100"/>
              <a:buFont typeface="Arial"/>
              <a:buNone/>
            </a:pPr>
            <a:r>
              <a:rPr lang="tr-TR" sz="2800" b="1">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1"/>
        <p:cNvGrpSpPr/>
        <p:nvPr/>
      </p:nvGrpSpPr>
      <p:grpSpPr>
        <a:xfrm>
          <a:off x="0" y="0"/>
          <a:ext cx="0" cy="0"/>
          <a:chOff x="0" y="0"/>
          <a:chExt cx="0" cy="0"/>
        </a:xfrm>
      </p:grpSpPr>
      <p:sp>
        <p:nvSpPr>
          <p:cNvPr id="682" name="Google Shape;682;p90"/>
          <p:cNvSpPr txBox="1">
            <a:spLocks noGrp="1"/>
          </p:cNvSpPr>
          <p:nvPr>
            <p:ph type="body" idx="1"/>
          </p:nvPr>
        </p:nvSpPr>
        <p:spPr>
          <a:xfrm>
            <a:off x="25650" y="1002975"/>
            <a:ext cx="8940300" cy="4006500"/>
          </a:xfrm>
          <a:prstGeom prst="rect">
            <a:avLst/>
          </a:prstGeom>
        </p:spPr>
        <p:txBody>
          <a:bodyPr spcFirstLastPara="1" wrap="square" lIns="91425" tIns="45700" rIns="91425" bIns="45700" anchor="t" anchorCtr="0">
            <a:normAutofit/>
          </a:bodyPr>
          <a:lstStyle/>
          <a:p>
            <a:pPr marL="0" lvl="0" indent="0" algn="ctr" rtl="0">
              <a:lnSpc>
                <a:spcPct val="80000"/>
              </a:lnSpc>
              <a:spcBef>
                <a:spcPts val="360"/>
              </a:spcBef>
              <a:spcAft>
                <a:spcPts val="0"/>
              </a:spcAft>
              <a:buNone/>
            </a:pPr>
            <a:endParaRPr sz="2800" b="1">
              <a:solidFill>
                <a:srgbClr val="990000"/>
              </a:solidFill>
              <a:latin typeface="Arial"/>
              <a:ea typeface="Arial"/>
              <a:cs typeface="Arial"/>
              <a:sym typeface="Arial"/>
            </a:endParaRPr>
          </a:p>
          <a:p>
            <a:pPr marL="0" lvl="0" indent="0" algn="ctr" rtl="0">
              <a:lnSpc>
                <a:spcPct val="80000"/>
              </a:lnSpc>
              <a:spcBef>
                <a:spcPts val="360"/>
              </a:spcBef>
              <a:spcAft>
                <a:spcPts val="0"/>
              </a:spcAft>
              <a:buNone/>
            </a:pPr>
            <a:endParaRPr sz="100" b="1">
              <a:solidFill>
                <a:srgbClr val="990000"/>
              </a:solidFill>
              <a:latin typeface="Arial"/>
              <a:ea typeface="Arial"/>
              <a:cs typeface="Arial"/>
              <a:sym typeface="Arial"/>
            </a:endParaRPr>
          </a:p>
          <a:p>
            <a:pPr marL="719999" marR="293175" lvl="0" indent="0" algn="l" rtl="0">
              <a:lnSpc>
                <a:spcPct val="80000"/>
              </a:lnSpc>
              <a:spcBef>
                <a:spcPts val="360"/>
              </a:spcBef>
              <a:spcAft>
                <a:spcPts val="0"/>
              </a:spcAft>
              <a:buNone/>
            </a:pPr>
            <a:r>
              <a:rPr lang="tr-TR" sz="2500" b="1">
                <a:solidFill>
                  <a:srgbClr val="990000"/>
                </a:solidFill>
                <a:latin typeface="Arial"/>
                <a:ea typeface="Arial"/>
                <a:cs typeface="Arial"/>
                <a:sym typeface="Arial"/>
              </a:rPr>
              <a:t>3)</a:t>
            </a:r>
            <a:r>
              <a:rPr lang="tr-TR" sz="2200" b="1">
                <a:solidFill>
                  <a:srgbClr val="4151CE"/>
                </a:solidFill>
                <a:latin typeface="Arial"/>
                <a:ea typeface="Arial"/>
                <a:cs typeface="Arial"/>
                <a:sym typeface="Arial"/>
              </a:rPr>
              <a:t> </a:t>
            </a:r>
            <a:r>
              <a:rPr lang="tr-TR" sz="2400" b="1">
                <a:solidFill>
                  <a:srgbClr val="7030A0"/>
                </a:solidFill>
                <a:latin typeface="Arial"/>
                <a:ea typeface="Arial"/>
                <a:cs typeface="Arial"/>
                <a:sym typeface="Arial"/>
              </a:rPr>
              <a:t>Çalışan yazılımlar sık aralıklar ile teslim edilir: </a:t>
            </a:r>
            <a:endParaRPr sz="2400" b="1">
              <a:solidFill>
                <a:srgbClr val="7030A0"/>
              </a:solidFill>
              <a:latin typeface="Arial"/>
              <a:ea typeface="Arial"/>
              <a:cs typeface="Arial"/>
              <a:sym typeface="Arial"/>
            </a:endParaRPr>
          </a:p>
          <a:p>
            <a:pPr marL="360000" marR="293175" lvl="0" indent="0" algn="l" rtl="0">
              <a:lnSpc>
                <a:spcPct val="80000"/>
              </a:lnSpc>
              <a:spcBef>
                <a:spcPts val="360"/>
              </a:spcBef>
              <a:spcAft>
                <a:spcPts val="0"/>
              </a:spcAft>
              <a:buClr>
                <a:schemeClr val="dk1"/>
              </a:buClr>
              <a:buSzPts val="1100"/>
              <a:buFont typeface="Arial"/>
              <a:buNone/>
            </a:pPr>
            <a:endParaRPr sz="2200">
              <a:solidFill>
                <a:srgbClr val="4151CE"/>
              </a:solidFill>
              <a:latin typeface="Arial"/>
              <a:ea typeface="Arial"/>
              <a:cs typeface="Arial"/>
              <a:sym typeface="Arial"/>
            </a:endParaRPr>
          </a:p>
          <a:p>
            <a:pPr marL="360000" marR="293175" lvl="0" indent="0" algn="ctr" rtl="0">
              <a:lnSpc>
                <a:spcPct val="80000"/>
              </a:lnSpc>
              <a:spcBef>
                <a:spcPts val="360"/>
              </a:spcBef>
              <a:spcAft>
                <a:spcPts val="0"/>
              </a:spcAft>
              <a:buNone/>
            </a:pPr>
            <a:endParaRPr sz="2700">
              <a:solidFill>
                <a:srgbClr val="E46C0A"/>
              </a:solidFill>
              <a:latin typeface="Arial"/>
              <a:ea typeface="Arial"/>
              <a:cs typeface="Arial"/>
              <a:sym typeface="Arial"/>
            </a:endParaRPr>
          </a:p>
          <a:p>
            <a:pPr marL="360000" marR="293175" lvl="0" indent="0" algn="l" rtl="0">
              <a:lnSpc>
                <a:spcPct val="80000"/>
              </a:lnSpc>
              <a:spcBef>
                <a:spcPts val="360"/>
              </a:spcBef>
              <a:spcAft>
                <a:spcPts val="0"/>
              </a:spcAft>
              <a:buNone/>
            </a:pPr>
            <a:endParaRPr sz="2200">
              <a:solidFill>
                <a:srgbClr val="4151CE"/>
              </a:solidFill>
              <a:latin typeface="Arial"/>
              <a:ea typeface="Arial"/>
              <a:cs typeface="Arial"/>
              <a:sym typeface="Arial"/>
            </a:endParaRPr>
          </a:p>
          <a:p>
            <a:pPr marL="360000" marR="293175" lvl="0" indent="0" algn="l" rtl="0">
              <a:lnSpc>
                <a:spcPct val="80000"/>
              </a:lnSpc>
              <a:spcBef>
                <a:spcPts val="360"/>
              </a:spcBef>
              <a:spcAft>
                <a:spcPts val="0"/>
              </a:spcAft>
              <a:buNone/>
            </a:pPr>
            <a:endParaRPr sz="2200">
              <a:solidFill>
                <a:srgbClr val="4151CE"/>
              </a:solidFill>
              <a:latin typeface="Arial"/>
              <a:ea typeface="Arial"/>
              <a:cs typeface="Arial"/>
              <a:sym typeface="Arial"/>
            </a:endParaRPr>
          </a:p>
          <a:p>
            <a:pPr marL="360000" marR="293175" lvl="0" indent="0" algn="l" rtl="0">
              <a:lnSpc>
                <a:spcPct val="80000"/>
              </a:lnSpc>
              <a:spcBef>
                <a:spcPts val="360"/>
              </a:spcBef>
              <a:spcAft>
                <a:spcPts val="0"/>
              </a:spcAft>
              <a:buNone/>
            </a:pPr>
            <a:endParaRPr sz="2200">
              <a:solidFill>
                <a:srgbClr val="4151CE"/>
              </a:solidFill>
              <a:latin typeface="Arial"/>
              <a:ea typeface="Arial"/>
              <a:cs typeface="Arial"/>
              <a:sym typeface="Arial"/>
            </a:endParaRPr>
          </a:p>
          <a:p>
            <a:pPr marL="360000" marR="293175" lvl="0" indent="0" algn="l" rtl="0">
              <a:lnSpc>
                <a:spcPct val="80000"/>
              </a:lnSpc>
              <a:spcBef>
                <a:spcPts val="360"/>
              </a:spcBef>
              <a:spcAft>
                <a:spcPts val="0"/>
              </a:spcAft>
              <a:buNone/>
            </a:pPr>
            <a:endParaRPr sz="2200">
              <a:solidFill>
                <a:srgbClr val="4151CE"/>
              </a:solidFill>
              <a:latin typeface="Arial"/>
              <a:ea typeface="Arial"/>
              <a:cs typeface="Arial"/>
              <a:sym typeface="Arial"/>
            </a:endParaRPr>
          </a:p>
          <a:p>
            <a:pPr marL="719999" marR="293175" lvl="0" indent="0" algn="just" rtl="0">
              <a:lnSpc>
                <a:spcPct val="80000"/>
              </a:lnSpc>
              <a:spcBef>
                <a:spcPts val="360"/>
              </a:spcBef>
              <a:spcAft>
                <a:spcPts val="0"/>
              </a:spcAft>
              <a:buClr>
                <a:schemeClr val="dk1"/>
              </a:buClr>
              <a:buSzPts val="1100"/>
              <a:buFont typeface="Arial"/>
              <a:buNone/>
            </a:pPr>
            <a:r>
              <a:rPr lang="tr-TR" sz="2200">
                <a:solidFill>
                  <a:srgbClr val="4151CE"/>
                </a:solidFill>
                <a:latin typeface="Arial"/>
                <a:ea typeface="Arial"/>
                <a:cs typeface="Arial"/>
                <a:sym typeface="Arial"/>
              </a:rPr>
              <a:t>    Tamamlanan iş paketleri aylık yerine haftalık şekilde müşteriye canlı ortamda teslim edilmelidir. İdeal olarak kabul edilen 2-4 haftalık </a:t>
            </a:r>
            <a:r>
              <a:rPr lang="tr-TR" sz="2200">
                <a:solidFill>
                  <a:srgbClr val="E46C0A"/>
                </a:solidFill>
                <a:latin typeface="Arial"/>
                <a:ea typeface="Arial"/>
                <a:cs typeface="Arial"/>
                <a:sym typeface="Arial"/>
              </a:rPr>
              <a:t>“Sprint”</a:t>
            </a:r>
            <a:r>
              <a:rPr lang="tr-TR" sz="2200">
                <a:solidFill>
                  <a:srgbClr val="4151CE"/>
                </a:solidFill>
                <a:latin typeface="Arial"/>
                <a:ea typeface="Arial"/>
                <a:cs typeface="Arial"/>
                <a:sym typeface="Arial"/>
              </a:rPr>
              <a:t> adı verilen süreçlerdir.</a:t>
            </a:r>
            <a:endParaRPr sz="2200">
              <a:solidFill>
                <a:srgbClr val="4151CE"/>
              </a:solidFill>
              <a:latin typeface="Arial"/>
              <a:ea typeface="Arial"/>
              <a:cs typeface="Arial"/>
              <a:sym typeface="Arial"/>
            </a:endParaRPr>
          </a:p>
        </p:txBody>
      </p:sp>
      <p:pic>
        <p:nvPicPr>
          <p:cNvPr id="683" name="Google Shape;683;p90"/>
          <p:cNvPicPr preferRelativeResize="0"/>
          <p:nvPr/>
        </p:nvPicPr>
        <p:blipFill>
          <a:blip r:embed="rId4">
            <a:alphaModFix/>
          </a:blip>
          <a:stretch>
            <a:fillRect/>
          </a:stretch>
        </p:blipFill>
        <p:spPr>
          <a:xfrm>
            <a:off x="1422450" y="1905350"/>
            <a:ext cx="6146700" cy="1793700"/>
          </a:xfrm>
          <a:prstGeom prst="roundRect">
            <a:avLst>
              <a:gd name="adj" fmla="val 16667"/>
            </a:avLst>
          </a:prstGeom>
          <a:noFill/>
          <a:ln>
            <a:noFill/>
          </a:ln>
        </p:spPr>
      </p:pic>
      <p:sp>
        <p:nvSpPr>
          <p:cNvPr id="684" name="Google Shape;684;p90"/>
          <p:cNvSpPr txBox="1">
            <a:spLocks noGrp="1"/>
          </p:cNvSpPr>
          <p:nvPr>
            <p:ph type="title"/>
          </p:nvPr>
        </p:nvSpPr>
        <p:spPr>
          <a:xfrm>
            <a:off x="0" y="0"/>
            <a:ext cx="9144000" cy="15303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360000" marR="500761" lvl="0" indent="0" algn="ctr" rtl="0">
              <a:lnSpc>
                <a:spcPct val="90000"/>
              </a:lnSpc>
              <a:spcBef>
                <a:spcPts val="360"/>
              </a:spcBef>
              <a:spcAft>
                <a:spcPts val="0"/>
              </a:spcAft>
              <a:buClr>
                <a:schemeClr val="dk1"/>
              </a:buClr>
              <a:buSzPts val="1100"/>
              <a:buFont typeface="Arial"/>
              <a:buNone/>
            </a:pPr>
            <a:r>
              <a:rPr lang="tr-TR" sz="2800" b="1">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8"/>
        <p:cNvGrpSpPr/>
        <p:nvPr/>
      </p:nvGrpSpPr>
      <p:grpSpPr>
        <a:xfrm>
          <a:off x="0" y="0"/>
          <a:ext cx="0" cy="0"/>
          <a:chOff x="0" y="0"/>
          <a:chExt cx="0" cy="0"/>
        </a:xfrm>
      </p:grpSpPr>
      <p:sp>
        <p:nvSpPr>
          <p:cNvPr id="689" name="Google Shape;689;p91"/>
          <p:cNvSpPr txBox="1">
            <a:spLocks noGrp="1"/>
          </p:cNvSpPr>
          <p:nvPr>
            <p:ph type="body" idx="1"/>
          </p:nvPr>
        </p:nvSpPr>
        <p:spPr>
          <a:xfrm>
            <a:off x="25650" y="1080125"/>
            <a:ext cx="8940300" cy="3705900"/>
          </a:xfrm>
          <a:prstGeom prst="rect">
            <a:avLst/>
          </a:prstGeom>
        </p:spPr>
        <p:txBody>
          <a:bodyPr spcFirstLastPara="1" wrap="square" lIns="91425" tIns="45700" rIns="91425" bIns="45700" anchor="t" anchorCtr="0">
            <a:normAutofit/>
          </a:bodyPr>
          <a:lstStyle/>
          <a:p>
            <a:pPr marL="0" lvl="0" indent="0" algn="ctr" rtl="0">
              <a:lnSpc>
                <a:spcPct val="90000"/>
              </a:lnSpc>
              <a:spcBef>
                <a:spcPts val="360"/>
              </a:spcBef>
              <a:spcAft>
                <a:spcPts val="0"/>
              </a:spcAft>
              <a:buNone/>
            </a:pPr>
            <a:endParaRPr sz="2800" b="1">
              <a:solidFill>
                <a:srgbClr val="990000"/>
              </a:solidFill>
              <a:latin typeface="Arial"/>
              <a:ea typeface="Arial"/>
              <a:cs typeface="Arial"/>
              <a:sym typeface="Arial"/>
            </a:endParaRPr>
          </a:p>
          <a:p>
            <a:pPr marL="0" lvl="0" indent="0" algn="ctr" rtl="0">
              <a:lnSpc>
                <a:spcPct val="90000"/>
              </a:lnSpc>
              <a:spcBef>
                <a:spcPts val="360"/>
              </a:spcBef>
              <a:spcAft>
                <a:spcPts val="0"/>
              </a:spcAft>
              <a:buNone/>
            </a:pPr>
            <a:endParaRPr sz="100" b="1">
              <a:solidFill>
                <a:srgbClr val="990000"/>
              </a:solidFill>
              <a:latin typeface="Arial"/>
              <a:ea typeface="Arial"/>
              <a:cs typeface="Arial"/>
              <a:sym typeface="Arial"/>
            </a:endParaRPr>
          </a:p>
          <a:p>
            <a:pPr marL="540000" lvl="0" indent="0" algn="l" rtl="0">
              <a:lnSpc>
                <a:spcPct val="90000"/>
              </a:lnSpc>
              <a:spcBef>
                <a:spcPts val="360"/>
              </a:spcBef>
              <a:spcAft>
                <a:spcPts val="0"/>
              </a:spcAft>
              <a:buNone/>
            </a:pPr>
            <a:r>
              <a:rPr lang="tr-TR" sz="2400" b="1">
                <a:solidFill>
                  <a:srgbClr val="990000"/>
                </a:solidFill>
                <a:latin typeface="Arial"/>
                <a:ea typeface="Arial"/>
                <a:cs typeface="Arial"/>
                <a:sym typeface="Arial"/>
              </a:rPr>
              <a:t>4)</a:t>
            </a:r>
            <a:r>
              <a:rPr lang="tr-TR" sz="2200">
                <a:solidFill>
                  <a:srgbClr val="7030A0"/>
                </a:solidFill>
                <a:latin typeface="Arial"/>
                <a:ea typeface="Arial"/>
                <a:cs typeface="Arial"/>
                <a:sym typeface="Arial"/>
              </a:rPr>
              <a:t> </a:t>
            </a:r>
            <a:r>
              <a:rPr lang="tr-TR" sz="2200" b="1">
                <a:solidFill>
                  <a:srgbClr val="7030A0"/>
                </a:solidFill>
                <a:latin typeface="Arial"/>
                <a:ea typeface="Arial"/>
                <a:cs typeface="Arial"/>
                <a:sym typeface="Arial"/>
              </a:rPr>
              <a:t>Müşteri ve programcılar proje boyunca ekip halinde çalışır:</a:t>
            </a:r>
            <a:r>
              <a:rPr lang="tr-TR" sz="2200">
                <a:solidFill>
                  <a:srgbClr val="7030A0"/>
                </a:solidFill>
                <a:latin typeface="Arial"/>
                <a:ea typeface="Arial"/>
                <a:cs typeface="Arial"/>
                <a:sym typeface="Arial"/>
              </a:rPr>
              <a:t>     </a:t>
            </a:r>
            <a:endParaRPr sz="2200">
              <a:solidFill>
                <a:srgbClr val="7030A0"/>
              </a:solidFill>
              <a:latin typeface="Arial"/>
              <a:ea typeface="Arial"/>
              <a:cs typeface="Arial"/>
              <a:sym typeface="Arial"/>
            </a:endParaRPr>
          </a:p>
          <a:p>
            <a:pPr marL="0" lvl="0" indent="0" algn="l" rtl="0">
              <a:lnSpc>
                <a:spcPct val="90000"/>
              </a:lnSpc>
              <a:spcBef>
                <a:spcPts val="360"/>
              </a:spcBef>
              <a:spcAft>
                <a:spcPts val="0"/>
              </a:spcAft>
              <a:buNone/>
            </a:pPr>
            <a:endParaRPr sz="1500">
              <a:solidFill>
                <a:srgbClr val="4151CE"/>
              </a:solidFill>
              <a:latin typeface="Arial"/>
              <a:ea typeface="Arial"/>
              <a:cs typeface="Arial"/>
              <a:sym typeface="Arial"/>
            </a:endParaRPr>
          </a:p>
          <a:p>
            <a:pPr marL="540000" marR="473176" lvl="0" indent="179999" algn="l" rtl="0">
              <a:lnSpc>
                <a:spcPct val="90000"/>
              </a:lnSpc>
              <a:spcBef>
                <a:spcPts val="360"/>
              </a:spcBef>
              <a:spcAft>
                <a:spcPts val="0"/>
              </a:spcAft>
              <a:buNone/>
            </a:pPr>
            <a:r>
              <a:rPr lang="tr-TR" sz="2200">
                <a:solidFill>
                  <a:srgbClr val="4151CE"/>
                </a:solidFill>
                <a:latin typeface="Arial"/>
                <a:ea typeface="Arial"/>
                <a:cs typeface="Arial"/>
                <a:sym typeface="Arial"/>
              </a:rPr>
              <a:t>Taleplerin sahibi olan iş birimleri/müşteri ile farklı rollere</a:t>
            </a:r>
            <a:endParaRPr sz="2200">
              <a:solidFill>
                <a:srgbClr val="4151CE"/>
              </a:solidFill>
              <a:latin typeface="Arial"/>
              <a:ea typeface="Arial"/>
              <a:cs typeface="Arial"/>
              <a:sym typeface="Arial"/>
            </a:endParaRPr>
          </a:p>
          <a:p>
            <a:pPr marL="540000" marR="473176" lvl="0" indent="0" algn="l" rtl="0">
              <a:lnSpc>
                <a:spcPct val="90000"/>
              </a:lnSpc>
              <a:spcBef>
                <a:spcPts val="360"/>
              </a:spcBef>
              <a:spcAft>
                <a:spcPts val="0"/>
              </a:spcAft>
              <a:buNone/>
            </a:pPr>
            <a:r>
              <a:rPr lang="tr-TR" sz="2200">
                <a:solidFill>
                  <a:srgbClr val="4151CE"/>
                </a:solidFill>
                <a:latin typeface="Arial"/>
                <a:ea typeface="Arial"/>
                <a:cs typeface="Arial"/>
                <a:sym typeface="Arial"/>
              </a:rPr>
              <a:t>sahip analist, yazılım geliştirici vb. </a:t>
            </a:r>
            <a:endParaRPr sz="2200">
              <a:solidFill>
                <a:srgbClr val="4151CE"/>
              </a:solidFill>
              <a:latin typeface="Arial"/>
              <a:ea typeface="Arial"/>
              <a:cs typeface="Arial"/>
              <a:sym typeface="Arial"/>
            </a:endParaRPr>
          </a:p>
          <a:p>
            <a:pPr marL="540000" marR="473176" lvl="0" indent="0" algn="l" rtl="0">
              <a:lnSpc>
                <a:spcPct val="90000"/>
              </a:lnSpc>
              <a:spcBef>
                <a:spcPts val="360"/>
              </a:spcBef>
              <a:spcAft>
                <a:spcPts val="0"/>
              </a:spcAft>
              <a:buNone/>
            </a:pPr>
            <a:r>
              <a:rPr lang="tr-TR" sz="2200">
                <a:solidFill>
                  <a:srgbClr val="4151CE"/>
                </a:solidFill>
                <a:latin typeface="Arial"/>
                <a:ea typeface="Arial"/>
                <a:cs typeface="Arial"/>
                <a:sym typeface="Arial"/>
              </a:rPr>
              <a:t>taleplerin doğru anlaşılması ve hızlı </a:t>
            </a:r>
            <a:endParaRPr sz="2200">
              <a:solidFill>
                <a:srgbClr val="4151CE"/>
              </a:solidFill>
              <a:latin typeface="Arial"/>
              <a:ea typeface="Arial"/>
              <a:cs typeface="Arial"/>
              <a:sym typeface="Arial"/>
            </a:endParaRPr>
          </a:p>
          <a:p>
            <a:pPr marL="540000" marR="473176" lvl="0" indent="0" algn="l" rtl="0">
              <a:lnSpc>
                <a:spcPct val="90000"/>
              </a:lnSpc>
              <a:spcBef>
                <a:spcPts val="360"/>
              </a:spcBef>
              <a:spcAft>
                <a:spcPts val="0"/>
              </a:spcAft>
              <a:buNone/>
            </a:pPr>
            <a:r>
              <a:rPr lang="tr-TR" sz="2200">
                <a:solidFill>
                  <a:srgbClr val="4151CE"/>
                </a:solidFill>
                <a:latin typeface="Arial"/>
                <a:ea typeface="Arial"/>
                <a:cs typeface="Arial"/>
                <a:sym typeface="Arial"/>
              </a:rPr>
              <a:t>karşılanması adına aynı ekibin içinde</a:t>
            </a:r>
            <a:endParaRPr sz="2200">
              <a:solidFill>
                <a:srgbClr val="4151CE"/>
              </a:solidFill>
              <a:latin typeface="Arial"/>
              <a:ea typeface="Arial"/>
              <a:cs typeface="Arial"/>
              <a:sym typeface="Arial"/>
            </a:endParaRPr>
          </a:p>
          <a:p>
            <a:pPr marL="540000" marR="473176" lvl="0" indent="0" algn="l" rtl="0">
              <a:lnSpc>
                <a:spcPct val="90000"/>
              </a:lnSpc>
              <a:spcBef>
                <a:spcPts val="360"/>
              </a:spcBef>
              <a:spcAft>
                <a:spcPts val="0"/>
              </a:spcAft>
              <a:buNone/>
            </a:pPr>
            <a:r>
              <a:rPr lang="tr-TR" sz="2200">
                <a:solidFill>
                  <a:srgbClr val="4151CE"/>
                </a:solidFill>
                <a:latin typeface="Arial"/>
                <a:ea typeface="Arial"/>
                <a:cs typeface="Arial"/>
                <a:sym typeface="Arial"/>
              </a:rPr>
              <a:t>çalışmalı ve sürekli iletişim halinde </a:t>
            </a:r>
            <a:endParaRPr sz="2200">
              <a:solidFill>
                <a:srgbClr val="4151CE"/>
              </a:solidFill>
              <a:latin typeface="Arial"/>
              <a:ea typeface="Arial"/>
              <a:cs typeface="Arial"/>
              <a:sym typeface="Arial"/>
            </a:endParaRPr>
          </a:p>
          <a:p>
            <a:pPr marL="540000" marR="473176" lvl="0" indent="0" algn="l" rtl="0">
              <a:lnSpc>
                <a:spcPct val="90000"/>
              </a:lnSpc>
              <a:spcBef>
                <a:spcPts val="360"/>
              </a:spcBef>
              <a:spcAft>
                <a:spcPts val="0"/>
              </a:spcAft>
              <a:buNone/>
            </a:pPr>
            <a:r>
              <a:rPr lang="tr-TR" sz="2200">
                <a:solidFill>
                  <a:srgbClr val="4151CE"/>
                </a:solidFill>
                <a:latin typeface="Arial"/>
                <a:ea typeface="Arial"/>
                <a:cs typeface="Arial"/>
                <a:sym typeface="Arial"/>
              </a:rPr>
              <a:t>olmalıdır.</a:t>
            </a:r>
            <a:endParaRPr sz="2100">
              <a:solidFill>
                <a:srgbClr val="4151CE"/>
              </a:solidFill>
              <a:latin typeface="Arial"/>
              <a:ea typeface="Arial"/>
              <a:cs typeface="Arial"/>
              <a:sym typeface="Arial"/>
            </a:endParaRPr>
          </a:p>
        </p:txBody>
      </p:sp>
      <p:pic>
        <p:nvPicPr>
          <p:cNvPr id="690" name="Google Shape;690;p91"/>
          <p:cNvPicPr preferRelativeResize="0"/>
          <p:nvPr/>
        </p:nvPicPr>
        <p:blipFill>
          <a:blip r:embed="rId4">
            <a:alphaModFix/>
          </a:blip>
          <a:stretch>
            <a:fillRect/>
          </a:stretch>
        </p:blipFill>
        <p:spPr>
          <a:xfrm>
            <a:off x="5339625" y="2623525"/>
            <a:ext cx="3385361" cy="2162500"/>
          </a:xfrm>
          <a:prstGeom prst="flowChartDisplay">
            <a:avLst/>
          </a:prstGeom>
          <a:noFill/>
          <a:ln>
            <a:noFill/>
          </a:ln>
        </p:spPr>
      </p:pic>
      <p:sp>
        <p:nvSpPr>
          <p:cNvPr id="691" name="Google Shape;691;p91"/>
          <p:cNvSpPr txBox="1">
            <a:spLocks noGrp="1"/>
          </p:cNvSpPr>
          <p:nvPr>
            <p:ph type="title"/>
          </p:nvPr>
        </p:nvSpPr>
        <p:spPr>
          <a:xfrm>
            <a:off x="0" y="0"/>
            <a:ext cx="9144000" cy="15303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360000" marR="500761" lvl="0" indent="0" algn="ctr" rtl="0">
              <a:lnSpc>
                <a:spcPct val="90000"/>
              </a:lnSpc>
              <a:spcBef>
                <a:spcPts val="360"/>
              </a:spcBef>
              <a:spcAft>
                <a:spcPts val="0"/>
              </a:spcAft>
              <a:buClr>
                <a:schemeClr val="dk1"/>
              </a:buClr>
              <a:buSzPts val="1100"/>
              <a:buFont typeface="Arial"/>
              <a:buNone/>
            </a:pPr>
            <a:r>
              <a:rPr lang="tr-TR" sz="2800" b="1">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pic>
        <p:nvPicPr>
          <p:cNvPr id="132" name="Google Shape;132;p20"/>
          <p:cNvPicPr preferRelativeResize="0"/>
          <p:nvPr/>
        </p:nvPicPr>
        <p:blipFill>
          <a:blip r:embed="rId4">
            <a:alphaModFix/>
          </a:blip>
          <a:stretch>
            <a:fillRect/>
          </a:stretch>
        </p:blipFill>
        <p:spPr>
          <a:xfrm>
            <a:off x="1491050" y="897576"/>
            <a:ext cx="6233675" cy="2732975"/>
          </a:xfrm>
          <a:prstGeom prst="rect">
            <a:avLst/>
          </a:prstGeom>
          <a:noFill/>
          <a:ln>
            <a:noFill/>
          </a:ln>
        </p:spPr>
      </p:pic>
      <p:sp>
        <p:nvSpPr>
          <p:cNvPr id="133" name="Google Shape;133;p20"/>
          <p:cNvSpPr txBox="1"/>
          <p:nvPr/>
        </p:nvSpPr>
        <p:spPr>
          <a:xfrm>
            <a:off x="168888" y="3728775"/>
            <a:ext cx="8804400" cy="1246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179999" marR="154786" lvl="0" indent="0" algn="ctr" rtl="0">
              <a:spcBef>
                <a:spcPts val="0"/>
              </a:spcBef>
              <a:spcAft>
                <a:spcPts val="0"/>
              </a:spcAft>
              <a:buNone/>
            </a:pPr>
            <a:r>
              <a:rPr lang="tr-TR" sz="2300">
                <a:solidFill>
                  <a:srgbClr val="4151CE"/>
                </a:solidFill>
              </a:rPr>
              <a:t>Amazon.co.uk sitesi üzerinden yapılan satışlarla ilgili bir açıklama yapan şirket, olaya bir yazılım hatasının yol açtığını bildirdi.</a:t>
            </a:r>
            <a:endParaRPr sz="2300">
              <a:solidFill>
                <a:srgbClr val="4151CE"/>
              </a:solidFill>
            </a:endParaRPr>
          </a:p>
        </p:txBody>
      </p:sp>
      <p:sp>
        <p:nvSpPr>
          <p:cNvPr id="134" name="Google Shape;134;p20"/>
          <p:cNvSpPr txBox="1">
            <a:spLocks noGrp="1"/>
          </p:cNvSpPr>
          <p:nvPr>
            <p:ph type="title"/>
          </p:nvPr>
        </p:nvSpPr>
        <p:spPr>
          <a:xfrm>
            <a:off x="0" y="0"/>
            <a:ext cx="9144000" cy="768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sz="4000" b="1">
                <a:solidFill>
                  <a:srgbClr val="7030A0"/>
                </a:solidFill>
                <a:latin typeface="Arial"/>
                <a:ea typeface="Arial"/>
                <a:cs typeface="Arial"/>
                <a:sym typeface="Arial"/>
              </a:rPr>
              <a:t>NEDEN SDLC ?</a:t>
            </a:r>
            <a:endParaRPr sz="4000" b="1">
              <a:solidFill>
                <a:srgbClr val="7030A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5"/>
        <p:cNvGrpSpPr/>
        <p:nvPr/>
      </p:nvGrpSpPr>
      <p:grpSpPr>
        <a:xfrm>
          <a:off x="0" y="0"/>
          <a:ext cx="0" cy="0"/>
          <a:chOff x="0" y="0"/>
          <a:chExt cx="0" cy="0"/>
        </a:xfrm>
      </p:grpSpPr>
      <p:sp>
        <p:nvSpPr>
          <p:cNvPr id="696" name="Google Shape;696;p92"/>
          <p:cNvSpPr txBox="1">
            <a:spLocks noGrp="1"/>
          </p:cNvSpPr>
          <p:nvPr>
            <p:ph type="body" idx="1"/>
          </p:nvPr>
        </p:nvSpPr>
        <p:spPr>
          <a:xfrm>
            <a:off x="25650" y="1054425"/>
            <a:ext cx="8940300" cy="3655200"/>
          </a:xfrm>
          <a:prstGeom prst="rect">
            <a:avLst/>
          </a:prstGeom>
        </p:spPr>
        <p:txBody>
          <a:bodyPr spcFirstLastPara="1" wrap="square" lIns="91425" tIns="45700" rIns="91425" bIns="45700" anchor="t" anchorCtr="0">
            <a:normAutofit/>
          </a:bodyPr>
          <a:lstStyle/>
          <a:p>
            <a:pPr marL="0" lvl="0" indent="0" algn="ctr" rtl="0">
              <a:lnSpc>
                <a:spcPct val="90000"/>
              </a:lnSpc>
              <a:spcBef>
                <a:spcPts val="360"/>
              </a:spcBef>
              <a:spcAft>
                <a:spcPts val="0"/>
              </a:spcAft>
              <a:buNone/>
            </a:pPr>
            <a:endParaRPr sz="2800" b="1">
              <a:solidFill>
                <a:srgbClr val="990000"/>
              </a:solidFill>
              <a:latin typeface="Arial"/>
              <a:ea typeface="Arial"/>
              <a:cs typeface="Arial"/>
              <a:sym typeface="Arial"/>
            </a:endParaRPr>
          </a:p>
          <a:p>
            <a:pPr marL="0" lvl="0" indent="0" algn="l" rtl="0">
              <a:lnSpc>
                <a:spcPct val="90000"/>
              </a:lnSpc>
              <a:spcBef>
                <a:spcPts val="360"/>
              </a:spcBef>
              <a:spcAft>
                <a:spcPts val="0"/>
              </a:spcAft>
              <a:buNone/>
            </a:pPr>
            <a:endParaRPr sz="200">
              <a:solidFill>
                <a:srgbClr val="990000"/>
              </a:solidFill>
              <a:latin typeface="Arial"/>
              <a:ea typeface="Arial"/>
              <a:cs typeface="Arial"/>
              <a:sym typeface="Arial"/>
            </a:endParaRPr>
          </a:p>
          <a:p>
            <a:pPr marL="457200" lvl="0" indent="457200" algn="l" rtl="0">
              <a:lnSpc>
                <a:spcPct val="90000"/>
              </a:lnSpc>
              <a:spcBef>
                <a:spcPts val="360"/>
              </a:spcBef>
              <a:spcAft>
                <a:spcPts val="0"/>
              </a:spcAft>
              <a:buNone/>
            </a:pPr>
            <a:r>
              <a:rPr lang="tr-TR" sz="2400" b="1">
                <a:solidFill>
                  <a:srgbClr val="990000"/>
                </a:solidFill>
                <a:latin typeface="Arial"/>
                <a:ea typeface="Arial"/>
                <a:cs typeface="Arial"/>
                <a:sym typeface="Arial"/>
              </a:rPr>
              <a:t>5)</a:t>
            </a:r>
            <a:r>
              <a:rPr lang="tr-TR" sz="2300">
                <a:solidFill>
                  <a:srgbClr val="7030A0"/>
                </a:solidFill>
                <a:latin typeface="Arial"/>
                <a:ea typeface="Arial"/>
                <a:cs typeface="Arial"/>
                <a:sym typeface="Arial"/>
              </a:rPr>
              <a:t> </a:t>
            </a:r>
            <a:r>
              <a:rPr lang="tr-TR" sz="2300" b="1">
                <a:solidFill>
                  <a:srgbClr val="7030A0"/>
                </a:solidFill>
                <a:latin typeface="Arial"/>
                <a:ea typeface="Arial"/>
                <a:cs typeface="Arial"/>
                <a:sym typeface="Arial"/>
              </a:rPr>
              <a:t>Projeler motive edilmiş bireyler ile güven esasına dayalı kurulur: </a:t>
            </a:r>
            <a:endParaRPr sz="2300" b="1">
              <a:solidFill>
                <a:srgbClr val="7030A0"/>
              </a:solidFill>
              <a:latin typeface="Arial"/>
              <a:ea typeface="Arial"/>
              <a:cs typeface="Arial"/>
              <a:sym typeface="Arial"/>
            </a:endParaRPr>
          </a:p>
          <a:p>
            <a:pPr marL="0" lvl="0" indent="0" algn="l" rtl="0">
              <a:lnSpc>
                <a:spcPct val="90000"/>
              </a:lnSpc>
              <a:spcBef>
                <a:spcPts val="360"/>
              </a:spcBef>
              <a:spcAft>
                <a:spcPts val="0"/>
              </a:spcAft>
              <a:buNone/>
            </a:pPr>
            <a:endParaRPr sz="100">
              <a:solidFill>
                <a:srgbClr val="7030A0"/>
              </a:solidFill>
              <a:latin typeface="Arial"/>
              <a:ea typeface="Arial"/>
              <a:cs typeface="Arial"/>
              <a:sym typeface="Arial"/>
            </a:endParaRPr>
          </a:p>
          <a:p>
            <a:pPr marL="540000" marR="484708" lvl="0" indent="457200" algn="just" rtl="0">
              <a:lnSpc>
                <a:spcPct val="90000"/>
              </a:lnSpc>
              <a:spcBef>
                <a:spcPts val="360"/>
              </a:spcBef>
              <a:spcAft>
                <a:spcPts val="0"/>
              </a:spcAft>
              <a:buNone/>
            </a:pPr>
            <a:r>
              <a:rPr lang="tr-TR" sz="2100">
                <a:solidFill>
                  <a:srgbClr val="4151CE"/>
                </a:solidFill>
                <a:latin typeface="Arial"/>
                <a:ea typeface="Arial"/>
                <a:cs typeface="Arial"/>
                <a:sym typeface="Arial"/>
              </a:rPr>
              <a:t>Proje ekibinde yer alan her üye ayrı yetkinlik ve karakteristik özellikleri ile takımın bir parçası olarak kabul edilir. Özellikle öz motivasyonu yüksek ekip bireyleri ile çalışmak ekip performansı açısından olumlu etki yaratmaktadır. Bunun yanında ekip üyelerinin kendilerine atanan işleri zamanında bitireceğine ve yetkinliklerine dair güven esası da motivasyonu arttırmada önemli bir faktördür.</a:t>
            </a:r>
            <a:endParaRPr sz="2100">
              <a:solidFill>
                <a:srgbClr val="4151CE"/>
              </a:solidFill>
              <a:latin typeface="Arial"/>
              <a:ea typeface="Arial"/>
              <a:cs typeface="Arial"/>
              <a:sym typeface="Arial"/>
            </a:endParaRPr>
          </a:p>
        </p:txBody>
      </p:sp>
      <p:sp>
        <p:nvSpPr>
          <p:cNvPr id="697" name="Google Shape;697;p92"/>
          <p:cNvSpPr txBox="1">
            <a:spLocks noGrp="1"/>
          </p:cNvSpPr>
          <p:nvPr>
            <p:ph type="title"/>
          </p:nvPr>
        </p:nvSpPr>
        <p:spPr>
          <a:xfrm>
            <a:off x="0" y="0"/>
            <a:ext cx="9144000" cy="15303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360000" marR="500761" lvl="0" indent="0" algn="ctr" rtl="0">
              <a:lnSpc>
                <a:spcPct val="90000"/>
              </a:lnSpc>
              <a:spcBef>
                <a:spcPts val="360"/>
              </a:spcBef>
              <a:spcAft>
                <a:spcPts val="0"/>
              </a:spcAft>
              <a:buClr>
                <a:schemeClr val="dk1"/>
              </a:buClr>
              <a:buSzPts val="1100"/>
              <a:buFont typeface="Arial"/>
              <a:buNone/>
            </a:pPr>
            <a:r>
              <a:rPr lang="tr-TR" sz="2800" b="1">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1"/>
        <p:cNvGrpSpPr/>
        <p:nvPr/>
      </p:nvGrpSpPr>
      <p:grpSpPr>
        <a:xfrm>
          <a:off x="0" y="0"/>
          <a:ext cx="0" cy="0"/>
          <a:chOff x="0" y="0"/>
          <a:chExt cx="0" cy="0"/>
        </a:xfrm>
      </p:grpSpPr>
      <p:sp>
        <p:nvSpPr>
          <p:cNvPr id="702" name="Google Shape;702;p93"/>
          <p:cNvSpPr txBox="1">
            <a:spLocks noGrp="1"/>
          </p:cNvSpPr>
          <p:nvPr>
            <p:ph type="body" idx="1"/>
          </p:nvPr>
        </p:nvSpPr>
        <p:spPr>
          <a:xfrm>
            <a:off x="25650" y="1118700"/>
            <a:ext cx="8940300" cy="3591300"/>
          </a:xfrm>
          <a:prstGeom prst="rect">
            <a:avLst/>
          </a:prstGeom>
        </p:spPr>
        <p:txBody>
          <a:bodyPr spcFirstLastPara="1" wrap="square" lIns="91425" tIns="45700" rIns="91425" bIns="45700" anchor="t" anchorCtr="0">
            <a:normAutofit/>
          </a:bodyPr>
          <a:lstStyle/>
          <a:p>
            <a:pPr marL="0" lvl="0" indent="0" algn="ctr" rtl="0">
              <a:lnSpc>
                <a:spcPct val="80000"/>
              </a:lnSpc>
              <a:spcBef>
                <a:spcPts val="360"/>
              </a:spcBef>
              <a:spcAft>
                <a:spcPts val="0"/>
              </a:spcAft>
              <a:buSzPts val="1018"/>
              <a:buNone/>
            </a:pPr>
            <a:endParaRPr sz="2800" b="1">
              <a:solidFill>
                <a:srgbClr val="990000"/>
              </a:solidFill>
              <a:latin typeface="Arial"/>
              <a:ea typeface="Arial"/>
              <a:cs typeface="Arial"/>
              <a:sym typeface="Arial"/>
            </a:endParaRPr>
          </a:p>
          <a:p>
            <a:pPr marL="0" lvl="0" indent="0" algn="ctr" rtl="0">
              <a:lnSpc>
                <a:spcPct val="80000"/>
              </a:lnSpc>
              <a:spcBef>
                <a:spcPts val="360"/>
              </a:spcBef>
              <a:spcAft>
                <a:spcPts val="0"/>
              </a:spcAft>
              <a:buSzPts val="1018"/>
              <a:buNone/>
            </a:pPr>
            <a:endParaRPr sz="889">
              <a:solidFill>
                <a:srgbClr val="E46C0A"/>
              </a:solidFill>
              <a:latin typeface="Arial"/>
              <a:ea typeface="Arial"/>
              <a:cs typeface="Arial"/>
              <a:sym typeface="Arial"/>
            </a:endParaRPr>
          </a:p>
          <a:p>
            <a:pPr marL="719999" marR="484708" lvl="0" indent="0" algn="just" rtl="0">
              <a:lnSpc>
                <a:spcPct val="80000"/>
              </a:lnSpc>
              <a:spcBef>
                <a:spcPts val="360"/>
              </a:spcBef>
              <a:spcAft>
                <a:spcPts val="0"/>
              </a:spcAft>
              <a:buSzPts val="1018"/>
              <a:buNone/>
            </a:pPr>
            <a:r>
              <a:rPr lang="tr-TR" sz="2405" b="1">
                <a:solidFill>
                  <a:srgbClr val="990000"/>
                </a:solidFill>
                <a:latin typeface="Arial"/>
                <a:ea typeface="Arial"/>
                <a:cs typeface="Arial"/>
                <a:sym typeface="Arial"/>
              </a:rPr>
              <a:t>6)</a:t>
            </a:r>
            <a:r>
              <a:rPr lang="tr-TR" sz="2405">
                <a:solidFill>
                  <a:srgbClr val="7030A0"/>
                </a:solidFill>
                <a:latin typeface="Arial"/>
                <a:ea typeface="Arial"/>
                <a:cs typeface="Arial"/>
                <a:sym typeface="Arial"/>
              </a:rPr>
              <a:t> </a:t>
            </a:r>
            <a:r>
              <a:rPr lang="tr-TR" sz="2312" b="1">
                <a:solidFill>
                  <a:srgbClr val="7030A0"/>
                </a:solidFill>
                <a:latin typeface="Arial"/>
                <a:ea typeface="Arial"/>
                <a:cs typeface="Arial"/>
                <a:sym typeface="Arial"/>
              </a:rPr>
              <a:t>En etkili iletişim yolu yüz yüze görüşmektir: </a:t>
            </a:r>
            <a:endParaRPr sz="2312" b="1">
              <a:solidFill>
                <a:srgbClr val="7030A0"/>
              </a:solidFill>
              <a:latin typeface="Arial"/>
              <a:ea typeface="Arial"/>
              <a:cs typeface="Arial"/>
              <a:sym typeface="Arial"/>
            </a:endParaRPr>
          </a:p>
          <a:p>
            <a:pPr marL="719999" marR="484708" lvl="0" indent="0" algn="just" rtl="0">
              <a:lnSpc>
                <a:spcPct val="80000"/>
              </a:lnSpc>
              <a:spcBef>
                <a:spcPts val="360"/>
              </a:spcBef>
              <a:spcAft>
                <a:spcPts val="0"/>
              </a:spcAft>
              <a:buSzPts val="1018"/>
              <a:buNone/>
            </a:pPr>
            <a:endParaRPr sz="1012">
              <a:solidFill>
                <a:srgbClr val="7030A0"/>
              </a:solidFill>
              <a:latin typeface="Arial"/>
              <a:ea typeface="Arial"/>
              <a:cs typeface="Arial"/>
              <a:sym typeface="Arial"/>
            </a:endParaRPr>
          </a:p>
          <a:p>
            <a:pPr marL="719999" marR="484708" lvl="0" indent="0" algn="just" rtl="0">
              <a:lnSpc>
                <a:spcPct val="80000"/>
              </a:lnSpc>
              <a:spcBef>
                <a:spcPts val="360"/>
              </a:spcBef>
              <a:spcAft>
                <a:spcPts val="0"/>
              </a:spcAft>
              <a:buSzPts val="1018"/>
              <a:buNone/>
            </a:pPr>
            <a:r>
              <a:rPr lang="tr-TR" sz="2127">
                <a:solidFill>
                  <a:srgbClr val="7030A0"/>
                </a:solidFill>
                <a:latin typeface="Arial"/>
                <a:ea typeface="Arial"/>
                <a:cs typeface="Arial"/>
                <a:sym typeface="Arial"/>
              </a:rPr>
              <a:t> </a:t>
            </a:r>
            <a:r>
              <a:rPr lang="tr-TR" sz="2127">
                <a:solidFill>
                  <a:srgbClr val="4151CE"/>
                </a:solidFill>
                <a:latin typeface="Arial"/>
                <a:ea typeface="Arial"/>
                <a:cs typeface="Arial"/>
                <a:sym typeface="Arial"/>
              </a:rPr>
              <a:t>Proje ekibinin aynı lokasyonda bulunması ve mümkün olduğunca yüz yüze iletişim kurması tercih edilir. Proje ekibine ait masa çalışma düzeni U şeklinde düzenlenebilir, bu sayede yanlış anlaşılmalar ortadan kalkarak, sorunlar hemen açıklığa kavuşturulabilir. Coğrafi olarak farklı lokasyonlarda olan ekip üyeleri için ise telekonferans gibi hızlı sonuç alınabilecek iletişim yöntemleri tercih edilmelidir.</a:t>
            </a:r>
            <a:endParaRPr sz="2127">
              <a:solidFill>
                <a:srgbClr val="4151CE"/>
              </a:solidFill>
              <a:latin typeface="Arial"/>
              <a:ea typeface="Arial"/>
              <a:cs typeface="Arial"/>
              <a:sym typeface="Arial"/>
            </a:endParaRPr>
          </a:p>
          <a:p>
            <a:pPr marL="0" lvl="0" indent="0" algn="l" rtl="0">
              <a:lnSpc>
                <a:spcPct val="80000"/>
              </a:lnSpc>
              <a:spcBef>
                <a:spcPts val="360"/>
              </a:spcBef>
              <a:spcAft>
                <a:spcPts val="0"/>
              </a:spcAft>
              <a:buSzPts val="1018"/>
              <a:buNone/>
            </a:pPr>
            <a:endParaRPr sz="2127">
              <a:solidFill>
                <a:srgbClr val="4151CE"/>
              </a:solidFill>
              <a:latin typeface="Arial"/>
              <a:ea typeface="Arial"/>
              <a:cs typeface="Arial"/>
              <a:sym typeface="Arial"/>
            </a:endParaRPr>
          </a:p>
        </p:txBody>
      </p:sp>
      <p:sp>
        <p:nvSpPr>
          <p:cNvPr id="703" name="Google Shape;703;p93"/>
          <p:cNvSpPr txBox="1">
            <a:spLocks noGrp="1"/>
          </p:cNvSpPr>
          <p:nvPr>
            <p:ph type="title"/>
          </p:nvPr>
        </p:nvSpPr>
        <p:spPr>
          <a:xfrm>
            <a:off x="0" y="0"/>
            <a:ext cx="9144000" cy="15303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360000" marR="500761" lvl="0" indent="0" algn="ctr" rtl="0">
              <a:lnSpc>
                <a:spcPct val="90000"/>
              </a:lnSpc>
              <a:spcBef>
                <a:spcPts val="360"/>
              </a:spcBef>
              <a:spcAft>
                <a:spcPts val="0"/>
              </a:spcAft>
              <a:buClr>
                <a:schemeClr val="dk1"/>
              </a:buClr>
              <a:buSzPts val="1100"/>
              <a:buFont typeface="Arial"/>
              <a:buNone/>
            </a:pPr>
            <a:r>
              <a:rPr lang="tr-TR" sz="2800" b="1">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7"/>
        <p:cNvGrpSpPr/>
        <p:nvPr/>
      </p:nvGrpSpPr>
      <p:grpSpPr>
        <a:xfrm>
          <a:off x="0" y="0"/>
          <a:ext cx="0" cy="0"/>
          <a:chOff x="0" y="0"/>
          <a:chExt cx="0" cy="0"/>
        </a:xfrm>
      </p:grpSpPr>
      <p:sp>
        <p:nvSpPr>
          <p:cNvPr id="708" name="Google Shape;708;p94"/>
          <p:cNvSpPr txBox="1">
            <a:spLocks noGrp="1"/>
          </p:cNvSpPr>
          <p:nvPr>
            <p:ph type="body" idx="1"/>
          </p:nvPr>
        </p:nvSpPr>
        <p:spPr>
          <a:xfrm>
            <a:off x="25650" y="1123950"/>
            <a:ext cx="8940300" cy="3509700"/>
          </a:xfrm>
          <a:prstGeom prst="rect">
            <a:avLst/>
          </a:prstGeom>
        </p:spPr>
        <p:txBody>
          <a:bodyPr spcFirstLastPara="1" wrap="square" lIns="91425" tIns="45700" rIns="91425" bIns="45700" anchor="t" anchorCtr="0">
            <a:normAutofit/>
          </a:bodyPr>
          <a:lstStyle/>
          <a:p>
            <a:pPr marL="0" lvl="0" indent="0" algn="ctr" rtl="0">
              <a:spcBef>
                <a:spcPts val="360"/>
              </a:spcBef>
              <a:spcAft>
                <a:spcPts val="0"/>
              </a:spcAft>
              <a:buNone/>
            </a:pPr>
            <a:endParaRPr sz="2800" b="1">
              <a:solidFill>
                <a:srgbClr val="990000"/>
              </a:solidFill>
              <a:latin typeface="Arial"/>
              <a:ea typeface="Arial"/>
              <a:cs typeface="Arial"/>
              <a:sym typeface="Arial"/>
            </a:endParaRPr>
          </a:p>
          <a:p>
            <a:pPr marL="0" lvl="0" indent="0" algn="ctr" rtl="0">
              <a:spcBef>
                <a:spcPts val="360"/>
              </a:spcBef>
              <a:spcAft>
                <a:spcPts val="0"/>
              </a:spcAft>
              <a:buNone/>
            </a:pPr>
            <a:endParaRPr sz="500" b="1">
              <a:solidFill>
                <a:srgbClr val="990000"/>
              </a:solidFill>
              <a:latin typeface="Arial"/>
              <a:ea typeface="Arial"/>
              <a:cs typeface="Arial"/>
              <a:sym typeface="Arial"/>
            </a:endParaRPr>
          </a:p>
          <a:p>
            <a:pPr marL="719999" marR="484708" lvl="0" indent="0" algn="l" rtl="0">
              <a:spcBef>
                <a:spcPts val="360"/>
              </a:spcBef>
              <a:spcAft>
                <a:spcPts val="0"/>
              </a:spcAft>
              <a:buClr>
                <a:schemeClr val="dk1"/>
              </a:buClr>
              <a:buSzPts val="1100"/>
              <a:buFont typeface="Arial"/>
              <a:buNone/>
            </a:pPr>
            <a:r>
              <a:rPr lang="tr-TR" sz="2500" b="1">
                <a:solidFill>
                  <a:srgbClr val="990000"/>
                </a:solidFill>
                <a:latin typeface="Arial"/>
                <a:ea typeface="Arial"/>
                <a:cs typeface="Arial"/>
                <a:sym typeface="Arial"/>
              </a:rPr>
              <a:t>7)</a:t>
            </a:r>
            <a:r>
              <a:rPr lang="tr-TR" sz="2500">
                <a:solidFill>
                  <a:srgbClr val="9225A5"/>
                </a:solidFill>
                <a:latin typeface="Arial"/>
                <a:ea typeface="Arial"/>
                <a:cs typeface="Arial"/>
                <a:sym typeface="Arial"/>
              </a:rPr>
              <a:t> </a:t>
            </a:r>
            <a:r>
              <a:rPr lang="tr-TR" sz="2400" b="1">
                <a:solidFill>
                  <a:srgbClr val="761E86"/>
                </a:solidFill>
                <a:latin typeface="Arial"/>
                <a:ea typeface="Arial"/>
                <a:cs typeface="Arial"/>
                <a:sym typeface="Arial"/>
              </a:rPr>
              <a:t>Sürecin öncelikli ölçütü çalışan yazılımdır:</a:t>
            </a:r>
            <a:r>
              <a:rPr lang="tr-TR" sz="2500" b="1">
                <a:solidFill>
                  <a:srgbClr val="9225A5"/>
                </a:solidFill>
                <a:latin typeface="Arial"/>
                <a:ea typeface="Arial"/>
                <a:cs typeface="Arial"/>
                <a:sym typeface="Arial"/>
              </a:rPr>
              <a:t> </a:t>
            </a:r>
            <a:endParaRPr sz="2500" b="1">
              <a:solidFill>
                <a:srgbClr val="9225A5"/>
              </a:solidFill>
              <a:latin typeface="Arial"/>
              <a:ea typeface="Arial"/>
              <a:cs typeface="Arial"/>
              <a:sym typeface="Arial"/>
            </a:endParaRPr>
          </a:p>
          <a:p>
            <a:pPr marL="719999" marR="484708" lvl="0" indent="0" algn="l" rtl="0">
              <a:spcBef>
                <a:spcPts val="360"/>
              </a:spcBef>
              <a:spcAft>
                <a:spcPts val="0"/>
              </a:spcAft>
              <a:buClr>
                <a:schemeClr val="dk1"/>
              </a:buClr>
              <a:buSzPts val="1100"/>
              <a:buFont typeface="Arial"/>
              <a:buNone/>
            </a:pPr>
            <a:endParaRPr sz="1000">
              <a:solidFill>
                <a:srgbClr val="9225A5"/>
              </a:solidFill>
              <a:latin typeface="Arial"/>
              <a:ea typeface="Arial"/>
              <a:cs typeface="Arial"/>
              <a:sym typeface="Arial"/>
            </a:endParaRPr>
          </a:p>
          <a:p>
            <a:pPr marL="719999" marR="484708" lvl="0" indent="0" algn="just" rtl="0">
              <a:spcBef>
                <a:spcPts val="360"/>
              </a:spcBef>
              <a:spcAft>
                <a:spcPts val="0"/>
              </a:spcAft>
              <a:buClr>
                <a:schemeClr val="dk1"/>
              </a:buClr>
              <a:buSzPts val="1100"/>
              <a:buFont typeface="Arial"/>
              <a:buNone/>
            </a:pPr>
            <a:r>
              <a:rPr lang="tr-TR" sz="2200">
                <a:solidFill>
                  <a:srgbClr val="4151CE"/>
                </a:solidFill>
                <a:latin typeface="Arial"/>
                <a:ea typeface="Arial"/>
                <a:cs typeface="Arial"/>
                <a:sym typeface="Arial"/>
              </a:rPr>
              <a:t>    Müşteriye kısa aralıklarla çalışır durumda olan yazılımı sunmak gereksinimlerin takibi ve süreç ilerleyişinin anlaşılması konusunda önemlidir.</a:t>
            </a:r>
            <a:endParaRPr sz="2200">
              <a:solidFill>
                <a:srgbClr val="4151CE"/>
              </a:solidFill>
              <a:latin typeface="Arial"/>
              <a:ea typeface="Arial"/>
              <a:cs typeface="Arial"/>
              <a:sym typeface="Arial"/>
            </a:endParaRPr>
          </a:p>
          <a:p>
            <a:pPr marL="0" lvl="0" indent="0" algn="l" rtl="0">
              <a:spcBef>
                <a:spcPts val="360"/>
              </a:spcBef>
              <a:spcAft>
                <a:spcPts val="0"/>
              </a:spcAft>
              <a:buNone/>
            </a:pPr>
            <a:endParaRPr sz="2500">
              <a:solidFill>
                <a:srgbClr val="9225A5"/>
              </a:solidFill>
              <a:latin typeface="Arial"/>
              <a:ea typeface="Arial"/>
              <a:cs typeface="Arial"/>
              <a:sym typeface="Arial"/>
            </a:endParaRPr>
          </a:p>
          <a:p>
            <a:pPr marL="0" lvl="0" indent="0" algn="l" rtl="0">
              <a:spcBef>
                <a:spcPts val="360"/>
              </a:spcBef>
              <a:spcAft>
                <a:spcPts val="0"/>
              </a:spcAft>
              <a:buNone/>
            </a:pPr>
            <a:endParaRPr sz="2200">
              <a:solidFill>
                <a:srgbClr val="4151CE"/>
              </a:solidFill>
              <a:latin typeface="Arial"/>
              <a:ea typeface="Arial"/>
              <a:cs typeface="Arial"/>
              <a:sym typeface="Arial"/>
            </a:endParaRPr>
          </a:p>
        </p:txBody>
      </p:sp>
      <p:sp>
        <p:nvSpPr>
          <p:cNvPr id="709" name="Google Shape;709;p94"/>
          <p:cNvSpPr txBox="1">
            <a:spLocks noGrp="1"/>
          </p:cNvSpPr>
          <p:nvPr>
            <p:ph type="title"/>
          </p:nvPr>
        </p:nvSpPr>
        <p:spPr>
          <a:xfrm>
            <a:off x="0" y="0"/>
            <a:ext cx="9144000" cy="15303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360000" marR="500761" lvl="0" indent="0" algn="ctr" rtl="0">
              <a:lnSpc>
                <a:spcPct val="90000"/>
              </a:lnSpc>
              <a:spcBef>
                <a:spcPts val="360"/>
              </a:spcBef>
              <a:spcAft>
                <a:spcPts val="0"/>
              </a:spcAft>
              <a:buClr>
                <a:schemeClr val="dk1"/>
              </a:buClr>
              <a:buSzPts val="1100"/>
              <a:buFont typeface="Arial"/>
              <a:buNone/>
            </a:pPr>
            <a:r>
              <a:rPr lang="tr-TR" sz="2800" b="1">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3"/>
        <p:cNvGrpSpPr/>
        <p:nvPr/>
      </p:nvGrpSpPr>
      <p:grpSpPr>
        <a:xfrm>
          <a:off x="0" y="0"/>
          <a:ext cx="0" cy="0"/>
          <a:chOff x="0" y="0"/>
          <a:chExt cx="0" cy="0"/>
        </a:xfrm>
      </p:grpSpPr>
      <p:sp>
        <p:nvSpPr>
          <p:cNvPr id="714" name="Google Shape;714;p95"/>
          <p:cNvSpPr txBox="1">
            <a:spLocks noGrp="1"/>
          </p:cNvSpPr>
          <p:nvPr>
            <p:ph type="body" idx="1"/>
          </p:nvPr>
        </p:nvSpPr>
        <p:spPr>
          <a:xfrm>
            <a:off x="25650" y="1200150"/>
            <a:ext cx="8940300" cy="3509700"/>
          </a:xfrm>
          <a:prstGeom prst="rect">
            <a:avLst/>
          </a:prstGeom>
        </p:spPr>
        <p:txBody>
          <a:bodyPr spcFirstLastPara="1" wrap="square" lIns="91425" tIns="45700" rIns="91425" bIns="45700" anchor="t" anchorCtr="0">
            <a:normAutofit/>
          </a:bodyPr>
          <a:lstStyle/>
          <a:p>
            <a:pPr marL="0" lvl="0" indent="0" algn="ctr" rtl="0">
              <a:spcBef>
                <a:spcPts val="360"/>
              </a:spcBef>
              <a:spcAft>
                <a:spcPts val="0"/>
              </a:spcAft>
              <a:buNone/>
            </a:pPr>
            <a:endParaRPr sz="2800" b="1">
              <a:solidFill>
                <a:srgbClr val="990000"/>
              </a:solidFill>
              <a:latin typeface="Arial"/>
              <a:ea typeface="Arial"/>
              <a:cs typeface="Arial"/>
              <a:sym typeface="Arial"/>
            </a:endParaRPr>
          </a:p>
          <a:p>
            <a:pPr marL="0" lvl="0" indent="0" algn="l" rtl="0">
              <a:spcBef>
                <a:spcPts val="360"/>
              </a:spcBef>
              <a:spcAft>
                <a:spcPts val="0"/>
              </a:spcAft>
              <a:buNone/>
            </a:pPr>
            <a:endParaRPr sz="1000" b="1">
              <a:solidFill>
                <a:srgbClr val="990000"/>
              </a:solidFill>
              <a:latin typeface="Arial"/>
              <a:ea typeface="Arial"/>
              <a:cs typeface="Arial"/>
              <a:sym typeface="Arial"/>
            </a:endParaRPr>
          </a:p>
          <a:p>
            <a:pPr marL="719999" marR="473176" lvl="0" indent="0" algn="l" rtl="0">
              <a:spcBef>
                <a:spcPts val="360"/>
              </a:spcBef>
              <a:spcAft>
                <a:spcPts val="0"/>
              </a:spcAft>
              <a:buNone/>
            </a:pPr>
            <a:r>
              <a:rPr lang="tr-TR" sz="2600" b="1">
                <a:solidFill>
                  <a:srgbClr val="990000"/>
                </a:solidFill>
                <a:latin typeface="Arial"/>
                <a:ea typeface="Arial"/>
                <a:cs typeface="Arial"/>
                <a:sym typeface="Arial"/>
              </a:rPr>
              <a:t>8)</a:t>
            </a:r>
            <a:r>
              <a:rPr lang="tr-TR" sz="2500">
                <a:solidFill>
                  <a:srgbClr val="7030A0"/>
                </a:solidFill>
                <a:latin typeface="Arial"/>
                <a:ea typeface="Arial"/>
                <a:cs typeface="Arial"/>
                <a:sym typeface="Arial"/>
              </a:rPr>
              <a:t> </a:t>
            </a:r>
            <a:r>
              <a:rPr lang="tr-TR" sz="2500" b="1">
                <a:solidFill>
                  <a:srgbClr val="7030A0"/>
                </a:solidFill>
                <a:latin typeface="Arial"/>
                <a:ea typeface="Arial"/>
                <a:cs typeface="Arial"/>
                <a:sym typeface="Arial"/>
              </a:rPr>
              <a:t>Çevik süreçler sabit hızlı, sürdürülebilir geliştirmeyi teşvik eder:</a:t>
            </a:r>
            <a:r>
              <a:rPr lang="tr-TR" sz="2600">
                <a:solidFill>
                  <a:srgbClr val="7030A0"/>
                </a:solidFill>
                <a:latin typeface="Arial"/>
                <a:ea typeface="Arial"/>
                <a:cs typeface="Arial"/>
                <a:sym typeface="Arial"/>
              </a:rPr>
              <a:t> </a:t>
            </a:r>
            <a:endParaRPr sz="2600">
              <a:solidFill>
                <a:srgbClr val="7030A0"/>
              </a:solidFill>
              <a:latin typeface="Arial"/>
              <a:ea typeface="Arial"/>
              <a:cs typeface="Arial"/>
              <a:sym typeface="Arial"/>
            </a:endParaRPr>
          </a:p>
          <a:p>
            <a:pPr marL="0" marR="473176" lvl="0" indent="0" algn="l" rtl="0">
              <a:spcBef>
                <a:spcPts val="360"/>
              </a:spcBef>
              <a:spcAft>
                <a:spcPts val="0"/>
              </a:spcAft>
              <a:buNone/>
            </a:pPr>
            <a:endParaRPr sz="1000">
              <a:solidFill>
                <a:srgbClr val="7030A0"/>
              </a:solidFill>
              <a:latin typeface="Arial"/>
              <a:ea typeface="Arial"/>
              <a:cs typeface="Arial"/>
              <a:sym typeface="Arial"/>
            </a:endParaRPr>
          </a:p>
          <a:p>
            <a:pPr marL="719999" marR="473176" lvl="0" indent="0" algn="just" rtl="0">
              <a:lnSpc>
                <a:spcPct val="115000"/>
              </a:lnSpc>
              <a:spcBef>
                <a:spcPts val="360"/>
              </a:spcBef>
              <a:spcAft>
                <a:spcPts val="0"/>
              </a:spcAft>
              <a:buNone/>
            </a:pPr>
            <a:r>
              <a:rPr lang="tr-TR" sz="2300">
                <a:solidFill>
                  <a:srgbClr val="4151CE"/>
                </a:solidFill>
                <a:latin typeface="Arial"/>
                <a:ea typeface="Arial"/>
                <a:cs typeface="Arial"/>
                <a:sym typeface="Arial"/>
              </a:rPr>
              <a:t>   Sabit bir çalışma temposunun oluşturulması ve eşit görev dağılımı sürdürülebilirlik açısından önem taşır.</a:t>
            </a:r>
            <a:endParaRPr sz="2300">
              <a:solidFill>
                <a:srgbClr val="4151CE"/>
              </a:solidFill>
              <a:latin typeface="Arial"/>
              <a:ea typeface="Arial"/>
              <a:cs typeface="Arial"/>
              <a:sym typeface="Arial"/>
            </a:endParaRPr>
          </a:p>
          <a:p>
            <a:pPr marL="0" lvl="0" indent="0" algn="l" rtl="0">
              <a:spcBef>
                <a:spcPts val="360"/>
              </a:spcBef>
              <a:spcAft>
                <a:spcPts val="0"/>
              </a:spcAft>
              <a:buClr>
                <a:schemeClr val="dk1"/>
              </a:buClr>
              <a:buSzPts val="1100"/>
              <a:buFont typeface="Arial"/>
              <a:buNone/>
            </a:pPr>
            <a:endParaRPr sz="2600">
              <a:solidFill>
                <a:srgbClr val="7030A0"/>
              </a:solidFill>
              <a:latin typeface="Arial"/>
              <a:ea typeface="Arial"/>
              <a:cs typeface="Arial"/>
              <a:sym typeface="Arial"/>
            </a:endParaRPr>
          </a:p>
          <a:p>
            <a:pPr marL="0" lvl="0" indent="0" algn="l" rtl="0">
              <a:spcBef>
                <a:spcPts val="360"/>
              </a:spcBef>
              <a:spcAft>
                <a:spcPts val="0"/>
              </a:spcAft>
              <a:buNone/>
            </a:pPr>
            <a:endParaRPr sz="2600">
              <a:solidFill>
                <a:srgbClr val="7030A0"/>
              </a:solidFill>
              <a:latin typeface="Arial"/>
              <a:ea typeface="Arial"/>
              <a:cs typeface="Arial"/>
              <a:sym typeface="Arial"/>
            </a:endParaRPr>
          </a:p>
          <a:p>
            <a:pPr marL="0" lvl="0" indent="0" algn="l" rtl="0">
              <a:spcBef>
                <a:spcPts val="360"/>
              </a:spcBef>
              <a:spcAft>
                <a:spcPts val="0"/>
              </a:spcAft>
              <a:buNone/>
            </a:pPr>
            <a:endParaRPr sz="2300">
              <a:solidFill>
                <a:srgbClr val="4151CE"/>
              </a:solidFill>
              <a:latin typeface="Arial"/>
              <a:ea typeface="Arial"/>
              <a:cs typeface="Arial"/>
              <a:sym typeface="Arial"/>
            </a:endParaRPr>
          </a:p>
        </p:txBody>
      </p:sp>
      <p:sp>
        <p:nvSpPr>
          <p:cNvPr id="715" name="Google Shape;715;p95"/>
          <p:cNvSpPr txBox="1">
            <a:spLocks noGrp="1"/>
          </p:cNvSpPr>
          <p:nvPr>
            <p:ph type="title"/>
          </p:nvPr>
        </p:nvSpPr>
        <p:spPr>
          <a:xfrm>
            <a:off x="0" y="0"/>
            <a:ext cx="9144000" cy="15303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360000" marR="500761" lvl="0" indent="0" algn="ctr" rtl="0">
              <a:lnSpc>
                <a:spcPct val="90000"/>
              </a:lnSpc>
              <a:spcBef>
                <a:spcPts val="360"/>
              </a:spcBef>
              <a:spcAft>
                <a:spcPts val="0"/>
              </a:spcAft>
              <a:buClr>
                <a:schemeClr val="dk1"/>
              </a:buClr>
              <a:buSzPts val="1100"/>
              <a:buFont typeface="Arial"/>
              <a:buNone/>
            </a:pPr>
            <a:r>
              <a:rPr lang="tr-TR" sz="2800" b="1">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9"/>
        <p:cNvGrpSpPr/>
        <p:nvPr/>
      </p:nvGrpSpPr>
      <p:grpSpPr>
        <a:xfrm>
          <a:off x="0" y="0"/>
          <a:ext cx="0" cy="0"/>
          <a:chOff x="0" y="0"/>
          <a:chExt cx="0" cy="0"/>
        </a:xfrm>
      </p:grpSpPr>
      <p:sp>
        <p:nvSpPr>
          <p:cNvPr id="720" name="Google Shape;720;p96"/>
          <p:cNvSpPr txBox="1">
            <a:spLocks noGrp="1"/>
          </p:cNvSpPr>
          <p:nvPr>
            <p:ph type="body" idx="1"/>
          </p:nvPr>
        </p:nvSpPr>
        <p:spPr>
          <a:xfrm>
            <a:off x="25650" y="1123950"/>
            <a:ext cx="8940300" cy="3509700"/>
          </a:xfrm>
          <a:prstGeom prst="rect">
            <a:avLst/>
          </a:prstGeom>
        </p:spPr>
        <p:txBody>
          <a:bodyPr spcFirstLastPara="1" wrap="square" lIns="91425" tIns="45700" rIns="91425" bIns="45700" anchor="t" anchorCtr="0">
            <a:normAutofit/>
          </a:bodyPr>
          <a:lstStyle/>
          <a:p>
            <a:pPr marL="0" lvl="0" indent="0" algn="ctr" rtl="0">
              <a:spcBef>
                <a:spcPts val="360"/>
              </a:spcBef>
              <a:spcAft>
                <a:spcPts val="0"/>
              </a:spcAft>
              <a:buNone/>
            </a:pPr>
            <a:endParaRPr sz="2800" b="1">
              <a:solidFill>
                <a:srgbClr val="990000"/>
              </a:solidFill>
              <a:latin typeface="Arial"/>
              <a:ea typeface="Arial"/>
              <a:cs typeface="Arial"/>
              <a:sym typeface="Arial"/>
            </a:endParaRPr>
          </a:p>
          <a:p>
            <a:pPr marL="0" lvl="0" indent="0" algn="l" rtl="0">
              <a:spcBef>
                <a:spcPts val="360"/>
              </a:spcBef>
              <a:spcAft>
                <a:spcPts val="0"/>
              </a:spcAft>
              <a:buClr>
                <a:schemeClr val="dk1"/>
              </a:buClr>
              <a:buSzPts val="1100"/>
              <a:buFont typeface="Arial"/>
              <a:buNone/>
            </a:pPr>
            <a:endParaRPr sz="300" b="1">
              <a:solidFill>
                <a:srgbClr val="990000"/>
              </a:solidFill>
              <a:latin typeface="Arial"/>
              <a:ea typeface="Arial"/>
              <a:cs typeface="Arial"/>
              <a:sym typeface="Arial"/>
            </a:endParaRPr>
          </a:p>
          <a:p>
            <a:pPr marL="719999" marR="484708" lvl="0" indent="0" algn="l" rtl="0">
              <a:spcBef>
                <a:spcPts val="360"/>
              </a:spcBef>
              <a:spcAft>
                <a:spcPts val="0"/>
              </a:spcAft>
              <a:buClr>
                <a:schemeClr val="dk1"/>
              </a:buClr>
              <a:buSzPts val="1100"/>
              <a:buFont typeface="Arial"/>
              <a:buNone/>
            </a:pPr>
            <a:r>
              <a:rPr lang="tr-TR" sz="2600" b="1">
                <a:solidFill>
                  <a:srgbClr val="990000"/>
                </a:solidFill>
                <a:latin typeface="Arial"/>
                <a:ea typeface="Arial"/>
                <a:cs typeface="Arial"/>
                <a:sym typeface="Arial"/>
              </a:rPr>
              <a:t>9)</a:t>
            </a:r>
            <a:r>
              <a:rPr lang="tr-TR" sz="2600">
                <a:solidFill>
                  <a:srgbClr val="7030A0"/>
                </a:solidFill>
                <a:latin typeface="Arial"/>
                <a:ea typeface="Arial"/>
                <a:cs typeface="Arial"/>
                <a:sym typeface="Arial"/>
              </a:rPr>
              <a:t> </a:t>
            </a:r>
            <a:r>
              <a:rPr lang="tr-TR" sz="2500" b="1">
                <a:solidFill>
                  <a:srgbClr val="7030A0"/>
                </a:solidFill>
                <a:latin typeface="Arial"/>
                <a:ea typeface="Arial"/>
                <a:cs typeface="Arial"/>
                <a:sym typeface="Arial"/>
              </a:rPr>
              <a:t>Teknik mükemmelliğe ve iyi tasarıma dikkat etmek çevikliği ileri taşır:</a:t>
            </a:r>
            <a:r>
              <a:rPr lang="tr-TR" sz="2600" b="1">
                <a:solidFill>
                  <a:srgbClr val="7030A0"/>
                </a:solidFill>
                <a:latin typeface="Arial"/>
                <a:ea typeface="Arial"/>
                <a:cs typeface="Arial"/>
                <a:sym typeface="Arial"/>
              </a:rPr>
              <a:t> </a:t>
            </a:r>
            <a:endParaRPr sz="2600" b="1">
              <a:solidFill>
                <a:srgbClr val="7030A0"/>
              </a:solidFill>
              <a:latin typeface="Arial"/>
              <a:ea typeface="Arial"/>
              <a:cs typeface="Arial"/>
              <a:sym typeface="Arial"/>
            </a:endParaRPr>
          </a:p>
          <a:p>
            <a:pPr marL="0" marR="484708" lvl="0" indent="0" algn="l" rtl="0">
              <a:spcBef>
                <a:spcPts val="360"/>
              </a:spcBef>
              <a:spcAft>
                <a:spcPts val="0"/>
              </a:spcAft>
              <a:buClr>
                <a:schemeClr val="dk1"/>
              </a:buClr>
              <a:buSzPts val="1100"/>
              <a:buFont typeface="Arial"/>
              <a:buNone/>
            </a:pPr>
            <a:endParaRPr sz="1000">
              <a:solidFill>
                <a:srgbClr val="7030A0"/>
              </a:solidFill>
              <a:latin typeface="Arial"/>
              <a:ea typeface="Arial"/>
              <a:cs typeface="Arial"/>
              <a:sym typeface="Arial"/>
            </a:endParaRPr>
          </a:p>
          <a:p>
            <a:pPr marL="719999" marR="484708" lvl="0" indent="0" algn="l" rtl="0">
              <a:spcBef>
                <a:spcPts val="360"/>
              </a:spcBef>
              <a:spcAft>
                <a:spcPts val="0"/>
              </a:spcAft>
              <a:buClr>
                <a:schemeClr val="dk1"/>
              </a:buClr>
              <a:buSzPts val="1100"/>
              <a:buFont typeface="Arial"/>
              <a:buNone/>
            </a:pPr>
            <a:r>
              <a:rPr lang="tr-TR" sz="2300">
                <a:solidFill>
                  <a:srgbClr val="4151CE"/>
                </a:solidFill>
                <a:latin typeface="Arial"/>
                <a:ea typeface="Arial"/>
                <a:cs typeface="Arial"/>
                <a:sym typeface="Arial"/>
              </a:rPr>
              <a:t>   Kalite beklentisi ve müşteri memnuniyeti sağlanması için en iyi araçlar ve yetkinlikte ekip üyeleri ile çalışılmalıdır.</a:t>
            </a:r>
            <a:endParaRPr sz="2300">
              <a:solidFill>
                <a:srgbClr val="4151CE"/>
              </a:solidFill>
              <a:latin typeface="Arial"/>
              <a:ea typeface="Arial"/>
              <a:cs typeface="Arial"/>
              <a:sym typeface="Arial"/>
            </a:endParaRPr>
          </a:p>
          <a:p>
            <a:pPr marL="0" lvl="0" indent="0" algn="l" rtl="0">
              <a:spcBef>
                <a:spcPts val="360"/>
              </a:spcBef>
              <a:spcAft>
                <a:spcPts val="0"/>
              </a:spcAft>
              <a:buNone/>
            </a:pPr>
            <a:endParaRPr sz="2300">
              <a:solidFill>
                <a:srgbClr val="7030A0"/>
              </a:solidFill>
              <a:latin typeface="Arial"/>
              <a:ea typeface="Arial"/>
              <a:cs typeface="Arial"/>
              <a:sym typeface="Arial"/>
            </a:endParaRPr>
          </a:p>
          <a:p>
            <a:pPr marL="0" lvl="0" indent="0" algn="l" rtl="0">
              <a:spcBef>
                <a:spcPts val="360"/>
              </a:spcBef>
              <a:spcAft>
                <a:spcPts val="0"/>
              </a:spcAft>
              <a:buNone/>
            </a:pPr>
            <a:endParaRPr sz="2300">
              <a:solidFill>
                <a:srgbClr val="4151CE"/>
              </a:solidFill>
              <a:latin typeface="Arial"/>
              <a:ea typeface="Arial"/>
              <a:cs typeface="Arial"/>
              <a:sym typeface="Arial"/>
            </a:endParaRPr>
          </a:p>
        </p:txBody>
      </p:sp>
      <p:sp>
        <p:nvSpPr>
          <p:cNvPr id="721" name="Google Shape;721;p96"/>
          <p:cNvSpPr txBox="1">
            <a:spLocks noGrp="1"/>
          </p:cNvSpPr>
          <p:nvPr>
            <p:ph type="title"/>
          </p:nvPr>
        </p:nvSpPr>
        <p:spPr>
          <a:xfrm>
            <a:off x="0" y="0"/>
            <a:ext cx="9144000" cy="15303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360000" marR="500761" lvl="0" indent="0" algn="ctr" rtl="0">
              <a:lnSpc>
                <a:spcPct val="90000"/>
              </a:lnSpc>
              <a:spcBef>
                <a:spcPts val="360"/>
              </a:spcBef>
              <a:spcAft>
                <a:spcPts val="0"/>
              </a:spcAft>
              <a:buClr>
                <a:schemeClr val="dk1"/>
              </a:buClr>
              <a:buSzPts val="1100"/>
              <a:buFont typeface="Arial"/>
              <a:buNone/>
            </a:pPr>
            <a:r>
              <a:rPr lang="tr-TR" sz="2800" b="1">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5"/>
        <p:cNvGrpSpPr/>
        <p:nvPr/>
      </p:nvGrpSpPr>
      <p:grpSpPr>
        <a:xfrm>
          <a:off x="0" y="0"/>
          <a:ext cx="0" cy="0"/>
          <a:chOff x="0" y="0"/>
          <a:chExt cx="0" cy="0"/>
        </a:xfrm>
      </p:grpSpPr>
      <p:sp>
        <p:nvSpPr>
          <p:cNvPr id="726" name="Google Shape;726;p97"/>
          <p:cNvSpPr txBox="1">
            <a:spLocks noGrp="1"/>
          </p:cNvSpPr>
          <p:nvPr>
            <p:ph type="body" idx="1"/>
          </p:nvPr>
        </p:nvSpPr>
        <p:spPr>
          <a:xfrm>
            <a:off x="25650" y="1200150"/>
            <a:ext cx="8940300" cy="3509700"/>
          </a:xfrm>
          <a:prstGeom prst="rect">
            <a:avLst/>
          </a:prstGeom>
        </p:spPr>
        <p:txBody>
          <a:bodyPr spcFirstLastPara="1" wrap="square" lIns="91425" tIns="45700" rIns="91425" bIns="45700" anchor="t" anchorCtr="0">
            <a:normAutofit/>
          </a:bodyPr>
          <a:lstStyle/>
          <a:p>
            <a:pPr marL="0" lvl="0" indent="0" algn="ctr" rtl="0">
              <a:spcBef>
                <a:spcPts val="360"/>
              </a:spcBef>
              <a:spcAft>
                <a:spcPts val="0"/>
              </a:spcAft>
              <a:buNone/>
            </a:pPr>
            <a:endParaRPr sz="2800" b="1">
              <a:solidFill>
                <a:srgbClr val="990000"/>
              </a:solidFill>
              <a:latin typeface="Arial"/>
              <a:ea typeface="Arial"/>
              <a:cs typeface="Arial"/>
              <a:sym typeface="Arial"/>
            </a:endParaRPr>
          </a:p>
          <a:p>
            <a:pPr marL="0" lvl="0" indent="0" algn="l" rtl="0">
              <a:spcBef>
                <a:spcPts val="360"/>
              </a:spcBef>
              <a:spcAft>
                <a:spcPts val="0"/>
              </a:spcAft>
              <a:buNone/>
            </a:pPr>
            <a:endParaRPr sz="1000" b="1">
              <a:solidFill>
                <a:srgbClr val="990000"/>
              </a:solidFill>
              <a:latin typeface="Arial"/>
              <a:ea typeface="Arial"/>
              <a:cs typeface="Arial"/>
              <a:sym typeface="Arial"/>
            </a:endParaRPr>
          </a:p>
          <a:p>
            <a:pPr marL="719999" marR="563176" lvl="0" indent="0" algn="just" rtl="0">
              <a:spcBef>
                <a:spcPts val="360"/>
              </a:spcBef>
              <a:spcAft>
                <a:spcPts val="0"/>
              </a:spcAft>
              <a:buNone/>
            </a:pPr>
            <a:r>
              <a:rPr lang="tr-TR" sz="2500" b="1">
                <a:solidFill>
                  <a:srgbClr val="990000"/>
                </a:solidFill>
                <a:latin typeface="Arial"/>
                <a:ea typeface="Arial"/>
                <a:cs typeface="Arial"/>
                <a:sym typeface="Arial"/>
              </a:rPr>
              <a:t>10)</a:t>
            </a:r>
            <a:r>
              <a:rPr lang="tr-TR" sz="2500">
                <a:solidFill>
                  <a:srgbClr val="7030A0"/>
                </a:solidFill>
                <a:latin typeface="Arial"/>
                <a:ea typeface="Arial"/>
                <a:cs typeface="Arial"/>
                <a:sym typeface="Arial"/>
              </a:rPr>
              <a:t> </a:t>
            </a:r>
            <a:r>
              <a:rPr lang="tr-TR" sz="2500" b="1">
                <a:solidFill>
                  <a:srgbClr val="7030A0"/>
                </a:solidFill>
                <a:latin typeface="Arial"/>
                <a:ea typeface="Arial"/>
                <a:cs typeface="Arial"/>
                <a:sym typeface="Arial"/>
              </a:rPr>
              <a:t>Sadelik esastır: </a:t>
            </a:r>
            <a:endParaRPr sz="2500" b="1">
              <a:solidFill>
                <a:srgbClr val="7030A0"/>
              </a:solidFill>
              <a:latin typeface="Arial"/>
              <a:ea typeface="Arial"/>
              <a:cs typeface="Arial"/>
              <a:sym typeface="Arial"/>
            </a:endParaRPr>
          </a:p>
          <a:p>
            <a:pPr marL="719999" marR="563176" lvl="0" indent="0" algn="just" rtl="0">
              <a:spcBef>
                <a:spcPts val="360"/>
              </a:spcBef>
              <a:spcAft>
                <a:spcPts val="0"/>
              </a:spcAft>
              <a:buNone/>
            </a:pPr>
            <a:endParaRPr sz="1000">
              <a:solidFill>
                <a:srgbClr val="7030A0"/>
              </a:solidFill>
              <a:latin typeface="Arial"/>
              <a:ea typeface="Arial"/>
              <a:cs typeface="Arial"/>
              <a:sym typeface="Arial"/>
            </a:endParaRPr>
          </a:p>
          <a:p>
            <a:pPr marL="719999" marR="563176" lvl="0" indent="0" algn="just" rtl="0">
              <a:spcBef>
                <a:spcPts val="360"/>
              </a:spcBef>
              <a:spcAft>
                <a:spcPts val="0"/>
              </a:spcAft>
              <a:buNone/>
            </a:pPr>
            <a:r>
              <a:rPr lang="tr-TR" sz="2300">
                <a:solidFill>
                  <a:srgbClr val="4151CE"/>
                </a:solidFill>
                <a:latin typeface="Arial"/>
                <a:ea typeface="Arial"/>
                <a:cs typeface="Arial"/>
                <a:sym typeface="Arial"/>
              </a:rPr>
              <a:t>    Müşteriyi daha memnun edeceği düşüncesi ile yapılan ve proje yönetim terminolojisinde “Altın Kaplama” adı verilen ilaveler ile kapsam dışına çıkılmamalı, müşterinin ana gereksinimlerine uygun ve değişikliği kolay çıktılar üretilmelidir.</a:t>
            </a:r>
            <a:endParaRPr sz="2300">
              <a:solidFill>
                <a:srgbClr val="4151CE"/>
              </a:solidFill>
              <a:latin typeface="Arial"/>
              <a:ea typeface="Arial"/>
              <a:cs typeface="Arial"/>
              <a:sym typeface="Arial"/>
            </a:endParaRPr>
          </a:p>
          <a:p>
            <a:pPr marL="0" lvl="0" indent="0" algn="l" rtl="0">
              <a:spcBef>
                <a:spcPts val="360"/>
              </a:spcBef>
              <a:spcAft>
                <a:spcPts val="0"/>
              </a:spcAft>
              <a:buNone/>
            </a:pPr>
            <a:endParaRPr sz="2300">
              <a:solidFill>
                <a:srgbClr val="4151CE"/>
              </a:solidFill>
              <a:latin typeface="Arial"/>
              <a:ea typeface="Arial"/>
              <a:cs typeface="Arial"/>
              <a:sym typeface="Arial"/>
            </a:endParaRPr>
          </a:p>
          <a:p>
            <a:pPr marL="0" lvl="0" indent="0" algn="l" rtl="0">
              <a:spcBef>
                <a:spcPts val="360"/>
              </a:spcBef>
              <a:spcAft>
                <a:spcPts val="0"/>
              </a:spcAft>
              <a:buNone/>
            </a:pPr>
            <a:endParaRPr sz="2300">
              <a:solidFill>
                <a:srgbClr val="4151CE"/>
              </a:solidFill>
              <a:latin typeface="Arial"/>
              <a:ea typeface="Arial"/>
              <a:cs typeface="Arial"/>
              <a:sym typeface="Arial"/>
            </a:endParaRPr>
          </a:p>
        </p:txBody>
      </p:sp>
      <p:sp>
        <p:nvSpPr>
          <p:cNvPr id="727" name="Google Shape;727;p97"/>
          <p:cNvSpPr txBox="1">
            <a:spLocks noGrp="1"/>
          </p:cNvSpPr>
          <p:nvPr>
            <p:ph type="title"/>
          </p:nvPr>
        </p:nvSpPr>
        <p:spPr>
          <a:xfrm>
            <a:off x="0" y="0"/>
            <a:ext cx="9144000" cy="15303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360000" marR="500761" lvl="0" indent="0" algn="ctr" rtl="0">
              <a:lnSpc>
                <a:spcPct val="90000"/>
              </a:lnSpc>
              <a:spcBef>
                <a:spcPts val="360"/>
              </a:spcBef>
              <a:spcAft>
                <a:spcPts val="0"/>
              </a:spcAft>
              <a:buClr>
                <a:schemeClr val="dk1"/>
              </a:buClr>
              <a:buSzPts val="1100"/>
              <a:buFont typeface="Arial"/>
              <a:buNone/>
            </a:pPr>
            <a:r>
              <a:rPr lang="tr-TR" sz="2800" b="1">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1"/>
        <p:cNvGrpSpPr/>
        <p:nvPr/>
      </p:nvGrpSpPr>
      <p:grpSpPr>
        <a:xfrm>
          <a:off x="0" y="0"/>
          <a:ext cx="0" cy="0"/>
          <a:chOff x="0" y="0"/>
          <a:chExt cx="0" cy="0"/>
        </a:xfrm>
      </p:grpSpPr>
      <p:sp>
        <p:nvSpPr>
          <p:cNvPr id="732" name="Google Shape;732;p98"/>
          <p:cNvSpPr txBox="1">
            <a:spLocks noGrp="1"/>
          </p:cNvSpPr>
          <p:nvPr>
            <p:ph type="body" idx="1"/>
          </p:nvPr>
        </p:nvSpPr>
        <p:spPr>
          <a:xfrm>
            <a:off x="25650" y="1200150"/>
            <a:ext cx="8940300" cy="3509700"/>
          </a:xfrm>
          <a:prstGeom prst="rect">
            <a:avLst/>
          </a:prstGeom>
        </p:spPr>
        <p:txBody>
          <a:bodyPr spcFirstLastPara="1" wrap="square" lIns="91425" tIns="45700" rIns="91425" bIns="45700" anchor="t" anchorCtr="0">
            <a:noAutofit/>
          </a:bodyPr>
          <a:lstStyle/>
          <a:p>
            <a:pPr marL="0" lvl="0" indent="0" algn="ctr" rtl="0">
              <a:lnSpc>
                <a:spcPct val="80000"/>
              </a:lnSpc>
              <a:spcBef>
                <a:spcPts val="360"/>
              </a:spcBef>
              <a:spcAft>
                <a:spcPts val="0"/>
              </a:spcAft>
              <a:buSzPts val="935"/>
              <a:buNone/>
            </a:pPr>
            <a:endParaRPr sz="2800" b="1">
              <a:solidFill>
                <a:srgbClr val="990000"/>
              </a:solidFill>
              <a:latin typeface="Arial"/>
              <a:ea typeface="Arial"/>
              <a:cs typeface="Arial"/>
              <a:sym typeface="Arial"/>
            </a:endParaRPr>
          </a:p>
          <a:p>
            <a:pPr marL="0" lvl="0" indent="0" algn="l" rtl="0">
              <a:lnSpc>
                <a:spcPct val="80000"/>
              </a:lnSpc>
              <a:spcBef>
                <a:spcPts val="360"/>
              </a:spcBef>
              <a:spcAft>
                <a:spcPts val="0"/>
              </a:spcAft>
              <a:buClr>
                <a:schemeClr val="dk1"/>
              </a:buClr>
              <a:buSzPts val="935"/>
              <a:buFont typeface="Arial"/>
              <a:buNone/>
            </a:pPr>
            <a:endParaRPr sz="1025" b="1">
              <a:solidFill>
                <a:srgbClr val="990000"/>
              </a:solidFill>
              <a:latin typeface="Arial"/>
              <a:ea typeface="Arial"/>
              <a:cs typeface="Arial"/>
              <a:sym typeface="Arial"/>
            </a:endParaRPr>
          </a:p>
          <a:p>
            <a:pPr marL="719999" marR="473176" lvl="0" indent="0" algn="l" rtl="0">
              <a:lnSpc>
                <a:spcPct val="80000"/>
              </a:lnSpc>
              <a:spcBef>
                <a:spcPts val="360"/>
              </a:spcBef>
              <a:spcAft>
                <a:spcPts val="0"/>
              </a:spcAft>
              <a:buClr>
                <a:schemeClr val="dk1"/>
              </a:buClr>
              <a:buSzPts val="935"/>
              <a:buFont typeface="Arial"/>
              <a:buNone/>
            </a:pPr>
            <a:r>
              <a:rPr lang="tr-TR" sz="2525" b="1">
                <a:solidFill>
                  <a:srgbClr val="990000"/>
                </a:solidFill>
                <a:latin typeface="Arial"/>
                <a:ea typeface="Arial"/>
                <a:cs typeface="Arial"/>
                <a:sym typeface="Arial"/>
              </a:rPr>
              <a:t>11)</a:t>
            </a:r>
            <a:r>
              <a:rPr lang="tr-TR" sz="2525">
                <a:solidFill>
                  <a:srgbClr val="7030A0"/>
                </a:solidFill>
                <a:latin typeface="Arial"/>
                <a:ea typeface="Arial"/>
                <a:cs typeface="Arial"/>
                <a:sym typeface="Arial"/>
              </a:rPr>
              <a:t> </a:t>
            </a:r>
            <a:r>
              <a:rPr lang="tr-TR" sz="2525" b="1">
                <a:solidFill>
                  <a:srgbClr val="7030A0"/>
                </a:solidFill>
                <a:latin typeface="Arial"/>
                <a:ea typeface="Arial"/>
                <a:cs typeface="Arial"/>
                <a:sym typeface="Arial"/>
              </a:rPr>
              <a:t>En iyi mimariler, gereksinimler ve tasarımlar kendi kendine organize olmuş takımlardan çıkar:</a:t>
            </a:r>
            <a:r>
              <a:rPr lang="tr-TR" sz="2425" b="1">
                <a:solidFill>
                  <a:srgbClr val="7030A0"/>
                </a:solidFill>
                <a:latin typeface="Arial"/>
                <a:ea typeface="Arial"/>
                <a:cs typeface="Arial"/>
                <a:sym typeface="Arial"/>
              </a:rPr>
              <a:t> </a:t>
            </a:r>
            <a:endParaRPr sz="2425" b="1">
              <a:solidFill>
                <a:srgbClr val="7030A0"/>
              </a:solidFill>
              <a:latin typeface="Arial"/>
              <a:ea typeface="Arial"/>
              <a:cs typeface="Arial"/>
              <a:sym typeface="Arial"/>
            </a:endParaRPr>
          </a:p>
          <a:p>
            <a:pPr marL="719999" marR="473176" lvl="0" indent="0" algn="l" rtl="0">
              <a:lnSpc>
                <a:spcPct val="80000"/>
              </a:lnSpc>
              <a:spcBef>
                <a:spcPts val="360"/>
              </a:spcBef>
              <a:spcAft>
                <a:spcPts val="0"/>
              </a:spcAft>
              <a:buClr>
                <a:schemeClr val="dk1"/>
              </a:buClr>
              <a:buSzPts val="935"/>
              <a:buFont typeface="Arial"/>
              <a:buNone/>
            </a:pPr>
            <a:endParaRPr sz="1010">
              <a:solidFill>
                <a:srgbClr val="7030A0"/>
              </a:solidFill>
              <a:latin typeface="Arial"/>
              <a:ea typeface="Arial"/>
              <a:cs typeface="Arial"/>
              <a:sym typeface="Arial"/>
            </a:endParaRPr>
          </a:p>
          <a:p>
            <a:pPr marL="719999" marR="473176" lvl="0" indent="0" algn="just" rtl="0">
              <a:lnSpc>
                <a:spcPct val="80000"/>
              </a:lnSpc>
              <a:spcBef>
                <a:spcPts val="360"/>
              </a:spcBef>
              <a:spcAft>
                <a:spcPts val="0"/>
              </a:spcAft>
              <a:buClr>
                <a:schemeClr val="dk1"/>
              </a:buClr>
              <a:buSzPts val="935"/>
              <a:buFont typeface="Arial"/>
              <a:buNone/>
            </a:pPr>
            <a:r>
              <a:rPr lang="tr-TR" sz="2310">
                <a:solidFill>
                  <a:srgbClr val="7030A0"/>
                </a:solidFill>
                <a:latin typeface="Arial"/>
                <a:ea typeface="Arial"/>
                <a:cs typeface="Arial"/>
                <a:sym typeface="Arial"/>
              </a:rPr>
              <a:t>    </a:t>
            </a:r>
            <a:r>
              <a:rPr lang="tr-TR" sz="2255">
                <a:solidFill>
                  <a:srgbClr val="4151CE"/>
                </a:solidFill>
                <a:latin typeface="Arial"/>
                <a:ea typeface="Arial"/>
                <a:cs typeface="Arial"/>
                <a:sym typeface="Arial"/>
              </a:rPr>
              <a:t>Çevik ekipler kendi başlarına organize olarak görev paylaşımında bulunma yetkinliğine sahip bireylerden oluşturulmalıdır. Böylelikle, ekip kendi çalışma yöntemlerini sorgulamakta ve gerekli değişiklikleri yapmakta özgür olarak gelişime ve öğrenmeye açık olarak ilerleme kaydeder.</a:t>
            </a:r>
            <a:endParaRPr sz="2255">
              <a:solidFill>
                <a:srgbClr val="4151CE"/>
              </a:solidFill>
              <a:latin typeface="Arial"/>
              <a:ea typeface="Arial"/>
              <a:cs typeface="Arial"/>
              <a:sym typeface="Arial"/>
            </a:endParaRPr>
          </a:p>
        </p:txBody>
      </p:sp>
      <p:sp>
        <p:nvSpPr>
          <p:cNvPr id="733" name="Google Shape;733;p98"/>
          <p:cNvSpPr txBox="1">
            <a:spLocks noGrp="1"/>
          </p:cNvSpPr>
          <p:nvPr>
            <p:ph type="title"/>
          </p:nvPr>
        </p:nvSpPr>
        <p:spPr>
          <a:xfrm>
            <a:off x="0" y="0"/>
            <a:ext cx="9144000" cy="15303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360000" marR="500761" lvl="0" indent="0" algn="ctr" rtl="0">
              <a:lnSpc>
                <a:spcPct val="90000"/>
              </a:lnSpc>
              <a:spcBef>
                <a:spcPts val="360"/>
              </a:spcBef>
              <a:spcAft>
                <a:spcPts val="0"/>
              </a:spcAft>
              <a:buClr>
                <a:schemeClr val="dk1"/>
              </a:buClr>
              <a:buSzPts val="1100"/>
              <a:buFont typeface="Arial"/>
              <a:buNone/>
            </a:pPr>
            <a:r>
              <a:rPr lang="tr-TR" sz="2800" b="1">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7"/>
        <p:cNvGrpSpPr/>
        <p:nvPr/>
      </p:nvGrpSpPr>
      <p:grpSpPr>
        <a:xfrm>
          <a:off x="0" y="0"/>
          <a:ext cx="0" cy="0"/>
          <a:chOff x="0" y="0"/>
          <a:chExt cx="0" cy="0"/>
        </a:xfrm>
      </p:grpSpPr>
      <p:sp>
        <p:nvSpPr>
          <p:cNvPr id="738" name="Google Shape;738;p99"/>
          <p:cNvSpPr txBox="1">
            <a:spLocks noGrp="1"/>
          </p:cNvSpPr>
          <p:nvPr>
            <p:ph type="body" idx="1"/>
          </p:nvPr>
        </p:nvSpPr>
        <p:spPr>
          <a:xfrm>
            <a:off x="0" y="1530300"/>
            <a:ext cx="8940300" cy="3428400"/>
          </a:xfrm>
          <a:prstGeom prst="rect">
            <a:avLst/>
          </a:prstGeom>
        </p:spPr>
        <p:txBody>
          <a:bodyPr spcFirstLastPara="1" wrap="square" lIns="91425" tIns="45700" rIns="91425" bIns="45700" anchor="t" anchorCtr="0">
            <a:normAutofit fontScale="77500" lnSpcReduction="10000"/>
          </a:bodyPr>
          <a:lstStyle/>
          <a:p>
            <a:pPr marL="719999" marR="473176" lvl="0" indent="0" algn="just" rtl="0">
              <a:spcBef>
                <a:spcPts val="360"/>
              </a:spcBef>
              <a:spcAft>
                <a:spcPts val="0"/>
              </a:spcAft>
              <a:buClr>
                <a:schemeClr val="dk1"/>
              </a:buClr>
              <a:buSzPct val="35240"/>
              <a:buFont typeface="Arial"/>
              <a:buNone/>
            </a:pPr>
            <a:r>
              <a:rPr lang="tr-TR" sz="3121" b="1">
                <a:solidFill>
                  <a:srgbClr val="990000"/>
                </a:solidFill>
                <a:latin typeface="Arial"/>
                <a:ea typeface="Arial"/>
                <a:cs typeface="Arial"/>
                <a:sym typeface="Arial"/>
              </a:rPr>
              <a:t>12)</a:t>
            </a:r>
            <a:r>
              <a:rPr lang="tr-TR" sz="2471">
                <a:solidFill>
                  <a:srgbClr val="7030A0"/>
                </a:solidFill>
                <a:latin typeface="Arial"/>
                <a:ea typeface="Arial"/>
                <a:cs typeface="Arial"/>
                <a:sym typeface="Arial"/>
              </a:rPr>
              <a:t> </a:t>
            </a:r>
            <a:r>
              <a:rPr lang="tr-TR" sz="3121" b="1">
                <a:solidFill>
                  <a:srgbClr val="7030A0"/>
                </a:solidFill>
                <a:latin typeface="Arial"/>
                <a:ea typeface="Arial"/>
                <a:cs typeface="Arial"/>
                <a:sym typeface="Arial"/>
              </a:rPr>
              <a:t>Takım düzenli aralıklarla nasıl daha verimli olacağını konuşur ve buna göre davranışlarını ayarlar:</a:t>
            </a:r>
            <a:r>
              <a:rPr lang="tr-TR" sz="3550" b="1">
                <a:solidFill>
                  <a:srgbClr val="7030A0"/>
                </a:solidFill>
                <a:latin typeface="Arial"/>
                <a:ea typeface="Arial"/>
                <a:cs typeface="Arial"/>
                <a:sym typeface="Arial"/>
              </a:rPr>
              <a:t> </a:t>
            </a:r>
            <a:endParaRPr sz="3550" b="1">
              <a:solidFill>
                <a:srgbClr val="7030A0"/>
              </a:solidFill>
              <a:latin typeface="Arial"/>
              <a:ea typeface="Arial"/>
              <a:cs typeface="Arial"/>
              <a:sym typeface="Arial"/>
            </a:endParaRPr>
          </a:p>
          <a:p>
            <a:pPr marL="719999" marR="473176" lvl="0" indent="0" algn="just" rtl="0">
              <a:spcBef>
                <a:spcPts val="360"/>
              </a:spcBef>
              <a:spcAft>
                <a:spcPts val="0"/>
              </a:spcAft>
              <a:buClr>
                <a:schemeClr val="dk1"/>
              </a:buClr>
              <a:buSzPct val="307211"/>
              <a:buFont typeface="Arial"/>
              <a:buNone/>
            </a:pPr>
            <a:endParaRPr sz="358">
              <a:solidFill>
                <a:srgbClr val="7030A0"/>
              </a:solidFill>
              <a:latin typeface="Arial"/>
              <a:ea typeface="Arial"/>
              <a:cs typeface="Arial"/>
              <a:sym typeface="Arial"/>
            </a:endParaRPr>
          </a:p>
          <a:p>
            <a:pPr marL="719999" marR="473176" lvl="0" indent="0" algn="just" rtl="0">
              <a:spcBef>
                <a:spcPts val="360"/>
              </a:spcBef>
              <a:spcAft>
                <a:spcPts val="0"/>
              </a:spcAft>
              <a:buClr>
                <a:schemeClr val="dk1"/>
              </a:buClr>
              <a:buSzPct val="40740"/>
              <a:buFont typeface="Arial"/>
              <a:buNone/>
            </a:pPr>
            <a:r>
              <a:rPr lang="tr-TR" sz="2700">
                <a:solidFill>
                  <a:srgbClr val="4151CE"/>
                </a:solidFill>
                <a:latin typeface="Arial"/>
                <a:ea typeface="Arial"/>
                <a:cs typeface="Arial"/>
                <a:sym typeface="Arial"/>
              </a:rPr>
              <a:t>    Çevik projelerde değişen koşullara uyum sağlamak önemlidir. Scrum metodolojisine göre ekip üyeleri günlük olarak en fazla 15 dakika süren ve ayakta yapılan Stand-up adı verilen toplantılar ile bir araya gelir, günlük iş planlarını tartışır. Sprint adı verilen 2-3 haftalık iş planlamalarının süresi tamamlandığında ise gelecekte karşılaşılabilecek değişiklere karşı daha iyi adaptasyon sağlayabilmek adına geçmişe dönük değerlendirme yapmak ve öğrenilmiş dersleri çıkarmak üzere Retrospective adı verilen toplantılar yapılır.</a:t>
            </a:r>
            <a:endParaRPr sz="2300">
              <a:solidFill>
                <a:srgbClr val="4151CE"/>
              </a:solidFill>
              <a:latin typeface="Arial"/>
              <a:ea typeface="Arial"/>
              <a:cs typeface="Arial"/>
              <a:sym typeface="Arial"/>
            </a:endParaRPr>
          </a:p>
        </p:txBody>
      </p:sp>
      <p:sp>
        <p:nvSpPr>
          <p:cNvPr id="739" name="Google Shape;739;p99"/>
          <p:cNvSpPr txBox="1">
            <a:spLocks noGrp="1"/>
          </p:cNvSpPr>
          <p:nvPr>
            <p:ph type="title"/>
          </p:nvPr>
        </p:nvSpPr>
        <p:spPr>
          <a:xfrm>
            <a:off x="0" y="0"/>
            <a:ext cx="9144000" cy="15303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360000" marR="500761" lvl="0" indent="0" algn="ctr" rtl="0">
              <a:lnSpc>
                <a:spcPct val="90000"/>
              </a:lnSpc>
              <a:spcBef>
                <a:spcPts val="360"/>
              </a:spcBef>
              <a:spcAft>
                <a:spcPts val="0"/>
              </a:spcAft>
              <a:buClr>
                <a:schemeClr val="dk1"/>
              </a:buClr>
              <a:buSzPts val="1100"/>
              <a:buFont typeface="Arial"/>
              <a:buNone/>
            </a:pPr>
            <a:r>
              <a:rPr lang="tr-TR" sz="2800" b="1">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3"/>
        <p:cNvGrpSpPr/>
        <p:nvPr/>
      </p:nvGrpSpPr>
      <p:grpSpPr>
        <a:xfrm>
          <a:off x="0" y="0"/>
          <a:ext cx="0" cy="0"/>
          <a:chOff x="0" y="0"/>
          <a:chExt cx="0" cy="0"/>
        </a:xfrm>
      </p:grpSpPr>
      <p:sp>
        <p:nvSpPr>
          <p:cNvPr id="744" name="Google Shape;744;p100"/>
          <p:cNvSpPr txBox="1">
            <a:spLocks noGrp="1"/>
          </p:cNvSpPr>
          <p:nvPr>
            <p:ph type="body" idx="1"/>
          </p:nvPr>
        </p:nvSpPr>
        <p:spPr>
          <a:xfrm>
            <a:off x="101850" y="1127850"/>
            <a:ext cx="8940300" cy="35817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sz="3300" b="1">
              <a:solidFill>
                <a:srgbClr val="E46C0A"/>
              </a:solidFill>
              <a:latin typeface="Arial"/>
              <a:ea typeface="Arial"/>
              <a:cs typeface="Arial"/>
              <a:sym typeface="Arial"/>
            </a:endParaRPr>
          </a:p>
          <a:p>
            <a:pPr marL="0" lvl="0" indent="0" algn="l" rtl="0">
              <a:spcBef>
                <a:spcPts val="360"/>
              </a:spcBef>
              <a:spcAft>
                <a:spcPts val="0"/>
              </a:spcAft>
              <a:buNone/>
            </a:pPr>
            <a:endParaRPr sz="2300">
              <a:solidFill>
                <a:srgbClr val="4151CE"/>
              </a:solidFill>
              <a:latin typeface="Arial"/>
              <a:ea typeface="Arial"/>
              <a:cs typeface="Arial"/>
              <a:sym typeface="Arial"/>
            </a:endParaRPr>
          </a:p>
        </p:txBody>
      </p:sp>
      <p:pic>
        <p:nvPicPr>
          <p:cNvPr id="745" name="Google Shape;745;p100"/>
          <p:cNvPicPr preferRelativeResize="0"/>
          <p:nvPr/>
        </p:nvPicPr>
        <p:blipFill>
          <a:blip r:embed="rId4">
            <a:alphaModFix/>
          </a:blip>
          <a:stretch>
            <a:fillRect/>
          </a:stretch>
        </p:blipFill>
        <p:spPr>
          <a:xfrm>
            <a:off x="1109600" y="975450"/>
            <a:ext cx="6896451" cy="3581774"/>
          </a:xfrm>
          <a:prstGeom prst="rect">
            <a:avLst/>
          </a:prstGeom>
          <a:noFill/>
          <a:ln>
            <a:noFill/>
          </a:ln>
        </p:spPr>
      </p:pic>
      <p:sp>
        <p:nvSpPr>
          <p:cNvPr id="746" name="Google Shape;746;p100"/>
          <p:cNvSpPr txBox="1">
            <a:spLocks noGrp="1"/>
          </p:cNvSpPr>
          <p:nvPr>
            <p:ph type="title"/>
          </p:nvPr>
        </p:nvSpPr>
        <p:spPr>
          <a:xfrm>
            <a:off x="0" y="0"/>
            <a:ext cx="9144000" cy="1128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tr-TR" sz="4200" b="1">
                <a:solidFill>
                  <a:srgbClr val="9225A5"/>
                </a:solidFill>
                <a:latin typeface="Arial"/>
                <a:ea typeface="Arial"/>
                <a:cs typeface="Arial"/>
                <a:sym typeface="Arial"/>
              </a:rPr>
              <a:t>AGILE METHODOLOGY</a:t>
            </a:r>
            <a:r>
              <a:rPr lang="tr-TR"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0"/>
        <p:cNvGrpSpPr/>
        <p:nvPr/>
      </p:nvGrpSpPr>
      <p:grpSpPr>
        <a:xfrm>
          <a:off x="0" y="0"/>
          <a:ext cx="0" cy="0"/>
          <a:chOff x="0" y="0"/>
          <a:chExt cx="0" cy="0"/>
        </a:xfrm>
      </p:grpSpPr>
      <p:sp>
        <p:nvSpPr>
          <p:cNvPr id="751" name="Google Shape;751;p101"/>
          <p:cNvSpPr txBox="1">
            <a:spLocks noGrp="1"/>
          </p:cNvSpPr>
          <p:nvPr>
            <p:ph type="body" idx="1"/>
          </p:nvPr>
        </p:nvSpPr>
        <p:spPr>
          <a:xfrm>
            <a:off x="101850" y="1127850"/>
            <a:ext cx="8940300" cy="3581700"/>
          </a:xfrm>
          <a:prstGeom prst="rect">
            <a:avLst/>
          </a:prstGeom>
        </p:spPr>
        <p:txBody>
          <a:bodyPr spcFirstLastPara="1" wrap="square" lIns="91425" tIns="45700" rIns="91425" bIns="45700" anchor="t" anchorCtr="0">
            <a:normAutofit/>
          </a:bodyPr>
          <a:lstStyle/>
          <a:p>
            <a:pPr marL="540000" marR="473176" lvl="0" indent="0" algn="just" rtl="0">
              <a:spcBef>
                <a:spcPts val="360"/>
              </a:spcBef>
              <a:spcAft>
                <a:spcPts val="0"/>
              </a:spcAft>
              <a:buClr>
                <a:schemeClr val="dk1"/>
              </a:buClr>
              <a:buSzPts val="1100"/>
              <a:buFont typeface="Arial"/>
              <a:buNone/>
            </a:pPr>
            <a:r>
              <a:rPr lang="tr-TR" sz="3300" b="1">
                <a:solidFill>
                  <a:srgbClr val="990000"/>
                </a:solidFill>
                <a:latin typeface="Arial"/>
                <a:ea typeface="Arial"/>
                <a:cs typeface="Arial"/>
                <a:sym typeface="Arial"/>
              </a:rPr>
              <a:t>Scrum:</a:t>
            </a:r>
            <a:r>
              <a:rPr lang="tr-TR" sz="3300">
                <a:solidFill>
                  <a:srgbClr val="4151CE"/>
                </a:solidFill>
                <a:latin typeface="Arial"/>
                <a:ea typeface="Arial"/>
                <a:cs typeface="Arial"/>
                <a:sym typeface="Arial"/>
              </a:rPr>
              <a:t> </a:t>
            </a:r>
            <a:r>
              <a:rPr lang="tr-TR" sz="2300">
                <a:solidFill>
                  <a:srgbClr val="4151CE"/>
                </a:solidFill>
                <a:latin typeface="Arial"/>
                <a:ea typeface="Arial"/>
                <a:cs typeface="Arial"/>
                <a:sym typeface="Arial"/>
              </a:rPr>
              <a:t>Agile proje yönetim metodolojilerinden biridir. Kompleks yazılım süreçlerinin yönetilmesi için kullanılır. Bunu yaparken bütünü parçalayan; tekrara dayalı bir yöntem izler. Düzenli geri bildirim ve planlamalarla hedefe ulaşmayı sağlar. Bu anlamda ihtiyaca yönelik ve esnek bir yapısı vardır. </a:t>
            </a:r>
            <a:endParaRPr sz="2300">
              <a:solidFill>
                <a:srgbClr val="4151CE"/>
              </a:solidFill>
              <a:latin typeface="Arial"/>
              <a:ea typeface="Arial"/>
              <a:cs typeface="Arial"/>
              <a:sym typeface="Arial"/>
            </a:endParaRPr>
          </a:p>
          <a:p>
            <a:pPr marL="540000" marR="473176" lvl="0" indent="0" algn="just" rtl="0">
              <a:spcBef>
                <a:spcPts val="360"/>
              </a:spcBef>
              <a:spcAft>
                <a:spcPts val="0"/>
              </a:spcAft>
              <a:buClr>
                <a:schemeClr val="dk1"/>
              </a:buClr>
              <a:buSzPts val="1100"/>
              <a:buFont typeface="Arial"/>
              <a:buNone/>
            </a:pPr>
            <a:r>
              <a:rPr lang="tr-TR" sz="2300">
                <a:solidFill>
                  <a:srgbClr val="4151CE"/>
                </a:solidFill>
                <a:latin typeface="Arial"/>
                <a:ea typeface="Arial"/>
                <a:cs typeface="Arial"/>
                <a:sym typeface="Arial"/>
              </a:rPr>
              <a:t>   Müşteri ihtiyacına göre şekillendiği için müşterinin geri bildirimine göre yapılanmayı sağlar. İletişim ve takım çalışması çok önemlidir.</a:t>
            </a:r>
            <a:endParaRPr sz="2300">
              <a:solidFill>
                <a:srgbClr val="4151CE"/>
              </a:solidFill>
              <a:latin typeface="Arial"/>
              <a:ea typeface="Arial"/>
              <a:cs typeface="Arial"/>
              <a:sym typeface="Arial"/>
            </a:endParaRPr>
          </a:p>
        </p:txBody>
      </p:sp>
      <p:sp>
        <p:nvSpPr>
          <p:cNvPr id="752" name="Google Shape;752;p101"/>
          <p:cNvSpPr txBox="1">
            <a:spLocks noGrp="1"/>
          </p:cNvSpPr>
          <p:nvPr>
            <p:ph type="title"/>
          </p:nvPr>
        </p:nvSpPr>
        <p:spPr>
          <a:xfrm>
            <a:off x="0" y="0"/>
            <a:ext cx="9144000" cy="1465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4200" b="1">
                <a:solidFill>
                  <a:srgbClr val="9225A5"/>
                </a:solidFill>
                <a:latin typeface="Arial"/>
                <a:ea typeface="Arial"/>
                <a:cs typeface="Arial"/>
                <a:sym typeface="Arial"/>
              </a:rPr>
              <a:t>AGILE METHODOLOGY</a:t>
            </a:r>
            <a:r>
              <a:rPr lang="tr-TR" sz="4760"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E46C0A"/>
                </a:solidFill>
                <a:latin typeface="Arial"/>
                <a:ea typeface="Arial"/>
                <a:cs typeface="Arial"/>
                <a:sym typeface="Arial"/>
              </a:rPr>
              <a:t>SCRUM</a:t>
            </a:r>
            <a:endParaRPr sz="2500" b="1">
              <a:solidFill>
                <a:srgbClr val="E46C0A"/>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457200" y="541210"/>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tr-TR" b="1">
                <a:solidFill>
                  <a:srgbClr val="7030A0"/>
                </a:solidFill>
              </a:rPr>
              <a:t>Software Hatalarının Sonuçları</a:t>
            </a:r>
            <a:endParaRPr b="1">
              <a:solidFill>
                <a:srgbClr val="7030A0"/>
              </a:solidFill>
            </a:endParaRPr>
          </a:p>
        </p:txBody>
      </p:sp>
      <p:sp>
        <p:nvSpPr>
          <p:cNvPr id="140" name="Google Shape;140;p21"/>
          <p:cNvSpPr txBox="1">
            <a:spLocks noGrp="1"/>
          </p:cNvSpPr>
          <p:nvPr>
            <p:ph type="body" idx="1"/>
          </p:nvPr>
        </p:nvSpPr>
        <p:spPr>
          <a:xfrm>
            <a:off x="363550" y="1200150"/>
            <a:ext cx="8444400" cy="3394500"/>
          </a:xfrm>
          <a:prstGeom prst="rect">
            <a:avLst/>
          </a:prstGeom>
          <a:noFill/>
          <a:ln>
            <a:noFill/>
          </a:ln>
        </p:spPr>
        <p:txBody>
          <a:bodyPr spcFirstLastPara="1" wrap="square" lIns="91425" tIns="45700" rIns="91425" bIns="45700" anchor="ctr" anchorCtr="0">
            <a:normAutofit lnSpcReduction="10000"/>
          </a:bodyPr>
          <a:lstStyle/>
          <a:p>
            <a:pPr marL="179999" lvl="0" indent="-142875" algn="just" rtl="0">
              <a:spcBef>
                <a:spcPts val="0"/>
              </a:spcBef>
              <a:spcAft>
                <a:spcPts val="0"/>
              </a:spcAft>
              <a:buClr>
                <a:schemeClr val="dk1"/>
              </a:buClr>
              <a:buSzPct val="47826"/>
              <a:buFont typeface="Arial"/>
              <a:buNone/>
            </a:pPr>
            <a:r>
              <a:rPr lang="tr-TR"/>
              <a:t>    </a:t>
            </a:r>
            <a:r>
              <a:rPr lang="tr-TR" sz="2300">
                <a:solidFill>
                  <a:srgbClr val="4151CE"/>
                </a:solidFill>
                <a:latin typeface="Arial"/>
                <a:ea typeface="Arial"/>
                <a:cs typeface="Arial"/>
                <a:sym typeface="Arial"/>
              </a:rPr>
              <a:t>NASA, 4 Haziran 1996’da fırlatılması planlanan Ariane 5 uzay aracını kodlarken, Ariane 4 roketinin kodlarını kopyalayarak, bir hata yaptığının farkında değildi. O gün fırlatma için geri sayım yapıldı ve roketin motorları ateşlenerek kalkış başladı.</a:t>
            </a:r>
            <a:endParaRPr sz="2300">
              <a:solidFill>
                <a:srgbClr val="4151CE"/>
              </a:solidFill>
              <a:latin typeface="Arial"/>
              <a:ea typeface="Arial"/>
              <a:cs typeface="Arial"/>
              <a:sym typeface="Arial"/>
            </a:endParaRPr>
          </a:p>
          <a:p>
            <a:pPr marL="179999" lvl="0" indent="-142875" algn="just" rtl="0">
              <a:spcBef>
                <a:spcPts val="0"/>
              </a:spcBef>
              <a:spcAft>
                <a:spcPts val="0"/>
              </a:spcAft>
              <a:buClr>
                <a:schemeClr val="dk1"/>
              </a:buClr>
              <a:buSzPct val="47826"/>
              <a:buFont typeface="Arial"/>
              <a:buNone/>
            </a:pPr>
            <a:r>
              <a:rPr lang="tr-TR" sz="2300">
                <a:solidFill>
                  <a:srgbClr val="4151CE"/>
                </a:solidFill>
                <a:latin typeface="Arial"/>
                <a:ea typeface="Arial"/>
                <a:cs typeface="Arial"/>
                <a:sym typeface="Arial"/>
              </a:rPr>
              <a:t>     Hızlanarak yoluna 37 saniye boyunca devam eden Ariane 5 roketi; o saniyeden sonra yanlış yöne doğru 90 derece dönmeye başladı. Bu durum, roketin kendini imha etme mekanizmasını tetikledi. Bu kaza, NASA’ya 370 milyon dolara mal oldu.</a:t>
            </a:r>
            <a:endParaRPr sz="2300">
              <a:solidFill>
                <a:srgbClr val="4151CE"/>
              </a:solidFill>
              <a:latin typeface="Arial"/>
              <a:ea typeface="Arial"/>
              <a:cs typeface="Arial"/>
              <a:sym typeface="Arial"/>
            </a:endParaRPr>
          </a:p>
          <a:p>
            <a:pPr marL="179999" lvl="0" indent="-142875" algn="l" rtl="0">
              <a:spcBef>
                <a:spcPts val="0"/>
              </a:spcBef>
              <a:spcAft>
                <a:spcPts val="0"/>
              </a:spcAft>
              <a:buClr>
                <a:schemeClr val="dk1"/>
              </a:buClr>
              <a:buSzPct val="100000"/>
              <a:buNone/>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6"/>
        <p:cNvGrpSpPr/>
        <p:nvPr/>
      </p:nvGrpSpPr>
      <p:grpSpPr>
        <a:xfrm>
          <a:off x="0" y="0"/>
          <a:ext cx="0" cy="0"/>
          <a:chOff x="0" y="0"/>
          <a:chExt cx="0" cy="0"/>
        </a:xfrm>
      </p:grpSpPr>
      <p:sp>
        <p:nvSpPr>
          <p:cNvPr id="757" name="Google Shape;757;p102"/>
          <p:cNvSpPr txBox="1">
            <a:spLocks noGrp="1"/>
          </p:cNvSpPr>
          <p:nvPr>
            <p:ph type="body" idx="1"/>
          </p:nvPr>
        </p:nvSpPr>
        <p:spPr>
          <a:xfrm>
            <a:off x="101850" y="961725"/>
            <a:ext cx="8940300" cy="3783300"/>
          </a:xfrm>
          <a:prstGeom prst="rect">
            <a:avLst/>
          </a:prstGeom>
        </p:spPr>
        <p:txBody>
          <a:bodyPr spcFirstLastPara="1" wrap="square" lIns="91425" tIns="45700" rIns="91425" bIns="45700" anchor="ctr" anchorCtr="0">
            <a:normAutofit lnSpcReduction="10000"/>
          </a:bodyPr>
          <a:lstStyle/>
          <a:p>
            <a:pPr marL="0" lvl="0" indent="0" algn="ctr" rtl="0">
              <a:spcBef>
                <a:spcPts val="360"/>
              </a:spcBef>
              <a:spcAft>
                <a:spcPts val="0"/>
              </a:spcAft>
              <a:buNone/>
            </a:pPr>
            <a:endParaRPr sz="2200" b="1">
              <a:solidFill>
                <a:srgbClr val="4151CE"/>
              </a:solidFill>
              <a:latin typeface="Arial"/>
              <a:ea typeface="Arial"/>
              <a:cs typeface="Arial"/>
              <a:sym typeface="Arial"/>
            </a:endParaRPr>
          </a:p>
          <a:p>
            <a:pPr marL="5400000" lvl="0" indent="0" algn="l" rtl="0">
              <a:spcBef>
                <a:spcPts val="360"/>
              </a:spcBef>
              <a:spcAft>
                <a:spcPts val="0"/>
              </a:spcAft>
              <a:buClr>
                <a:schemeClr val="dk1"/>
              </a:buClr>
              <a:buSzPts val="1100"/>
              <a:buFont typeface="Arial"/>
              <a:buNone/>
            </a:pPr>
            <a:endParaRPr sz="2300" b="1">
              <a:solidFill>
                <a:srgbClr val="4151CE"/>
              </a:solidFill>
              <a:latin typeface="Arial"/>
              <a:ea typeface="Arial"/>
              <a:cs typeface="Arial"/>
              <a:sym typeface="Arial"/>
            </a:endParaRPr>
          </a:p>
          <a:p>
            <a:pPr marL="5400000" lvl="0" indent="0" algn="l" rtl="0">
              <a:spcBef>
                <a:spcPts val="360"/>
              </a:spcBef>
              <a:spcAft>
                <a:spcPts val="0"/>
              </a:spcAft>
              <a:buClr>
                <a:schemeClr val="dk1"/>
              </a:buClr>
              <a:buSzPts val="1100"/>
              <a:buFont typeface="Arial"/>
              <a:buNone/>
            </a:pPr>
            <a:r>
              <a:rPr lang="tr-TR" sz="2300" b="1">
                <a:solidFill>
                  <a:srgbClr val="4151CE"/>
                </a:solidFill>
                <a:latin typeface="Arial"/>
                <a:ea typeface="Arial"/>
                <a:cs typeface="Arial"/>
                <a:sym typeface="Arial"/>
              </a:rPr>
              <a:t>“Rugby Yaklaşımı’’ olarak adlandırılan temel felsefe , “takımın, mesafenin</a:t>
            </a:r>
            <a:endParaRPr sz="2300" b="1">
              <a:solidFill>
                <a:srgbClr val="4151CE"/>
              </a:solidFill>
              <a:latin typeface="Arial"/>
              <a:ea typeface="Arial"/>
              <a:cs typeface="Arial"/>
              <a:sym typeface="Arial"/>
            </a:endParaRPr>
          </a:p>
          <a:p>
            <a:pPr marL="5400000" lvl="0" indent="0" algn="l" rtl="0">
              <a:spcBef>
                <a:spcPts val="360"/>
              </a:spcBef>
              <a:spcAft>
                <a:spcPts val="0"/>
              </a:spcAft>
              <a:buClr>
                <a:schemeClr val="dk1"/>
              </a:buClr>
              <a:buSzPts val="1100"/>
              <a:buFont typeface="Arial"/>
              <a:buNone/>
            </a:pPr>
            <a:r>
              <a:rPr lang="tr-TR" sz="2300" b="1">
                <a:solidFill>
                  <a:srgbClr val="4151CE"/>
                </a:solidFill>
                <a:latin typeface="Arial"/>
                <a:ea typeface="Arial"/>
                <a:cs typeface="Arial"/>
                <a:sym typeface="Arial"/>
              </a:rPr>
              <a:t>tümünü hep beraber, bir birim halinde topu ileri geri atarak kat etmesidir.”</a:t>
            </a:r>
            <a:endParaRPr sz="2300" b="1">
              <a:solidFill>
                <a:srgbClr val="4151CE"/>
              </a:solidFill>
              <a:latin typeface="Arial"/>
              <a:ea typeface="Arial"/>
              <a:cs typeface="Arial"/>
              <a:sym typeface="Arial"/>
            </a:endParaRPr>
          </a:p>
          <a:p>
            <a:pPr marL="0" lvl="0" indent="0" algn="l" rtl="0">
              <a:spcBef>
                <a:spcPts val="360"/>
              </a:spcBef>
              <a:spcAft>
                <a:spcPts val="0"/>
              </a:spcAft>
              <a:buNone/>
            </a:pPr>
            <a:endParaRPr sz="2300">
              <a:solidFill>
                <a:srgbClr val="4151CE"/>
              </a:solidFill>
              <a:latin typeface="Arial"/>
              <a:ea typeface="Arial"/>
              <a:cs typeface="Arial"/>
              <a:sym typeface="Arial"/>
            </a:endParaRPr>
          </a:p>
        </p:txBody>
      </p:sp>
      <p:pic>
        <p:nvPicPr>
          <p:cNvPr id="758" name="Google Shape;758;p102"/>
          <p:cNvPicPr preferRelativeResize="0"/>
          <p:nvPr/>
        </p:nvPicPr>
        <p:blipFill>
          <a:blip r:embed="rId4">
            <a:alphaModFix/>
          </a:blip>
          <a:stretch>
            <a:fillRect/>
          </a:stretch>
        </p:blipFill>
        <p:spPr>
          <a:xfrm>
            <a:off x="424750" y="1836425"/>
            <a:ext cx="4684200" cy="2931900"/>
          </a:xfrm>
          <a:prstGeom prst="teardrop">
            <a:avLst>
              <a:gd name="adj" fmla="val 100000"/>
            </a:avLst>
          </a:prstGeom>
          <a:noFill/>
          <a:ln>
            <a:noFill/>
          </a:ln>
        </p:spPr>
      </p:pic>
      <p:sp>
        <p:nvSpPr>
          <p:cNvPr id="759" name="Google Shape;759;p102"/>
          <p:cNvSpPr txBox="1">
            <a:spLocks noGrp="1"/>
          </p:cNvSpPr>
          <p:nvPr>
            <p:ph type="title"/>
          </p:nvPr>
        </p:nvSpPr>
        <p:spPr>
          <a:xfrm>
            <a:off x="0" y="0"/>
            <a:ext cx="9144000" cy="1465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4200" b="1">
                <a:solidFill>
                  <a:srgbClr val="9225A5"/>
                </a:solidFill>
                <a:latin typeface="Arial"/>
                <a:ea typeface="Arial"/>
                <a:cs typeface="Arial"/>
                <a:sym typeface="Arial"/>
              </a:rPr>
              <a:t>AGILE METHODOLOGY</a:t>
            </a:r>
            <a:r>
              <a:rPr lang="tr-TR" sz="4760"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E46C0A"/>
                </a:solidFill>
                <a:latin typeface="Arial"/>
                <a:ea typeface="Arial"/>
                <a:cs typeface="Arial"/>
                <a:sym typeface="Arial"/>
              </a:rPr>
              <a:t>SCRUM</a:t>
            </a:r>
            <a:endParaRPr sz="2500" b="1">
              <a:solidFill>
                <a:srgbClr val="E46C0A"/>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3"/>
        <p:cNvGrpSpPr/>
        <p:nvPr/>
      </p:nvGrpSpPr>
      <p:grpSpPr>
        <a:xfrm>
          <a:off x="0" y="0"/>
          <a:ext cx="0" cy="0"/>
          <a:chOff x="0" y="0"/>
          <a:chExt cx="0" cy="0"/>
        </a:xfrm>
      </p:grpSpPr>
      <p:sp>
        <p:nvSpPr>
          <p:cNvPr id="764" name="Google Shape;764;p103"/>
          <p:cNvSpPr txBox="1">
            <a:spLocks noGrp="1"/>
          </p:cNvSpPr>
          <p:nvPr>
            <p:ph type="body" idx="1"/>
          </p:nvPr>
        </p:nvSpPr>
        <p:spPr>
          <a:xfrm>
            <a:off x="101850" y="1127850"/>
            <a:ext cx="8940300" cy="1921200"/>
          </a:xfrm>
          <a:prstGeom prst="rect">
            <a:avLst/>
          </a:prstGeom>
        </p:spPr>
        <p:txBody>
          <a:bodyPr spcFirstLastPara="1" wrap="square" lIns="91425" tIns="45700" rIns="91425" bIns="45700" anchor="t" anchorCtr="0">
            <a:normAutofit fontScale="62500" lnSpcReduction="20000"/>
          </a:bodyPr>
          <a:lstStyle/>
          <a:p>
            <a:pPr marL="0" lvl="0" indent="0" algn="ctr" rtl="0">
              <a:spcBef>
                <a:spcPts val="360"/>
              </a:spcBef>
              <a:spcAft>
                <a:spcPts val="0"/>
              </a:spcAft>
              <a:buNone/>
            </a:pPr>
            <a:endParaRPr sz="5150" b="1">
              <a:solidFill>
                <a:srgbClr val="E46C0A"/>
              </a:solidFill>
              <a:latin typeface="Arial"/>
              <a:ea typeface="Arial"/>
              <a:cs typeface="Arial"/>
              <a:sym typeface="Arial"/>
            </a:endParaRPr>
          </a:p>
          <a:p>
            <a:pPr marL="719999" marR="473176" lvl="0" indent="0" algn="just" rtl="0">
              <a:spcBef>
                <a:spcPts val="360"/>
              </a:spcBef>
              <a:spcAft>
                <a:spcPts val="0"/>
              </a:spcAft>
              <a:buNone/>
            </a:pPr>
            <a:r>
              <a:rPr lang="tr-TR" sz="4150">
                <a:solidFill>
                  <a:srgbClr val="4151CE"/>
                </a:solidFill>
                <a:latin typeface="Arial"/>
                <a:ea typeface="Arial"/>
                <a:cs typeface="Arial"/>
                <a:sym typeface="Arial"/>
              </a:rPr>
              <a:t>    </a:t>
            </a:r>
            <a:r>
              <a:rPr lang="tr-TR" sz="3250">
                <a:solidFill>
                  <a:srgbClr val="4151CE"/>
                </a:solidFill>
                <a:latin typeface="Arial"/>
                <a:ea typeface="Arial"/>
                <a:cs typeface="Arial"/>
                <a:sym typeface="Arial"/>
              </a:rPr>
              <a:t>Her sprint genellikle 2 ila 4 hafta veya en fazla bir takvim ayı sürer. Ürünleri her seferinde küçük bir parça oluşturmak, üretkenliği teşvik eder ve ekiplerin geri bildirime ve değişime yanıt vermesini ve tam olarak gerekli olanı oluşturmasını sağlar. Scrum'da ürün sprint'te tasarlanır, kodlanır ve test edilir.</a:t>
            </a:r>
            <a:endParaRPr sz="3250">
              <a:solidFill>
                <a:srgbClr val="4151CE"/>
              </a:solidFill>
              <a:latin typeface="Arial"/>
              <a:ea typeface="Arial"/>
              <a:cs typeface="Arial"/>
              <a:sym typeface="Arial"/>
            </a:endParaRPr>
          </a:p>
        </p:txBody>
      </p:sp>
      <p:pic>
        <p:nvPicPr>
          <p:cNvPr id="765" name="Google Shape;765;p103"/>
          <p:cNvPicPr preferRelativeResize="0"/>
          <p:nvPr/>
        </p:nvPicPr>
        <p:blipFill>
          <a:blip r:embed="rId4">
            <a:alphaModFix/>
          </a:blip>
          <a:stretch>
            <a:fillRect/>
          </a:stretch>
        </p:blipFill>
        <p:spPr>
          <a:xfrm>
            <a:off x="990600" y="2863012"/>
            <a:ext cx="6858000" cy="2057400"/>
          </a:xfrm>
          <a:prstGeom prst="rect">
            <a:avLst/>
          </a:prstGeom>
          <a:noFill/>
          <a:ln>
            <a:noFill/>
          </a:ln>
        </p:spPr>
      </p:pic>
      <p:sp>
        <p:nvSpPr>
          <p:cNvPr id="766" name="Google Shape;766;p103"/>
          <p:cNvSpPr txBox="1">
            <a:spLocks noGrp="1"/>
          </p:cNvSpPr>
          <p:nvPr>
            <p:ph type="title"/>
          </p:nvPr>
        </p:nvSpPr>
        <p:spPr>
          <a:xfrm>
            <a:off x="0" y="0"/>
            <a:ext cx="9144000" cy="1465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4200" b="1">
                <a:solidFill>
                  <a:srgbClr val="9225A5"/>
                </a:solidFill>
                <a:latin typeface="Arial"/>
                <a:ea typeface="Arial"/>
                <a:cs typeface="Arial"/>
                <a:sym typeface="Arial"/>
              </a:rPr>
              <a:t>AGILE METHODOLOGY</a:t>
            </a:r>
            <a:r>
              <a:rPr lang="tr-TR" sz="4760"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E46C0A"/>
                </a:solidFill>
                <a:latin typeface="Arial"/>
                <a:ea typeface="Arial"/>
                <a:cs typeface="Arial"/>
                <a:sym typeface="Arial"/>
              </a:rPr>
              <a:t>SCRUM</a:t>
            </a:r>
            <a:endParaRPr sz="2500" b="1">
              <a:solidFill>
                <a:srgbClr val="E46C0A"/>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0"/>
        <p:cNvGrpSpPr/>
        <p:nvPr/>
      </p:nvGrpSpPr>
      <p:grpSpPr>
        <a:xfrm>
          <a:off x="0" y="0"/>
          <a:ext cx="0" cy="0"/>
          <a:chOff x="0" y="0"/>
          <a:chExt cx="0" cy="0"/>
        </a:xfrm>
      </p:grpSpPr>
      <p:sp>
        <p:nvSpPr>
          <p:cNvPr id="771" name="Google Shape;771;p104"/>
          <p:cNvSpPr txBox="1">
            <a:spLocks noGrp="1"/>
          </p:cNvSpPr>
          <p:nvPr>
            <p:ph type="body" idx="1"/>
          </p:nvPr>
        </p:nvSpPr>
        <p:spPr>
          <a:xfrm>
            <a:off x="101850" y="1171850"/>
            <a:ext cx="8940300" cy="3637200"/>
          </a:xfrm>
          <a:prstGeom prst="rect">
            <a:avLst/>
          </a:prstGeom>
        </p:spPr>
        <p:txBody>
          <a:bodyPr spcFirstLastPara="1" wrap="square" lIns="91425" tIns="45700" rIns="91425" bIns="45700" anchor="t" anchorCtr="0">
            <a:normAutofit fontScale="85000" lnSpcReduction="20000"/>
          </a:bodyPr>
          <a:lstStyle/>
          <a:p>
            <a:pPr marL="0" lvl="0" indent="0" algn="ctr" rtl="0">
              <a:spcBef>
                <a:spcPts val="360"/>
              </a:spcBef>
              <a:spcAft>
                <a:spcPts val="0"/>
              </a:spcAft>
              <a:buNone/>
            </a:pPr>
            <a:endParaRPr sz="3300" b="1">
              <a:solidFill>
                <a:srgbClr val="E46C0A"/>
              </a:solidFill>
              <a:latin typeface="Arial"/>
              <a:ea typeface="Arial"/>
              <a:cs typeface="Arial"/>
              <a:sym typeface="Arial"/>
            </a:endParaRPr>
          </a:p>
          <a:p>
            <a:pPr marL="0" lvl="0" indent="0" algn="l" rtl="0">
              <a:spcBef>
                <a:spcPts val="360"/>
              </a:spcBef>
              <a:spcAft>
                <a:spcPts val="0"/>
              </a:spcAft>
              <a:buNone/>
            </a:pPr>
            <a:r>
              <a:rPr lang="tr-TR" sz="2500" b="1">
                <a:solidFill>
                  <a:srgbClr val="E46C0A"/>
                </a:solidFill>
                <a:latin typeface="Arial"/>
                <a:ea typeface="Arial"/>
                <a:cs typeface="Arial"/>
                <a:sym typeface="Arial"/>
              </a:rPr>
              <a:t>Pig Roller</a:t>
            </a:r>
            <a:r>
              <a:rPr lang="tr-TR" sz="2300" b="1">
                <a:solidFill>
                  <a:srgbClr val="4151CE"/>
                </a:solidFill>
                <a:latin typeface="Arial"/>
                <a:ea typeface="Arial"/>
                <a:cs typeface="Arial"/>
                <a:sym typeface="Arial"/>
              </a:rPr>
              <a:t>:</a:t>
            </a:r>
            <a:r>
              <a:rPr lang="tr-TR" sz="2300">
                <a:solidFill>
                  <a:srgbClr val="4151CE"/>
                </a:solidFill>
                <a:latin typeface="Arial"/>
                <a:ea typeface="Arial"/>
                <a:cs typeface="Arial"/>
                <a:sym typeface="Arial"/>
              </a:rPr>
              <a:t> Scrum sürecine dahil olanlar yani projede asıl işi yapan kişilerdir.</a:t>
            </a:r>
            <a:endParaRPr sz="2300">
              <a:solidFill>
                <a:srgbClr val="4151CE"/>
              </a:solidFill>
              <a:latin typeface="Arial"/>
              <a:ea typeface="Arial"/>
              <a:cs typeface="Arial"/>
              <a:sym typeface="Arial"/>
            </a:endParaRPr>
          </a:p>
          <a:p>
            <a:pPr marL="0" lvl="0" indent="0" algn="l" rtl="0">
              <a:spcBef>
                <a:spcPts val="360"/>
              </a:spcBef>
              <a:spcAft>
                <a:spcPts val="0"/>
              </a:spcAft>
              <a:buNone/>
            </a:pPr>
            <a:endParaRPr sz="2300">
              <a:solidFill>
                <a:srgbClr val="4151CE"/>
              </a:solidFill>
              <a:latin typeface="Arial"/>
              <a:ea typeface="Arial"/>
              <a:cs typeface="Arial"/>
              <a:sym typeface="Arial"/>
            </a:endParaRPr>
          </a:p>
          <a:p>
            <a:pPr marL="719999" lvl="0" indent="0" algn="l" rtl="0">
              <a:spcBef>
                <a:spcPts val="360"/>
              </a:spcBef>
              <a:spcAft>
                <a:spcPts val="0"/>
              </a:spcAft>
              <a:buClr>
                <a:schemeClr val="dk1"/>
              </a:buClr>
              <a:buSzPct val="47826"/>
              <a:buFont typeface="Arial"/>
              <a:buNone/>
            </a:pPr>
            <a:r>
              <a:rPr lang="tr-TR" sz="2300">
                <a:solidFill>
                  <a:srgbClr val="E46C0A"/>
                </a:solidFill>
                <a:latin typeface="Arial"/>
                <a:ea typeface="Arial"/>
                <a:cs typeface="Arial"/>
                <a:sym typeface="Arial"/>
              </a:rPr>
              <a:t>1)</a:t>
            </a:r>
            <a:r>
              <a:rPr lang="tr-TR" sz="2300">
                <a:solidFill>
                  <a:srgbClr val="4151CE"/>
                </a:solidFill>
                <a:latin typeface="Arial"/>
                <a:ea typeface="Arial"/>
                <a:cs typeface="Arial"/>
                <a:sym typeface="Arial"/>
              </a:rPr>
              <a:t>  </a:t>
            </a:r>
            <a:r>
              <a:rPr lang="tr-TR" sz="2300" b="1">
                <a:solidFill>
                  <a:srgbClr val="4151CE"/>
                </a:solidFill>
                <a:latin typeface="Arial"/>
                <a:ea typeface="Arial"/>
                <a:cs typeface="Arial"/>
                <a:sym typeface="Arial"/>
              </a:rPr>
              <a:t>Product Owner </a:t>
            </a:r>
            <a:r>
              <a:rPr lang="tr-TR" sz="2300">
                <a:solidFill>
                  <a:srgbClr val="4151CE"/>
                </a:solidFill>
                <a:latin typeface="Arial"/>
                <a:ea typeface="Arial"/>
                <a:cs typeface="Arial"/>
                <a:sym typeface="Arial"/>
              </a:rPr>
              <a:t>(PO)</a:t>
            </a:r>
            <a:endParaRPr sz="2300">
              <a:solidFill>
                <a:srgbClr val="4151CE"/>
              </a:solidFill>
              <a:latin typeface="Arial"/>
              <a:ea typeface="Arial"/>
              <a:cs typeface="Arial"/>
              <a:sym typeface="Arial"/>
            </a:endParaRPr>
          </a:p>
          <a:p>
            <a:pPr marL="719999" lvl="0" indent="0" algn="l" rtl="0">
              <a:spcBef>
                <a:spcPts val="360"/>
              </a:spcBef>
              <a:spcAft>
                <a:spcPts val="0"/>
              </a:spcAft>
              <a:buClr>
                <a:schemeClr val="dk1"/>
              </a:buClr>
              <a:buSzPct val="47826"/>
              <a:buFont typeface="Arial"/>
              <a:buNone/>
            </a:pPr>
            <a:r>
              <a:rPr lang="tr-TR" sz="2300">
                <a:solidFill>
                  <a:srgbClr val="4151CE"/>
                </a:solidFill>
                <a:latin typeface="Arial"/>
                <a:ea typeface="Arial"/>
                <a:cs typeface="Arial"/>
                <a:sym typeface="Arial"/>
              </a:rPr>
              <a:t>     (Ürün Sahibi)</a:t>
            </a:r>
            <a:endParaRPr sz="2300">
              <a:solidFill>
                <a:srgbClr val="4151CE"/>
              </a:solidFill>
              <a:latin typeface="Arial"/>
              <a:ea typeface="Arial"/>
              <a:cs typeface="Arial"/>
              <a:sym typeface="Arial"/>
            </a:endParaRPr>
          </a:p>
          <a:p>
            <a:pPr marL="719999" lvl="0" indent="0" algn="l" rtl="0">
              <a:spcBef>
                <a:spcPts val="360"/>
              </a:spcBef>
              <a:spcAft>
                <a:spcPts val="0"/>
              </a:spcAft>
              <a:buClr>
                <a:schemeClr val="dk1"/>
              </a:buClr>
              <a:buSzPct val="47826"/>
              <a:buFont typeface="Arial"/>
              <a:buNone/>
            </a:pPr>
            <a:endParaRPr sz="2300">
              <a:solidFill>
                <a:srgbClr val="4151CE"/>
              </a:solidFill>
              <a:latin typeface="Arial"/>
              <a:ea typeface="Arial"/>
              <a:cs typeface="Arial"/>
              <a:sym typeface="Arial"/>
            </a:endParaRPr>
          </a:p>
          <a:p>
            <a:pPr marL="719999" lvl="0" indent="0" algn="l" rtl="0">
              <a:spcBef>
                <a:spcPts val="360"/>
              </a:spcBef>
              <a:spcAft>
                <a:spcPts val="0"/>
              </a:spcAft>
              <a:buClr>
                <a:schemeClr val="dk1"/>
              </a:buClr>
              <a:buSzPct val="47826"/>
              <a:buFont typeface="Arial"/>
              <a:buNone/>
            </a:pPr>
            <a:r>
              <a:rPr lang="tr-TR" sz="2300">
                <a:solidFill>
                  <a:srgbClr val="E46C0A"/>
                </a:solidFill>
                <a:latin typeface="Arial"/>
                <a:ea typeface="Arial"/>
                <a:cs typeface="Arial"/>
                <a:sym typeface="Arial"/>
              </a:rPr>
              <a:t>2)</a:t>
            </a:r>
            <a:r>
              <a:rPr lang="tr-TR" sz="2300">
                <a:solidFill>
                  <a:srgbClr val="4151CE"/>
                </a:solidFill>
                <a:latin typeface="Arial"/>
                <a:ea typeface="Arial"/>
                <a:cs typeface="Arial"/>
                <a:sym typeface="Arial"/>
              </a:rPr>
              <a:t>  </a:t>
            </a:r>
            <a:r>
              <a:rPr lang="tr-TR" sz="2300" b="1">
                <a:solidFill>
                  <a:srgbClr val="4151CE"/>
                </a:solidFill>
                <a:latin typeface="Arial"/>
                <a:ea typeface="Arial"/>
                <a:cs typeface="Arial"/>
                <a:sym typeface="Arial"/>
              </a:rPr>
              <a:t>Scrum Master</a:t>
            </a:r>
            <a:endParaRPr sz="2300" b="1">
              <a:solidFill>
                <a:srgbClr val="4151CE"/>
              </a:solidFill>
              <a:latin typeface="Arial"/>
              <a:ea typeface="Arial"/>
              <a:cs typeface="Arial"/>
              <a:sym typeface="Arial"/>
            </a:endParaRPr>
          </a:p>
          <a:p>
            <a:pPr marL="719999" lvl="0" indent="0" algn="l" rtl="0">
              <a:spcBef>
                <a:spcPts val="360"/>
              </a:spcBef>
              <a:spcAft>
                <a:spcPts val="0"/>
              </a:spcAft>
              <a:buClr>
                <a:schemeClr val="dk1"/>
              </a:buClr>
              <a:buSzPct val="47826"/>
              <a:buFont typeface="Arial"/>
              <a:buNone/>
            </a:pPr>
            <a:r>
              <a:rPr lang="tr-TR" sz="2300">
                <a:solidFill>
                  <a:srgbClr val="4151CE"/>
                </a:solidFill>
                <a:latin typeface="Arial"/>
                <a:ea typeface="Arial"/>
                <a:cs typeface="Arial"/>
                <a:sym typeface="Arial"/>
              </a:rPr>
              <a:t>     (Çoban Köpeği)</a:t>
            </a:r>
            <a:endParaRPr sz="2300">
              <a:solidFill>
                <a:srgbClr val="4151CE"/>
              </a:solidFill>
              <a:latin typeface="Arial"/>
              <a:ea typeface="Arial"/>
              <a:cs typeface="Arial"/>
              <a:sym typeface="Arial"/>
            </a:endParaRPr>
          </a:p>
          <a:p>
            <a:pPr marL="719999" lvl="0" indent="0" algn="l" rtl="0">
              <a:spcBef>
                <a:spcPts val="360"/>
              </a:spcBef>
              <a:spcAft>
                <a:spcPts val="0"/>
              </a:spcAft>
              <a:buClr>
                <a:schemeClr val="dk1"/>
              </a:buClr>
              <a:buSzPct val="47826"/>
              <a:buFont typeface="Arial"/>
              <a:buNone/>
            </a:pPr>
            <a:endParaRPr sz="2300">
              <a:solidFill>
                <a:srgbClr val="4151CE"/>
              </a:solidFill>
              <a:latin typeface="Arial"/>
              <a:ea typeface="Arial"/>
              <a:cs typeface="Arial"/>
              <a:sym typeface="Arial"/>
            </a:endParaRPr>
          </a:p>
          <a:p>
            <a:pPr marL="719999" lvl="0" indent="0" algn="l" rtl="0">
              <a:spcBef>
                <a:spcPts val="360"/>
              </a:spcBef>
              <a:spcAft>
                <a:spcPts val="0"/>
              </a:spcAft>
              <a:buClr>
                <a:schemeClr val="dk1"/>
              </a:buClr>
              <a:buSzPct val="47826"/>
              <a:buFont typeface="Arial"/>
              <a:buNone/>
            </a:pPr>
            <a:r>
              <a:rPr lang="tr-TR" sz="2300">
                <a:solidFill>
                  <a:srgbClr val="E46C0A"/>
                </a:solidFill>
                <a:latin typeface="Arial"/>
                <a:ea typeface="Arial"/>
                <a:cs typeface="Arial"/>
                <a:sym typeface="Arial"/>
              </a:rPr>
              <a:t>3)</a:t>
            </a:r>
            <a:r>
              <a:rPr lang="tr-TR" sz="2300">
                <a:solidFill>
                  <a:srgbClr val="4151CE"/>
                </a:solidFill>
                <a:latin typeface="Arial"/>
                <a:ea typeface="Arial"/>
                <a:cs typeface="Arial"/>
                <a:sym typeface="Arial"/>
              </a:rPr>
              <a:t>  </a:t>
            </a:r>
            <a:r>
              <a:rPr lang="tr-TR" sz="2300" b="1">
                <a:solidFill>
                  <a:srgbClr val="4151CE"/>
                </a:solidFill>
                <a:latin typeface="Arial"/>
                <a:ea typeface="Arial"/>
                <a:cs typeface="Arial"/>
                <a:sym typeface="Arial"/>
              </a:rPr>
              <a:t>Development Team</a:t>
            </a:r>
            <a:endParaRPr sz="2300" b="1">
              <a:solidFill>
                <a:srgbClr val="4151CE"/>
              </a:solidFill>
              <a:latin typeface="Arial"/>
              <a:ea typeface="Arial"/>
              <a:cs typeface="Arial"/>
              <a:sym typeface="Arial"/>
            </a:endParaRPr>
          </a:p>
          <a:p>
            <a:pPr marL="719999" lvl="0" indent="0" algn="l" rtl="0">
              <a:spcBef>
                <a:spcPts val="360"/>
              </a:spcBef>
              <a:spcAft>
                <a:spcPts val="0"/>
              </a:spcAft>
              <a:buClr>
                <a:schemeClr val="dk1"/>
              </a:buClr>
              <a:buSzPct val="47826"/>
              <a:buFont typeface="Arial"/>
              <a:buNone/>
            </a:pPr>
            <a:r>
              <a:rPr lang="tr-TR" sz="2300">
                <a:solidFill>
                  <a:srgbClr val="4151CE"/>
                </a:solidFill>
                <a:latin typeface="Arial"/>
                <a:ea typeface="Arial"/>
                <a:cs typeface="Arial"/>
                <a:sym typeface="Arial"/>
              </a:rPr>
              <a:t>     (Geliştirme Takımı)</a:t>
            </a:r>
            <a:endParaRPr sz="2300">
              <a:solidFill>
                <a:srgbClr val="4151CE"/>
              </a:solidFill>
              <a:latin typeface="Arial"/>
              <a:ea typeface="Arial"/>
              <a:cs typeface="Arial"/>
              <a:sym typeface="Arial"/>
            </a:endParaRPr>
          </a:p>
          <a:p>
            <a:pPr marL="0" lvl="0" indent="0" algn="l" rtl="0">
              <a:spcBef>
                <a:spcPts val="360"/>
              </a:spcBef>
              <a:spcAft>
                <a:spcPts val="0"/>
              </a:spcAft>
              <a:buNone/>
            </a:pPr>
            <a:endParaRPr sz="2300">
              <a:solidFill>
                <a:srgbClr val="4151CE"/>
              </a:solidFill>
              <a:latin typeface="Arial"/>
              <a:ea typeface="Arial"/>
              <a:cs typeface="Arial"/>
              <a:sym typeface="Arial"/>
            </a:endParaRPr>
          </a:p>
        </p:txBody>
      </p:sp>
      <p:pic>
        <p:nvPicPr>
          <p:cNvPr id="772" name="Google Shape;772;p104"/>
          <p:cNvPicPr preferRelativeResize="0"/>
          <p:nvPr/>
        </p:nvPicPr>
        <p:blipFill>
          <a:blip r:embed="rId4">
            <a:alphaModFix/>
          </a:blip>
          <a:stretch>
            <a:fillRect/>
          </a:stretch>
        </p:blipFill>
        <p:spPr>
          <a:xfrm>
            <a:off x="4445300" y="1852125"/>
            <a:ext cx="3429000" cy="2857500"/>
          </a:xfrm>
          <a:prstGeom prst="rect">
            <a:avLst/>
          </a:prstGeom>
          <a:noFill/>
          <a:ln>
            <a:noFill/>
          </a:ln>
        </p:spPr>
      </p:pic>
      <p:sp>
        <p:nvSpPr>
          <p:cNvPr id="773" name="Google Shape;773;p104"/>
          <p:cNvSpPr txBox="1">
            <a:spLocks noGrp="1"/>
          </p:cNvSpPr>
          <p:nvPr>
            <p:ph type="title"/>
          </p:nvPr>
        </p:nvSpPr>
        <p:spPr>
          <a:xfrm>
            <a:off x="0" y="0"/>
            <a:ext cx="9144000" cy="1465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4200" b="1">
                <a:solidFill>
                  <a:srgbClr val="9225A5"/>
                </a:solidFill>
                <a:latin typeface="Arial"/>
                <a:ea typeface="Arial"/>
                <a:cs typeface="Arial"/>
                <a:sym typeface="Arial"/>
              </a:rPr>
              <a:t>AGILE METHODOLOGY</a:t>
            </a:r>
            <a:r>
              <a:rPr lang="tr-TR" sz="4760"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E46C0A"/>
                </a:solidFill>
                <a:latin typeface="Arial"/>
                <a:ea typeface="Arial"/>
                <a:cs typeface="Arial"/>
                <a:sym typeface="Arial"/>
              </a:rPr>
              <a:t>SCRUM TEAM</a:t>
            </a:r>
            <a:endParaRPr sz="2500" b="1">
              <a:solidFill>
                <a:srgbClr val="E46C0A"/>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7"/>
        <p:cNvGrpSpPr/>
        <p:nvPr/>
      </p:nvGrpSpPr>
      <p:grpSpPr>
        <a:xfrm>
          <a:off x="0" y="0"/>
          <a:ext cx="0" cy="0"/>
          <a:chOff x="0" y="0"/>
          <a:chExt cx="0" cy="0"/>
        </a:xfrm>
      </p:grpSpPr>
      <p:sp>
        <p:nvSpPr>
          <p:cNvPr id="778" name="Google Shape;778;p105"/>
          <p:cNvSpPr txBox="1">
            <a:spLocks noGrp="1"/>
          </p:cNvSpPr>
          <p:nvPr>
            <p:ph type="body" idx="1"/>
          </p:nvPr>
        </p:nvSpPr>
        <p:spPr>
          <a:xfrm>
            <a:off x="101850" y="1171850"/>
            <a:ext cx="8940300" cy="3856200"/>
          </a:xfrm>
          <a:prstGeom prst="rect">
            <a:avLst/>
          </a:prstGeom>
        </p:spPr>
        <p:txBody>
          <a:bodyPr spcFirstLastPara="1" wrap="square" lIns="91425" tIns="45700" rIns="91425" bIns="45700" anchor="t" anchorCtr="0">
            <a:normAutofit fontScale="62500" lnSpcReduction="20000"/>
          </a:bodyPr>
          <a:lstStyle/>
          <a:p>
            <a:pPr marL="0" lvl="0" indent="0" algn="ctr" rtl="0">
              <a:spcBef>
                <a:spcPts val="360"/>
              </a:spcBef>
              <a:spcAft>
                <a:spcPts val="0"/>
              </a:spcAft>
              <a:buClr>
                <a:schemeClr val="dk1"/>
              </a:buClr>
              <a:buSzPts val="688"/>
              <a:buFont typeface="Arial"/>
              <a:buNone/>
            </a:pPr>
            <a:endParaRPr sz="4450" b="1">
              <a:solidFill>
                <a:srgbClr val="E46C0A"/>
              </a:solidFill>
              <a:latin typeface="Arial"/>
              <a:ea typeface="Arial"/>
              <a:cs typeface="Arial"/>
              <a:sym typeface="Arial"/>
            </a:endParaRPr>
          </a:p>
          <a:p>
            <a:pPr marL="0" lvl="0" indent="457200" algn="l" rtl="0">
              <a:spcBef>
                <a:spcPts val="360"/>
              </a:spcBef>
              <a:spcAft>
                <a:spcPts val="0"/>
              </a:spcAft>
              <a:buNone/>
            </a:pPr>
            <a:r>
              <a:rPr lang="tr-TR" sz="3295" b="1">
                <a:solidFill>
                  <a:srgbClr val="E46C0A"/>
                </a:solidFill>
                <a:latin typeface="Arial"/>
                <a:ea typeface="Arial"/>
                <a:cs typeface="Arial"/>
                <a:sym typeface="Arial"/>
              </a:rPr>
              <a:t>Chicken Roller:</a:t>
            </a:r>
            <a:r>
              <a:rPr lang="tr-TR" sz="3295">
                <a:solidFill>
                  <a:srgbClr val="E46C0A"/>
                </a:solidFill>
                <a:latin typeface="Arial"/>
                <a:ea typeface="Arial"/>
                <a:cs typeface="Arial"/>
                <a:sym typeface="Arial"/>
              </a:rPr>
              <a:t> </a:t>
            </a:r>
            <a:r>
              <a:rPr lang="tr-TR" sz="3295">
                <a:solidFill>
                  <a:srgbClr val="4151CE"/>
                </a:solidFill>
                <a:latin typeface="Arial"/>
                <a:ea typeface="Arial"/>
                <a:cs typeface="Arial"/>
                <a:sym typeface="Arial"/>
              </a:rPr>
              <a:t>Scrum’ın işleyişinde aktif olarak yer almayan kişilerdir.</a:t>
            </a:r>
            <a:r>
              <a:rPr lang="tr-TR" sz="2568">
                <a:solidFill>
                  <a:srgbClr val="4151CE"/>
                </a:solidFill>
                <a:latin typeface="Arial"/>
                <a:ea typeface="Arial"/>
                <a:cs typeface="Arial"/>
                <a:sym typeface="Arial"/>
              </a:rPr>
              <a:t> </a:t>
            </a:r>
            <a:endParaRPr sz="2568">
              <a:solidFill>
                <a:srgbClr val="4151CE"/>
              </a:solidFill>
              <a:latin typeface="Arial"/>
              <a:ea typeface="Arial"/>
              <a:cs typeface="Arial"/>
              <a:sym typeface="Arial"/>
            </a:endParaRPr>
          </a:p>
          <a:p>
            <a:pPr marL="0" lvl="0" indent="0" algn="l" rtl="0">
              <a:spcBef>
                <a:spcPts val="360"/>
              </a:spcBef>
              <a:spcAft>
                <a:spcPts val="0"/>
              </a:spcAft>
              <a:buNone/>
            </a:pPr>
            <a:endParaRPr sz="1616">
              <a:solidFill>
                <a:srgbClr val="4151CE"/>
              </a:solidFill>
              <a:latin typeface="Arial"/>
              <a:ea typeface="Arial"/>
              <a:cs typeface="Arial"/>
              <a:sym typeface="Arial"/>
            </a:endParaRPr>
          </a:p>
          <a:p>
            <a:pPr marL="899999" lvl="0" indent="-123031" algn="l" rtl="0">
              <a:spcBef>
                <a:spcPts val="360"/>
              </a:spcBef>
              <a:spcAft>
                <a:spcPts val="0"/>
              </a:spcAft>
              <a:buClr>
                <a:srgbClr val="E46C0A"/>
              </a:buClr>
              <a:buSzPct val="100000"/>
              <a:buAutoNum type="arabicParenR"/>
            </a:pPr>
            <a:r>
              <a:rPr lang="tr-TR" sz="3100" b="1">
                <a:solidFill>
                  <a:srgbClr val="4151CE"/>
                </a:solidFill>
                <a:latin typeface="Arial"/>
                <a:ea typeface="Arial"/>
                <a:cs typeface="Arial"/>
                <a:sym typeface="Arial"/>
              </a:rPr>
              <a:t>Business Owner</a:t>
            </a:r>
            <a:r>
              <a:rPr lang="tr-TR" sz="3100">
                <a:solidFill>
                  <a:srgbClr val="4151CE"/>
                </a:solidFill>
                <a:latin typeface="Arial"/>
                <a:ea typeface="Arial"/>
                <a:cs typeface="Arial"/>
                <a:sym typeface="Arial"/>
              </a:rPr>
              <a:t> (BO)</a:t>
            </a:r>
            <a:endParaRPr sz="3100">
              <a:solidFill>
                <a:srgbClr val="4151CE"/>
              </a:solidFill>
              <a:latin typeface="Arial"/>
              <a:ea typeface="Arial"/>
              <a:cs typeface="Arial"/>
              <a:sym typeface="Arial"/>
            </a:endParaRPr>
          </a:p>
          <a:p>
            <a:pPr marL="899999" lvl="0" indent="0" algn="l" rtl="0">
              <a:spcBef>
                <a:spcPts val="360"/>
              </a:spcBef>
              <a:spcAft>
                <a:spcPts val="0"/>
              </a:spcAft>
              <a:buNone/>
            </a:pPr>
            <a:r>
              <a:rPr lang="tr-TR" sz="3100">
                <a:solidFill>
                  <a:srgbClr val="4151CE"/>
                </a:solidFill>
                <a:latin typeface="Arial"/>
                <a:ea typeface="Arial"/>
                <a:cs typeface="Arial"/>
                <a:sym typeface="Arial"/>
              </a:rPr>
              <a:t>(İş Sahibi)</a:t>
            </a:r>
            <a:endParaRPr sz="3100">
              <a:solidFill>
                <a:srgbClr val="4151CE"/>
              </a:solidFill>
              <a:latin typeface="Arial"/>
              <a:ea typeface="Arial"/>
              <a:cs typeface="Arial"/>
              <a:sym typeface="Arial"/>
            </a:endParaRPr>
          </a:p>
          <a:p>
            <a:pPr marL="899999" lvl="0" indent="0" algn="l" rtl="0">
              <a:spcBef>
                <a:spcPts val="360"/>
              </a:spcBef>
              <a:spcAft>
                <a:spcPts val="0"/>
              </a:spcAft>
              <a:buNone/>
            </a:pPr>
            <a:endParaRPr sz="3100">
              <a:solidFill>
                <a:srgbClr val="4151CE"/>
              </a:solidFill>
              <a:latin typeface="Arial"/>
              <a:ea typeface="Arial"/>
              <a:cs typeface="Arial"/>
              <a:sym typeface="Arial"/>
            </a:endParaRPr>
          </a:p>
          <a:p>
            <a:pPr marL="899999" lvl="0" indent="-123031" algn="l" rtl="0">
              <a:spcBef>
                <a:spcPts val="360"/>
              </a:spcBef>
              <a:spcAft>
                <a:spcPts val="0"/>
              </a:spcAft>
              <a:buClr>
                <a:srgbClr val="E46C0A"/>
              </a:buClr>
              <a:buSzPct val="100000"/>
              <a:buAutoNum type="arabicParenR"/>
            </a:pPr>
            <a:r>
              <a:rPr lang="tr-TR" sz="3100" b="1">
                <a:solidFill>
                  <a:srgbClr val="4151CE"/>
                </a:solidFill>
                <a:latin typeface="Arial"/>
                <a:ea typeface="Arial"/>
                <a:cs typeface="Arial"/>
                <a:sym typeface="Arial"/>
              </a:rPr>
              <a:t>Stakeholders</a:t>
            </a:r>
            <a:endParaRPr sz="3100" b="1">
              <a:solidFill>
                <a:srgbClr val="4151CE"/>
              </a:solidFill>
              <a:latin typeface="Arial"/>
              <a:ea typeface="Arial"/>
              <a:cs typeface="Arial"/>
              <a:sym typeface="Arial"/>
            </a:endParaRPr>
          </a:p>
          <a:p>
            <a:pPr marL="899999" lvl="0" indent="0" algn="l" rtl="0">
              <a:spcBef>
                <a:spcPts val="360"/>
              </a:spcBef>
              <a:spcAft>
                <a:spcPts val="0"/>
              </a:spcAft>
              <a:buNone/>
            </a:pPr>
            <a:r>
              <a:rPr lang="tr-TR" sz="3100">
                <a:solidFill>
                  <a:srgbClr val="4151CE"/>
                </a:solidFill>
                <a:latin typeface="Arial"/>
                <a:ea typeface="Arial"/>
                <a:cs typeface="Arial"/>
                <a:sym typeface="Arial"/>
              </a:rPr>
              <a:t>(Paydaşlar)</a:t>
            </a:r>
            <a:endParaRPr sz="3100">
              <a:solidFill>
                <a:srgbClr val="4151CE"/>
              </a:solidFill>
              <a:latin typeface="Arial"/>
              <a:ea typeface="Arial"/>
              <a:cs typeface="Arial"/>
              <a:sym typeface="Arial"/>
            </a:endParaRPr>
          </a:p>
          <a:p>
            <a:pPr marL="899999" lvl="0" indent="0" algn="l" rtl="0">
              <a:spcBef>
                <a:spcPts val="360"/>
              </a:spcBef>
              <a:spcAft>
                <a:spcPts val="0"/>
              </a:spcAft>
              <a:buNone/>
            </a:pPr>
            <a:endParaRPr sz="3100">
              <a:solidFill>
                <a:srgbClr val="4151CE"/>
              </a:solidFill>
              <a:latin typeface="Arial"/>
              <a:ea typeface="Arial"/>
              <a:cs typeface="Arial"/>
              <a:sym typeface="Arial"/>
            </a:endParaRPr>
          </a:p>
          <a:p>
            <a:pPr marL="899999" lvl="0" indent="-123031" algn="l" rtl="0">
              <a:spcBef>
                <a:spcPts val="360"/>
              </a:spcBef>
              <a:spcAft>
                <a:spcPts val="0"/>
              </a:spcAft>
              <a:buClr>
                <a:srgbClr val="E46C0A"/>
              </a:buClr>
              <a:buSzPct val="100000"/>
              <a:buAutoNum type="arabicParenR"/>
            </a:pPr>
            <a:r>
              <a:rPr lang="tr-TR" sz="3100" b="1">
                <a:solidFill>
                  <a:srgbClr val="4151CE"/>
                </a:solidFill>
                <a:latin typeface="Arial"/>
                <a:ea typeface="Arial"/>
                <a:cs typeface="Arial"/>
                <a:sym typeface="Arial"/>
              </a:rPr>
              <a:t>Subject Matter Expert</a:t>
            </a:r>
            <a:r>
              <a:rPr lang="tr-TR" sz="3100">
                <a:solidFill>
                  <a:srgbClr val="4151CE"/>
                </a:solidFill>
                <a:latin typeface="Arial"/>
                <a:ea typeface="Arial"/>
                <a:cs typeface="Arial"/>
                <a:sym typeface="Arial"/>
              </a:rPr>
              <a:t> (SME)</a:t>
            </a:r>
            <a:endParaRPr sz="3100">
              <a:solidFill>
                <a:srgbClr val="4151CE"/>
              </a:solidFill>
              <a:latin typeface="Arial"/>
              <a:ea typeface="Arial"/>
              <a:cs typeface="Arial"/>
              <a:sym typeface="Arial"/>
            </a:endParaRPr>
          </a:p>
          <a:p>
            <a:pPr marL="899999" lvl="0" indent="0" algn="l" rtl="0">
              <a:spcBef>
                <a:spcPts val="360"/>
              </a:spcBef>
              <a:spcAft>
                <a:spcPts val="0"/>
              </a:spcAft>
              <a:buNone/>
            </a:pPr>
            <a:r>
              <a:rPr lang="tr-TR" sz="3100">
                <a:solidFill>
                  <a:srgbClr val="4151CE"/>
                </a:solidFill>
                <a:latin typeface="Arial"/>
                <a:ea typeface="Arial"/>
                <a:cs typeface="Arial"/>
                <a:sym typeface="Arial"/>
              </a:rPr>
              <a:t>(Konu Uzmanı)</a:t>
            </a:r>
            <a:endParaRPr sz="3100">
              <a:solidFill>
                <a:srgbClr val="4151CE"/>
              </a:solidFill>
              <a:latin typeface="Arial"/>
              <a:ea typeface="Arial"/>
              <a:cs typeface="Arial"/>
              <a:sym typeface="Arial"/>
            </a:endParaRPr>
          </a:p>
          <a:p>
            <a:pPr marL="0" lvl="0" indent="0" algn="l" rtl="0">
              <a:spcBef>
                <a:spcPts val="360"/>
              </a:spcBef>
              <a:spcAft>
                <a:spcPts val="0"/>
              </a:spcAft>
              <a:buNone/>
            </a:pPr>
            <a:endParaRPr sz="2300">
              <a:solidFill>
                <a:srgbClr val="E46C0A"/>
              </a:solidFill>
              <a:latin typeface="Arial"/>
              <a:ea typeface="Arial"/>
              <a:cs typeface="Arial"/>
              <a:sym typeface="Arial"/>
            </a:endParaRPr>
          </a:p>
          <a:p>
            <a:pPr marL="0" lvl="0" indent="0" algn="l" rtl="0">
              <a:spcBef>
                <a:spcPts val="360"/>
              </a:spcBef>
              <a:spcAft>
                <a:spcPts val="0"/>
              </a:spcAft>
              <a:buNone/>
            </a:pPr>
            <a:endParaRPr sz="2300">
              <a:solidFill>
                <a:srgbClr val="4151CE"/>
              </a:solidFill>
              <a:latin typeface="Arial"/>
              <a:ea typeface="Arial"/>
              <a:cs typeface="Arial"/>
              <a:sym typeface="Arial"/>
            </a:endParaRPr>
          </a:p>
        </p:txBody>
      </p:sp>
      <p:pic>
        <p:nvPicPr>
          <p:cNvPr id="779" name="Google Shape;779;p105"/>
          <p:cNvPicPr preferRelativeResize="0"/>
          <p:nvPr/>
        </p:nvPicPr>
        <p:blipFill>
          <a:blip r:embed="rId4">
            <a:alphaModFix/>
          </a:blip>
          <a:stretch>
            <a:fillRect/>
          </a:stretch>
        </p:blipFill>
        <p:spPr>
          <a:xfrm>
            <a:off x="4411325" y="1852125"/>
            <a:ext cx="3523050" cy="2981525"/>
          </a:xfrm>
          <a:prstGeom prst="rect">
            <a:avLst/>
          </a:prstGeom>
          <a:noFill/>
          <a:ln>
            <a:noFill/>
          </a:ln>
        </p:spPr>
      </p:pic>
      <p:sp>
        <p:nvSpPr>
          <p:cNvPr id="780" name="Google Shape;780;p105"/>
          <p:cNvSpPr txBox="1">
            <a:spLocks noGrp="1"/>
          </p:cNvSpPr>
          <p:nvPr>
            <p:ph type="title"/>
          </p:nvPr>
        </p:nvSpPr>
        <p:spPr>
          <a:xfrm>
            <a:off x="0" y="0"/>
            <a:ext cx="9144000" cy="1465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4200" b="1">
                <a:solidFill>
                  <a:srgbClr val="9225A5"/>
                </a:solidFill>
                <a:latin typeface="Arial"/>
                <a:ea typeface="Arial"/>
                <a:cs typeface="Arial"/>
                <a:sym typeface="Arial"/>
              </a:rPr>
              <a:t>AGILE METHODOLOGY</a:t>
            </a:r>
            <a:r>
              <a:rPr lang="tr-TR" sz="4760"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E46C0A"/>
                </a:solidFill>
                <a:latin typeface="Arial"/>
                <a:ea typeface="Arial"/>
                <a:cs typeface="Arial"/>
                <a:sym typeface="Arial"/>
              </a:rPr>
              <a:t>SCRUM TEAM</a:t>
            </a:r>
            <a:endParaRPr sz="2500" b="1">
              <a:solidFill>
                <a:srgbClr val="E46C0A"/>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4"/>
        <p:cNvGrpSpPr/>
        <p:nvPr/>
      </p:nvGrpSpPr>
      <p:grpSpPr>
        <a:xfrm>
          <a:off x="0" y="0"/>
          <a:ext cx="0" cy="0"/>
          <a:chOff x="0" y="0"/>
          <a:chExt cx="0" cy="0"/>
        </a:xfrm>
      </p:grpSpPr>
      <p:sp>
        <p:nvSpPr>
          <p:cNvPr id="785" name="Google Shape;785;p106"/>
          <p:cNvSpPr txBox="1">
            <a:spLocks noGrp="1"/>
          </p:cNvSpPr>
          <p:nvPr>
            <p:ph type="body" idx="1"/>
          </p:nvPr>
        </p:nvSpPr>
        <p:spPr>
          <a:xfrm>
            <a:off x="101850" y="1298725"/>
            <a:ext cx="8940300" cy="3411000"/>
          </a:xfrm>
          <a:prstGeom prst="rect">
            <a:avLst/>
          </a:prstGeom>
        </p:spPr>
        <p:txBody>
          <a:bodyPr spcFirstLastPara="1" wrap="square" lIns="91425" tIns="45700" rIns="91425" bIns="45700" anchor="t" anchorCtr="0">
            <a:normAutofit/>
          </a:bodyPr>
          <a:lstStyle/>
          <a:p>
            <a:pPr marL="540000" marR="473176" lvl="0" indent="0" algn="just" rtl="0">
              <a:spcBef>
                <a:spcPts val="360"/>
              </a:spcBef>
              <a:spcAft>
                <a:spcPts val="0"/>
              </a:spcAft>
              <a:buClr>
                <a:schemeClr val="dk1"/>
              </a:buClr>
              <a:buSzPts val="1100"/>
              <a:buFont typeface="Arial"/>
              <a:buNone/>
            </a:pPr>
            <a:r>
              <a:rPr lang="tr-TR" sz="2100">
                <a:solidFill>
                  <a:srgbClr val="4151CE"/>
                </a:solidFill>
                <a:latin typeface="Arial"/>
                <a:ea typeface="Arial"/>
                <a:cs typeface="Arial"/>
                <a:sym typeface="Arial"/>
              </a:rPr>
              <a:t>    Takım kendi kendini örgütler. </a:t>
            </a:r>
            <a:r>
              <a:rPr lang="tr-TR" sz="2100">
                <a:solidFill>
                  <a:srgbClr val="E46C0A"/>
                </a:solidFill>
                <a:latin typeface="Arial"/>
                <a:ea typeface="Arial"/>
                <a:cs typeface="Arial"/>
                <a:sym typeface="Arial"/>
              </a:rPr>
              <a:t>(Self Organized)</a:t>
            </a:r>
            <a:r>
              <a:rPr lang="tr-TR" sz="2100">
                <a:solidFill>
                  <a:srgbClr val="4151CE"/>
                </a:solidFill>
                <a:latin typeface="Arial"/>
                <a:ea typeface="Arial"/>
                <a:cs typeface="Arial"/>
                <a:sym typeface="Arial"/>
              </a:rPr>
              <a:t> Böylece kendi içerisinde uyum içinde olan takımlar daha başarılı sonuçlar alırlar.</a:t>
            </a:r>
            <a:endParaRPr sz="2100">
              <a:solidFill>
                <a:srgbClr val="4151CE"/>
              </a:solidFill>
              <a:latin typeface="Arial"/>
              <a:ea typeface="Arial"/>
              <a:cs typeface="Arial"/>
              <a:sym typeface="Arial"/>
            </a:endParaRPr>
          </a:p>
          <a:p>
            <a:pPr marL="0" lvl="0" indent="0" algn="l" rtl="0">
              <a:spcBef>
                <a:spcPts val="360"/>
              </a:spcBef>
              <a:spcAft>
                <a:spcPts val="0"/>
              </a:spcAft>
              <a:buNone/>
            </a:pPr>
            <a:endParaRPr sz="2100">
              <a:solidFill>
                <a:srgbClr val="4151CE"/>
              </a:solidFill>
              <a:latin typeface="Arial"/>
              <a:ea typeface="Arial"/>
              <a:cs typeface="Arial"/>
              <a:sym typeface="Arial"/>
            </a:endParaRPr>
          </a:p>
        </p:txBody>
      </p:sp>
      <p:pic>
        <p:nvPicPr>
          <p:cNvPr id="786" name="Google Shape;786;p106"/>
          <p:cNvPicPr preferRelativeResize="0"/>
          <p:nvPr/>
        </p:nvPicPr>
        <p:blipFill>
          <a:blip r:embed="rId4">
            <a:alphaModFix/>
          </a:blip>
          <a:stretch>
            <a:fillRect/>
          </a:stretch>
        </p:blipFill>
        <p:spPr>
          <a:xfrm>
            <a:off x="1105850" y="2064050"/>
            <a:ext cx="6879600" cy="2646000"/>
          </a:xfrm>
          <a:prstGeom prst="roundRect">
            <a:avLst>
              <a:gd name="adj" fmla="val 16667"/>
            </a:avLst>
          </a:prstGeom>
          <a:noFill/>
          <a:ln>
            <a:noFill/>
          </a:ln>
        </p:spPr>
      </p:pic>
      <p:sp>
        <p:nvSpPr>
          <p:cNvPr id="787" name="Google Shape;787;p106"/>
          <p:cNvSpPr txBox="1">
            <a:spLocks noGrp="1"/>
          </p:cNvSpPr>
          <p:nvPr>
            <p:ph type="title"/>
          </p:nvPr>
        </p:nvSpPr>
        <p:spPr>
          <a:xfrm>
            <a:off x="0" y="0"/>
            <a:ext cx="9144000" cy="1465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4200" b="1">
                <a:solidFill>
                  <a:srgbClr val="9225A5"/>
                </a:solidFill>
                <a:latin typeface="Arial"/>
                <a:ea typeface="Arial"/>
                <a:cs typeface="Arial"/>
                <a:sym typeface="Arial"/>
              </a:rPr>
              <a:t>AGILE METHODOLOGY</a:t>
            </a:r>
            <a:r>
              <a:rPr lang="tr-TR" sz="4760"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E46C0A"/>
                </a:solidFill>
                <a:latin typeface="Arial"/>
                <a:ea typeface="Arial"/>
                <a:cs typeface="Arial"/>
                <a:sym typeface="Arial"/>
              </a:rPr>
              <a:t>SCRUM TEAM</a:t>
            </a:r>
            <a:endParaRPr sz="2500" b="1">
              <a:solidFill>
                <a:srgbClr val="E46C0A"/>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1"/>
        <p:cNvGrpSpPr/>
        <p:nvPr/>
      </p:nvGrpSpPr>
      <p:grpSpPr>
        <a:xfrm>
          <a:off x="0" y="0"/>
          <a:ext cx="0" cy="0"/>
          <a:chOff x="0" y="0"/>
          <a:chExt cx="0" cy="0"/>
        </a:xfrm>
      </p:grpSpPr>
      <p:sp>
        <p:nvSpPr>
          <p:cNvPr id="792" name="Google Shape;792;p107"/>
          <p:cNvSpPr txBox="1">
            <a:spLocks noGrp="1"/>
          </p:cNvSpPr>
          <p:nvPr>
            <p:ph type="title"/>
          </p:nvPr>
        </p:nvSpPr>
        <p:spPr>
          <a:xfrm>
            <a:off x="0" y="0"/>
            <a:ext cx="9144000" cy="1465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4200" b="1">
                <a:solidFill>
                  <a:srgbClr val="9225A5"/>
                </a:solidFill>
                <a:latin typeface="Arial"/>
                <a:ea typeface="Arial"/>
                <a:cs typeface="Arial"/>
                <a:sym typeface="Arial"/>
              </a:rPr>
              <a:t>AGILE METHODOLOGY</a:t>
            </a:r>
            <a:r>
              <a:rPr lang="tr-TR" sz="4760"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E46C0A"/>
                </a:solidFill>
                <a:latin typeface="Arial"/>
                <a:ea typeface="Arial"/>
                <a:cs typeface="Arial"/>
                <a:sym typeface="Arial"/>
              </a:rPr>
              <a:t>SCRUM TEAM</a:t>
            </a:r>
            <a:endParaRPr sz="2500" b="1">
              <a:solidFill>
                <a:srgbClr val="E46C0A"/>
              </a:solidFill>
              <a:latin typeface="Arial"/>
              <a:ea typeface="Arial"/>
              <a:cs typeface="Arial"/>
              <a:sym typeface="Arial"/>
            </a:endParaRPr>
          </a:p>
        </p:txBody>
      </p:sp>
      <p:sp>
        <p:nvSpPr>
          <p:cNvPr id="793" name="Google Shape;793;p107"/>
          <p:cNvSpPr txBox="1">
            <a:spLocks noGrp="1"/>
          </p:cNvSpPr>
          <p:nvPr>
            <p:ph type="body" idx="1"/>
          </p:nvPr>
        </p:nvSpPr>
        <p:spPr>
          <a:xfrm>
            <a:off x="115675" y="1280100"/>
            <a:ext cx="8923800" cy="3726900"/>
          </a:xfrm>
          <a:prstGeom prst="rect">
            <a:avLst/>
          </a:prstGeom>
          <a:noFill/>
          <a:ln>
            <a:noFill/>
          </a:ln>
        </p:spPr>
        <p:txBody>
          <a:bodyPr spcFirstLastPara="1" wrap="square" lIns="91425" tIns="45700" rIns="91425" bIns="45700" anchor="t" anchorCtr="0">
            <a:normAutofit/>
          </a:bodyPr>
          <a:lstStyle/>
          <a:p>
            <a:pPr marL="637199" lvl="0" indent="-142875" algn="l" rtl="0">
              <a:lnSpc>
                <a:spcPct val="100000"/>
              </a:lnSpc>
              <a:spcBef>
                <a:spcPts val="0"/>
              </a:spcBef>
              <a:spcAft>
                <a:spcPts val="0"/>
              </a:spcAft>
              <a:buClr>
                <a:schemeClr val="dk1"/>
              </a:buClr>
              <a:buSzPts val="440"/>
              <a:buFont typeface="Arial"/>
              <a:buNone/>
            </a:pPr>
            <a:r>
              <a:rPr lang="tr-TR" sz="1600" b="1">
                <a:solidFill>
                  <a:srgbClr val="E06666"/>
                </a:solidFill>
                <a:latin typeface="Arial"/>
                <a:ea typeface="Arial"/>
                <a:cs typeface="Arial"/>
                <a:sym typeface="Arial"/>
              </a:rPr>
              <a:t>1)</a:t>
            </a:r>
            <a:r>
              <a:rPr lang="tr-TR" sz="1600" b="1"/>
              <a:t> </a:t>
            </a:r>
            <a:r>
              <a:rPr lang="tr-TR" sz="1600" b="1">
                <a:solidFill>
                  <a:srgbClr val="E46C0A"/>
                </a:solidFill>
                <a:latin typeface="Arial"/>
                <a:ea typeface="Arial"/>
                <a:cs typeface="Arial"/>
                <a:sym typeface="Arial"/>
              </a:rPr>
              <a:t>Product Owner</a:t>
            </a:r>
            <a:r>
              <a:rPr lang="tr-TR" sz="1260" b="1">
                <a:solidFill>
                  <a:srgbClr val="4151CE"/>
                </a:solidFill>
                <a:latin typeface="Arial"/>
                <a:ea typeface="Arial"/>
                <a:cs typeface="Arial"/>
                <a:sym typeface="Arial"/>
              </a:rPr>
              <a:t>:</a:t>
            </a:r>
            <a:r>
              <a:rPr lang="tr-TR" sz="1260">
                <a:solidFill>
                  <a:srgbClr val="4151CE"/>
                </a:solidFill>
                <a:latin typeface="Arial"/>
                <a:ea typeface="Arial"/>
                <a:cs typeface="Arial"/>
                <a:sym typeface="Arial"/>
              </a:rPr>
              <a:t> </a:t>
            </a:r>
            <a:r>
              <a:rPr lang="tr-TR" sz="1562">
                <a:solidFill>
                  <a:srgbClr val="4151CE"/>
                </a:solidFill>
                <a:latin typeface="Arial"/>
                <a:ea typeface="Arial"/>
                <a:cs typeface="Arial"/>
                <a:sym typeface="Arial"/>
              </a:rPr>
              <a:t>Geliştirme takımı ve müşteri arasındaki iletişimi sağlar.</a:t>
            </a:r>
            <a:endParaRPr sz="1562">
              <a:solidFill>
                <a:srgbClr val="4151CE"/>
              </a:solidFill>
              <a:latin typeface="Arial"/>
              <a:ea typeface="Arial"/>
              <a:cs typeface="Arial"/>
              <a:sym typeface="Arial"/>
            </a:endParaRPr>
          </a:p>
          <a:p>
            <a:pPr marL="457200" lvl="0" indent="0" algn="l" rtl="0">
              <a:lnSpc>
                <a:spcPct val="100000"/>
              </a:lnSpc>
              <a:spcBef>
                <a:spcPts val="0"/>
              </a:spcBef>
              <a:spcAft>
                <a:spcPts val="0"/>
              </a:spcAft>
              <a:buSzPts val="440"/>
              <a:buNone/>
            </a:pPr>
            <a:endParaRPr sz="562">
              <a:solidFill>
                <a:srgbClr val="4151CE"/>
              </a:solidFill>
              <a:latin typeface="Arial"/>
              <a:ea typeface="Arial"/>
              <a:cs typeface="Arial"/>
              <a:sym typeface="Arial"/>
            </a:endParaRPr>
          </a:p>
          <a:p>
            <a:pPr marL="540000" marR="461643" lvl="0" indent="-124092" algn="just" rtl="0">
              <a:lnSpc>
                <a:spcPct val="100000"/>
              </a:lnSpc>
              <a:spcBef>
                <a:spcPts val="0"/>
              </a:spcBef>
              <a:spcAft>
                <a:spcPts val="0"/>
              </a:spcAft>
              <a:buClr>
                <a:srgbClr val="E06666"/>
              </a:buClr>
              <a:buSzPts val="1804"/>
              <a:buFont typeface="Arial"/>
              <a:buChar char="•"/>
            </a:pPr>
            <a:r>
              <a:rPr lang="tr-TR" sz="1562">
                <a:solidFill>
                  <a:srgbClr val="4151CE"/>
                </a:solidFill>
                <a:latin typeface="Arial"/>
                <a:ea typeface="Arial"/>
                <a:cs typeface="Arial"/>
                <a:sym typeface="Arial"/>
              </a:rPr>
              <a:t>Projenin özelliklerini tanımlar. Projenin önceliklerine göre </a:t>
            </a:r>
            <a:r>
              <a:rPr lang="tr-TR" sz="1562" b="1">
                <a:solidFill>
                  <a:srgbClr val="4151CE"/>
                </a:solidFill>
                <a:latin typeface="Arial"/>
                <a:ea typeface="Arial"/>
                <a:cs typeface="Arial"/>
                <a:sym typeface="Arial"/>
              </a:rPr>
              <a:t>Product Backlog</a:t>
            </a:r>
            <a:r>
              <a:rPr lang="tr-TR" sz="1562">
                <a:solidFill>
                  <a:srgbClr val="4151CE"/>
                </a:solidFill>
                <a:latin typeface="Arial"/>
                <a:ea typeface="Arial"/>
                <a:cs typeface="Arial"/>
                <a:sym typeface="Arial"/>
              </a:rPr>
              <a:t> (iş listesi) oluşturur. </a:t>
            </a:r>
            <a:endParaRPr sz="1562">
              <a:solidFill>
                <a:srgbClr val="4151CE"/>
              </a:solidFill>
              <a:latin typeface="Arial"/>
              <a:ea typeface="Arial"/>
              <a:cs typeface="Arial"/>
              <a:sym typeface="Arial"/>
            </a:endParaRPr>
          </a:p>
          <a:p>
            <a:pPr marL="540000" marR="461643" lvl="0" indent="-124092" algn="just" rtl="0">
              <a:lnSpc>
                <a:spcPct val="100000"/>
              </a:lnSpc>
              <a:spcBef>
                <a:spcPts val="0"/>
              </a:spcBef>
              <a:spcAft>
                <a:spcPts val="0"/>
              </a:spcAft>
              <a:buClr>
                <a:srgbClr val="E06666"/>
              </a:buClr>
              <a:buSzPts val="1804"/>
              <a:buFont typeface="Arial"/>
              <a:buChar char="•"/>
            </a:pPr>
            <a:r>
              <a:rPr lang="tr-TR" sz="1562">
                <a:solidFill>
                  <a:srgbClr val="4151CE"/>
                </a:solidFill>
                <a:latin typeface="Arial"/>
                <a:ea typeface="Arial"/>
                <a:cs typeface="Arial"/>
                <a:sym typeface="Arial"/>
              </a:rPr>
              <a:t>Ekipte Stakeholders'ı temsil eder.</a:t>
            </a:r>
            <a:endParaRPr sz="1562">
              <a:solidFill>
                <a:srgbClr val="4151CE"/>
              </a:solidFill>
              <a:latin typeface="Arial"/>
              <a:ea typeface="Arial"/>
              <a:cs typeface="Arial"/>
              <a:sym typeface="Arial"/>
            </a:endParaRPr>
          </a:p>
          <a:p>
            <a:pPr marL="540000" marR="461643" lvl="0" indent="-124092" algn="just" rtl="0">
              <a:lnSpc>
                <a:spcPct val="100000"/>
              </a:lnSpc>
              <a:spcBef>
                <a:spcPts val="0"/>
              </a:spcBef>
              <a:spcAft>
                <a:spcPts val="0"/>
              </a:spcAft>
              <a:buClr>
                <a:srgbClr val="E06666"/>
              </a:buClr>
              <a:buSzPts val="1804"/>
              <a:buChar char="•"/>
            </a:pPr>
            <a:r>
              <a:rPr lang="tr-TR" sz="1562">
                <a:solidFill>
                  <a:srgbClr val="4151CE"/>
                </a:solidFill>
                <a:latin typeface="Arial"/>
                <a:ea typeface="Arial"/>
                <a:cs typeface="Arial"/>
                <a:sym typeface="Arial"/>
              </a:rPr>
              <a:t>Product Backlog’un sahibi PO’dur.</a:t>
            </a:r>
            <a:endParaRPr sz="1562">
              <a:solidFill>
                <a:srgbClr val="4151CE"/>
              </a:solidFill>
              <a:latin typeface="Arial"/>
              <a:ea typeface="Arial"/>
              <a:cs typeface="Arial"/>
              <a:sym typeface="Arial"/>
            </a:endParaRPr>
          </a:p>
          <a:p>
            <a:pPr marL="540000" marR="461643" lvl="0" indent="-124092" algn="just" rtl="0">
              <a:lnSpc>
                <a:spcPct val="100000"/>
              </a:lnSpc>
              <a:spcBef>
                <a:spcPts val="0"/>
              </a:spcBef>
              <a:spcAft>
                <a:spcPts val="0"/>
              </a:spcAft>
              <a:buClr>
                <a:srgbClr val="E06666"/>
              </a:buClr>
              <a:buSzPts val="1804"/>
              <a:buFont typeface="Arial"/>
              <a:buChar char="•"/>
            </a:pPr>
            <a:r>
              <a:rPr lang="tr-TR" sz="1562">
                <a:solidFill>
                  <a:srgbClr val="4151CE"/>
                </a:solidFill>
                <a:latin typeface="Arial"/>
                <a:ea typeface="Arial"/>
                <a:cs typeface="Arial"/>
                <a:sym typeface="Arial"/>
              </a:rPr>
              <a:t>Birinci önceliği; İş Listesini (Product Backlog) yönetmektir.</a:t>
            </a:r>
            <a:endParaRPr sz="1562">
              <a:solidFill>
                <a:srgbClr val="4151CE"/>
              </a:solidFill>
              <a:latin typeface="Arial"/>
              <a:ea typeface="Arial"/>
              <a:cs typeface="Arial"/>
              <a:sym typeface="Arial"/>
            </a:endParaRPr>
          </a:p>
          <a:p>
            <a:pPr marL="540000" marR="461643" lvl="0" indent="-9525" algn="just" rtl="0">
              <a:lnSpc>
                <a:spcPct val="100000"/>
              </a:lnSpc>
              <a:spcBef>
                <a:spcPts val="0"/>
              </a:spcBef>
              <a:spcAft>
                <a:spcPts val="0"/>
              </a:spcAft>
              <a:buClr>
                <a:schemeClr val="dk1"/>
              </a:buClr>
              <a:buSzPts val="440"/>
              <a:buFont typeface="Arial"/>
              <a:buNone/>
            </a:pPr>
            <a:r>
              <a:rPr lang="tr-TR" sz="1562" b="1">
                <a:solidFill>
                  <a:srgbClr val="4151CE"/>
                </a:solidFill>
                <a:latin typeface="Arial"/>
                <a:ea typeface="Arial"/>
                <a:cs typeface="Arial"/>
                <a:sym typeface="Arial"/>
              </a:rPr>
              <a:t>Product Backlog’i yönetmek demek, ürünü yönetmek demektir.</a:t>
            </a:r>
            <a:endParaRPr sz="1562" b="1">
              <a:solidFill>
                <a:srgbClr val="4151CE"/>
              </a:solidFill>
              <a:latin typeface="Arial"/>
              <a:ea typeface="Arial"/>
              <a:cs typeface="Arial"/>
              <a:sym typeface="Arial"/>
            </a:endParaRPr>
          </a:p>
          <a:p>
            <a:pPr marL="540000" marR="461643" lvl="0" indent="-118744" algn="just" rtl="0">
              <a:lnSpc>
                <a:spcPct val="100000"/>
              </a:lnSpc>
              <a:spcBef>
                <a:spcPts val="0"/>
              </a:spcBef>
              <a:spcAft>
                <a:spcPts val="0"/>
              </a:spcAft>
              <a:buClr>
                <a:srgbClr val="E06666"/>
              </a:buClr>
              <a:buSzPts val="1720"/>
              <a:buFont typeface="Arial"/>
              <a:buChar char="•"/>
            </a:pPr>
            <a:r>
              <a:rPr lang="tr-TR" sz="1562">
                <a:solidFill>
                  <a:srgbClr val="4151CE"/>
                </a:solidFill>
                <a:latin typeface="Arial"/>
                <a:ea typeface="Arial"/>
                <a:cs typeface="Arial"/>
                <a:sym typeface="Arial"/>
              </a:rPr>
              <a:t>Ürünle ilgili yapılacak bütün geliştirmeler Product Backlog’da bulunur.</a:t>
            </a:r>
            <a:endParaRPr sz="1562">
              <a:solidFill>
                <a:srgbClr val="4151CE"/>
              </a:solidFill>
              <a:latin typeface="Arial"/>
              <a:ea typeface="Arial"/>
              <a:cs typeface="Arial"/>
              <a:sym typeface="Arial"/>
            </a:endParaRPr>
          </a:p>
          <a:p>
            <a:pPr marL="540000" marR="461643" lvl="0" indent="-118744" algn="just" rtl="0">
              <a:lnSpc>
                <a:spcPct val="100000"/>
              </a:lnSpc>
              <a:spcBef>
                <a:spcPts val="0"/>
              </a:spcBef>
              <a:spcAft>
                <a:spcPts val="0"/>
              </a:spcAft>
              <a:buClr>
                <a:srgbClr val="E06666"/>
              </a:buClr>
              <a:buSzPts val="1720"/>
              <a:buFont typeface="Arial"/>
              <a:buChar char="•"/>
            </a:pPr>
            <a:r>
              <a:rPr lang="tr-TR" sz="1562">
                <a:solidFill>
                  <a:srgbClr val="4151CE"/>
                </a:solidFill>
                <a:latin typeface="Arial"/>
                <a:ea typeface="Arial"/>
                <a:cs typeface="Arial"/>
                <a:sym typeface="Arial"/>
              </a:rPr>
              <a:t>Product Backlog herkes tarafından erişilebilir ve anlaşılabilir olmalıdır.</a:t>
            </a:r>
            <a:endParaRPr sz="1562">
              <a:solidFill>
                <a:srgbClr val="4151CE"/>
              </a:solidFill>
              <a:latin typeface="Arial"/>
              <a:ea typeface="Arial"/>
              <a:cs typeface="Arial"/>
              <a:sym typeface="Arial"/>
            </a:endParaRPr>
          </a:p>
          <a:p>
            <a:pPr marL="540000" marR="461643" lvl="0" indent="-118744" algn="just" rtl="0">
              <a:lnSpc>
                <a:spcPct val="100000"/>
              </a:lnSpc>
              <a:spcBef>
                <a:spcPts val="0"/>
              </a:spcBef>
              <a:spcAft>
                <a:spcPts val="0"/>
              </a:spcAft>
              <a:buClr>
                <a:srgbClr val="E06666"/>
              </a:buClr>
              <a:buSzPts val="1720"/>
              <a:buFont typeface="Arial"/>
              <a:buChar char="•"/>
            </a:pPr>
            <a:r>
              <a:rPr lang="tr-TR" sz="1562">
                <a:solidFill>
                  <a:srgbClr val="4151CE"/>
                </a:solidFill>
                <a:latin typeface="Arial"/>
                <a:ea typeface="Arial"/>
                <a:cs typeface="Arial"/>
                <a:sym typeface="Arial"/>
              </a:rPr>
              <a:t>Product Owner, Geliştirme Takımı ve Stakeholders arasındaki iletişimi gerçekleştirir.</a:t>
            </a:r>
            <a:endParaRPr sz="1562">
              <a:solidFill>
                <a:srgbClr val="4151CE"/>
              </a:solidFill>
              <a:latin typeface="Arial"/>
              <a:ea typeface="Arial"/>
              <a:cs typeface="Arial"/>
              <a:sym typeface="Arial"/>
            </a:endParaRPr>
          </a:p>
          <a:p>
            <a:pPr marL="540000" marR="461643" lvl="0" indent="-118744" algn="just" rtl="0">
              <a:lnSpc>
                <a:spcPct val="100000"/>
              </a:lnSpc>
              <a:spcBef>
                <a:spcPts val="0"/>
              </a:spcBef>
              <a:spcAft>
                <a:spcPts val="0"/>
              </a:spcAft>
              <a:buClr>
                <a:srgbClr val="E06666"/>
              </a:buClr>
              <a:buSzPts val="1720"/>
              <a:buFont typeface="Arial"/>
              <a:buChar char="•"/>
            </a:pPr>
            <a:r>
              <a:rPr lang="tr-TR" sz="1562">
                <a:solidFill>
                  <a:srgbClr val="4151CE"/>
                </a:solidFill>
                <a:latin typeface="Arial"/>
                <a:ea typeface="Arial"/>
                <a:cs typeface="Arial"/>
                <a:sym typeface="Arial"/>
              </a:rPr>
              <a:t>Her Sprint’te hangi user story’lerin sprinte dahil edilecegine karar verir. </a:t>
            </a:r>
            <a:endParaRPr sz="1562">
              <a:solidFill>
                <a:srgbClr val="4151CE"/>
              </a:solidFill>
              <a:latin typeface="Arial"/>
              <a:ea typeface="Arial"/>
              <a:cs typeface="Arial"/>
              <a:sym typeface="Arial"/>
            </a:endParaRPr>
          </a:p>
          <a:p>
            <a:pPr marL="540000" marR="461643" lvl="0" indent="-118744" algn="just" rtl="0">
              <a:lnSpc>
                <a:spcPct val="100000"/>
              </a:lnSpc>
              <a:spcBef>
                <a:spcPts val="0"/>
              </a:spcBef>
              <a:spcAft>
                <a:spcPts val="0"/>
              </a:spcAft>
              <a:buClr>
                <a:srgbClr val="E06666"/>
              </a:buClr>
              <a:buSzPts val="1720"/>
              <a:buFont typeface="Arial"/>
              <a:buChar char="•"/>
            </a:pPr>
            <a:r>
              <a:rPr lang="tr-TR" sz="1562">
                <a:solidFill>
                  <a:srgbClr val="4151CE"/>
                </a:solidFill>
                <a:latin typeface="Arial"/>
                <a:ea typeface="Arial"/>
                <a:cs typeface="Arial"/>
                <a:sym typeface="Arial"/>
              </a:rPr>
              <a:t>Sprint değerlendirme toplantılarının (</a:t>
            </a:r>
            <a:r>
              <a:rPr lang="tr-TR" sz="1562" b="1">
                <a:solidFill>
                  <a:srgbClr val="4151CE"/>
                </a:solidFill>
                <a:latin typeface="Arial"/>
                <a:ea typeface="Arial"/>
                <a:cs typeface="Arial"/>
                <a:sym typeface="Arial"/>
              </a:rPr>
              <a:t>Sprint Review</a:t>
            </a:r>
            <a:r>
              <a:rPr lang="tr-TR" sz="1562">
                <a:solidFill>
                  <a:srgbClr val="4151CE"/>
                </a:solidFill>
                <a:latin typeface="Arial"/>
                <a:ea typeface="Arial"/>
                <a:cs typeface="Arial"/>
                <a:sym typeface="Arial"/>
              </a:rPr>
              <a:t>) sahibidir. Bu toplantıların organizasyonunu yapar. </a:t>
            </a:r>
            <a:endParaRPr sz="1321"/>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7"/>
        <p:cNvGrpSpPr/>
        <p:nvPr/>
      </p:nvGrpSpPr>
      <p:grpSpPr>
        <a:xfrm>
          <a:off x="0" y="0"/>
          <a:ext cx="0" cy="0"/>
          <a:chOff x="0" y="0"/>
          <a:chExt cx="0" cy="0"/>
        </a:xfrm>
      </p:grpSpPr>
      <p:sp>
        <p:nvSpPr>
          <p:cNvPr id="798" name="Google Shape;798;p108"/>
          <p:cNvSpPr txBox="1">
            <a:spLocks noGrp="1"/>
          </p:cNvSpPr>
          <p:nvPr>
            <p:ph type="body" idx="1"/>
          </p:nvPr>
        </p:nvSpPr>
        <p:spPr>
          <a:xfrm>
            <a:off x="110100" y="1472675"/>
            <a:ext cx="8923800" cy="3249300"/>
          </a:xfrm>
          <a:prstGeom prst="rect">
            <a:avLst/>
          </a:prstGeom>
          <a:noFill/>
          <a:ln>
            <a:noFill/>
          </a:ln>
        </p:spPr>
        <p:txBody>
          <a:bodyPr spcFirstLastPara="1" wrap="square" lIns="91425" tIns="45700" rIns="91425" bIns="45700" anchor="t" anchorCtr="0">
            <a:normAutofit/>
          </a:bodyPr>
          <a:lstStyle/>
          <a:p>
            <a:pPr marL="540000" lvl="0" indent="-142875" algn="l" rtl="0">
              <a:lnSpc>
                <a:spcPct val="80000"/>
              </a:lnSpc>
              <a:spcBef>
                <a:spcPts val="0"/>
              </a:spcBef>
              <a:spcAft>
                <a:spcPts val="0"/>
              </a:spcAft>
              <a:buClr>
                <a:schemeClr val="dk1"/>
              </a:buClr>
              <a:buSzPts val="1018"/>
              <a:buNone/>
            </a:pPr>
            <a:r>
              <a:rPr lang="tr-TR" sz="2120" b="1">
                <a:solidFill>
                  <a:srgbClr val="7030A0"/>
                </a:solidFill>
                <a:latin typeface="Arial"/>
                <a:ea typeface="Arial"/>
                <a:cs typeface="Arial"/>
                <a:sym typeface="Arial"/>
              </a:rPr>
              <a:t>  </a:t>
            </a:r>
            <a:r>
              <a:rPr lang="tr-TR" sz="2212" b="1">
                <a:solidFill>
                  <a:srgbClr val="7030A0"/>
                </a:solidFill>
                <a:latin typeface="Arial"/>
                <a:ea typeface="Arial"/>
                <a:cs typeface="Arial"/>
                <a:sym typeface="Arial"/>
              </a:rPr>
              <a:t>Product Owner Kimdir?</a:t>
            </a:r>
            <a:endParaRPr sz="2212" b="1">
              <a:solidFill>
                <a:srgbClr val="7030A0"/>
              </a:solidFill>
              <a:latin typeface="Arial"/>
              <a:ea typeface="Arial"/>
              <a:cs typeface="Arial"/>
              <a:sym typeface="Arial"/>
            </a:endParaRPr>
          </a:p>
          <a:p>
            <a:pPr marL="540000" lvl="0" indent="-142875" algn="l" rtl="0">
              <a:lnSpc>
                <a:spcPct val="80000"/>
              </a:lnSpc>
              <a:spcBef>
                <a:spcPts val="0"/>
              </a:spcBef>
              <a:spcAft>
                <a:spcPts val="0"/>
              </a:spcAft>
              <a:buClr>
                <a:schemeClr val="dk1"/>
              </a:buClr>
              <a:buSzPts val="1018"/>
              <a:buFont typeface="Arial"/>
              <a:buNone/>
            </a:pPr>
            <a:r>
              <a:rPr lang="tr-TR" sz="2120">
                <a:solidFill>
                  <a:srgbClr val="E06666"/>
                </a:solidFill>
                <a:latin typeface="Arial"/>
                <a:ea typeface="Arial"/>
                <a:cs typeface="Arial"/>
                <a:sym typeface="Arial"/>
              </a:rPr>
              <a:t>● </a:t>
            </a:r>
            <a:r>
              <a:rPr lang="tr-TR" sz="2120">
                <a:solidFill>
                  <a:srgbClr val="4151CE"/>
                </a:solidFill>
                <a:latin typeface="Arial"/>
                <a:ea typeface="Arial"/>
                <a:cs typeface="Arial"/>
                <a:sym typeface="Arial"/>
              </a:rPr>
              <a:t>Scrum takımının üyesidir.</a:t>
            </a:r>
            <a:endParaRPr sz="2120">
              <a:solidFill>
                <a:srgbClr val="4151CE"/>
              </a:solidFill>
              <a:latin typeface="Arial"/>
              <a:ea typeface="Arial"/>
              <a:cs typeface="Arial"/>
              <a:sym typeface="Arial"/>
            </a:endParaRPr>
          </a:p>
          <a:p>
            <a:pPr marL="540000" lvl="0" indent="-142875" algn="l" rtl="0">
              <a:lnSpc>
                <a:spcPct val="80000"/>
              </a:lnSpc>
              <a:spcBef>
                <a:spcPts val="0"/>
              </a:spcBef>
              <a:spcAft>
                <a:spcPts val="0"/>
              </a:spcAft>
              <a:buClr>
                <a:schemeClr val="dk1"/>
              </a:buClr>
              <a:buSzPts val="1018"/>
              <a:buFont typeface="Arial"/>
              <a:buNone/>
            </a:pPr>
            <a:r>
              <a:rPr lang="tr-TR" sz="2120">
                <a:solidFill>
                  <a:srgbClr val="E06666"/>
                </a:solidFill>
                <a:latin typeface="Arial"/>
                <a:ea typeface="Arial"/>
                <a:cs typeface="Arial"/>
                <a:sym typeface="Arial"/>
              </a:rPr>
              <a:t>●</a:t>
            </a:r>
            <a:r>
              <a:rPr lang="tr-TR" sz="2120">
                <a:solidFill>
                  <a:srgbClr val="4151CE"/>
                </a:solidFill>
                <a:latin typeface="Arial"/>
                <a:ea typeface="Arial"/>
                <a:cs typeface="Arial"/>
                <a:sym typeface="Arial"/>
              </a:rPr>
              <a:t> İletişimi kuvvetlidir.</a:t>
            </a:r>
            <a:endParaRPr sz="2120">
              <a:solidFill>
                <a:srgbClr val="4151CE"/>
              </a:solidFill>
              <a:latin typeface="Arial"/>
              <a:ea typeface="Arial"/>
              <a:cs typeface="Arial"/>
              <a:sym typeface="Arial"/>
            </a:endParaRPr>
          </a:p>
          <a:p>
            <a:pPr marL="540000" lvl="0" indent="-142875" algn="l" rtl="0">
              <a:lnSpc>
                <a:spcPct val="80000"/>
              </a:lnSpc>
              <a:spcBef>
                <a:spcPts val="0"/>
              </a:spcBef>
              <a:spcAft>
                <a:spcPts val="0"/>
              </a:spcAft>
              <a:buClr>
                <a:schemeClr val="dk1"/>
              </a:buClr>
              <a:buSzPts val="1018"/>
              <a:buFont typeface="Arial"/>
              <a:buNone/>
            </a:pPr>
            <a:r>
              <a:rPr lang="tr-TR" sz="2120">
                <a:solidFill>
                  <a:srgbClr val="E06666"/>
                </a:solidFill>
                <a:latin typeface="Arial"/>
                <a:ea typeface="Arial"/>
                <a:cs typeface="Arial"/>
                <a:sym typeface="Arial"/>
              </a:rPr>
              <a:t>●</a:t>
            </a:r>
            <a:r>
              <a:rPr lang="tr-TR" sz="2120">
                <a:solidFill>
                  <a:srgbClr val="4151CE"/>
                </a:solidFill>
                <a:latin typeface="Arial"/>
                <a:ea typeface="Arial"/>
                <a:cs typeface="Arial"/>
                <a:sym typeface="Arial"/>
              </a:rPr>
              <a:t> Müşteri ve Development Team</a:t>
            </a:r>
            <a:endParaRPr sz="2120">
              <a:solidFill>
                <a:srgbClr val="4151CE"/>
              </a:solidFill>
              <a:latin typeface="Arial"/>
              <a:ea typeface="Arial"/>
              <a:cs typeface="Arial"/>
              <a:sym typeface="Arial"/>
            </a:endParaRPr>
          </a:p>
          <a:p>
            <a:pPr marL="540000" lvl="0" indent="-142875" algn="l" rtl="0">
              <a:lnSpc>
                <a:spcPct val="80000"/>
              </a:lnSpc>
              <a:spcBef>
                <a:spcPts val="0"/>
              </a:spcBef>
              <a:spcAft>
                <a:spcPts val="0"/>
              </a:spcAft>
              <a:buClr>
                <a:schemeClr val="dk1"/>
              </a:buClr>
              <a:buSzPts val="1018"/>
              <a:buFont typeface="Arial"/>
              <a:buNone/>
            </a:pPr>
            <a:r>
              <a:rPr lang="tr-TR" sz="2120">
                <a:solidFill>
                  <a:srgbClr val="4151CE"/>
                </a:solidFill>
                <a:latin typeface="Arial"/>
                <a:ea typeface="Arial"/>
                <a:cs typeface="Arial"/>
                <a:sym typeface="Arial"/>
              </a:rPr>
              <a:t>arasında iletişim kurar.</a:t>
            </a:r>
            <a:endParaRPr sz="2120">
              <a:solidFill>
                <a:srgbClr val="4151CE"/>
              </a:solidFill>
              <a:latin typeface="Arial"/>
              <a:ea typeface="Arial"/>
              <a:cs typeface="Arial"/>
              <a:sym typeface="Arial"/>
            </a:endParaRPr>
          </a:p>
          <a:p>
            <a:pPr marL="540000" lvl="0" indent="-142875" algn="l" rtl="0">
              <a:lnSpc>
                <a:spcPct val="80000"/>
              </a:lnSpc>
              <a:spcBef>
                <a:spcPts val="0"/>
              </a:spcBef>
              <a:spcAft>
                <a:spcPts val="0"/>
              </a:spcAft>
              <a:buClr>
                <a:schemeClr val="dk1"/>
              </a:buClr>
              <a:buSzPts val="1018"/>
              <a:buFont typeface="Arial"/>
              <a:buNone/>
            </a:pPr>
            <a:r>
              <a:rPr lang="tr-TR" sz="2120">
                <a:solidFill>
                  <a:srgbClr val="E06666"/>
                </a:solidFill>
                <a:latin typeface="Arial"/>
                <a:ea typeface="Arial"/>
                <a:cs typeface="Arial"/>
                <a:sym typeface="Arial"/>
              </a:rPr>
              <a:t>● </a:t>
            </a:r>
            <a:r>
              <a:rPr lang="tr-TR" sz="2120">
                <a:solidFill>
                  <a:srgbClr val="4151CE"/>
                </a:solidFill>
                <a:latin typeface="Arial"/>
                <a:ea typeface="Arial"/>
                <a:cs typeface="Arial"/>
                <a:sym typeface="Arial"/>
              </a:rPr>
              <a:t>Sorumluluğu elinde tutar.</a:t>
            </a:r>
            <a:endParaRPr sz="2120">
              <a:solidFill>
                <a:srgbClr val="4151CE"/>
              </a:solidFill>
              <a:latin typeface="Arial"/>
              <a:ea typeface="Arial"/>
              <a:cs typeface="Arial"/>
              <a:sym typeface="Arial"/>
            </a:endParaRPr>
          </a:p>
          <a:p>
            <a:pPr marL="540000" lvl="0" indent="-142875" algn="l" rtl="0">
              <a:lnSpc>
                <a:spcPct val="80000"/>
              </a:lnSpc>
              <a:spcBef>
                <a:spcPts val="0"/>
              </a:spcBef>
              <a:spcAft>
                <a:spcPts val="0"/>
              </a:spcAft>
              <a:buClr>
                <a:schemeClr val="dk1"/>
              </a:buClr>
              <a:buSzPts val="1018"/>
              <a:buFont typeface="Arial"/>
              <a:buNone/>
            </a:pPr>
            <a:r>
              <a:rPr lang="tr-TR" sz="2120">
                <a:solidFill>
                  <a:srgbClr val="E06666"/>
                </a:solidFill>
                <a:latin typeface="Arial"/>
                <a:ea typeface="Arial"/>
                <a:cs typeface="Arial"/>
                <a:sym typeface="Arial"/>
              </a:rPr>
              <a:t>●</a:t>
            </a:r>
            <a:r>
              <a:rPr lang="tr-TR" sz="2120">
                <a:solidFill>
                  <a:srgbClr val="4151CE"/>
                </a:solidFill>
                <a:latin typeface="Arial"/>
                <a:ea typeface="Arial"/>
                <a:cs typeface="Arial"/>
                <a:sym typeface="Arial"/>
              </a:rPr>
              <a:t> Belirleyicidir.</a:t>
            </a:r>
            <a:endParaRPr sz="2120">
              <a:solidFill>
                <a:srgbClr val="4151CE"/>
              </a:solidFill>
              <a:latin typeface="Arial"/>
              <a:ea typeface="Arial"/>
              <a:cs typeface="Arial"/>
              <a:sym typeface="Arial"/>
            </a:endParaRPr>
          </a:p>
          <a:p>
            <a:pPr marL="540000" lvl="0" indent="-142875" algn="l" rtl="0">
              <a:lnSpc>
                <a:spcPct val="80000"/>
              </a:lnSpc>
              <a:spcBef>
                <a:spcPts val="0"/>
              </a:spcBef>
              <a:spcAft>
                <a:spcPts val="0"/>
              </a:spcAft>
              <a:buClr>
                <a:schemeClr val="dk1"/>
              </a:buClr>
              <a:buSzPts val="1018"/>
              <a:buFont typeface="Arial"/>
              <a:buNone/>
            </a:pPr>
            <a:r>
              <a:rPr lang="tr-TR" sz="2120">
                <a:solidFill>
                  <a:srgbClr val="E06666"/>
                </a:solidFill>
                <a:latin typeface="Arial"/>
                <a:ea typeface="Arial"/>
                <a:cs typeface="Arial"/>
                <a:sym typeface="Arial"/>
              </a:rPr>
              <a:t>●</a:t>
            </a:r>
            <a:r>
              <a:rPr lang="tr-TR" sz="2120">
                <a:solidFill>
                  <a:srgbClr val="4151CE"/>
                </a:solidFill>
                <a:latin typeface="Arial"/>
                <a:ea typeface="Arial"/>
                <a:cs typeface="Arial"/>
                <a:sym typeface="Arial"/>
              </a:rPr>
              <a:t> Kararlı ve ulaşılabilir.</a:t>
            </a:r>
            <a:endParaRPr sz="2120">
              <a:solidFill>
                <a:srgbClr val="4151CE"/>
              </a:solidFill>
              <a:latin typeface="Arial"/>
              <a:ea typeface="Arial"/>
              <a:cs typeface="Arial"/>
              <a:sym typeface="Arial"/>
            </a:endParaRPr>
          </a:p>
          <a:p>
            <a:pPr marL="540000" lvl="0" indent="-142875" algn="l" rtl="0">
              <a:lnSpc>
                <a:spcPct val="80000"/>
              </a:lnSpc>
              <a:spcBef>
                <a:spcPts val="0"/>
              </a:spcBef>
              <a:spcAft>
                <a:spcPts val="0"/>
              </a:spcAft>
              <a:buClr>
                <a:schemeClr val="dk1"/>
              </a:buClr>
              <a:buSzPts val="1018"/>
              <a:buFont typeface="Arial"/>
              <a:buNone/>
            </a:pPr>
            <a:r>
              <a:rPr lang="tr-TR" sz="2120">
                <a:solidFill>
                  <a:srgbClr val="E06666"/>
                </a:solidFill>
                <a:latin typeface="Arial"/>
                <a:ea typeface="Arial"/>
                <a:cs typeface="Arial"/>
                <a:sym typeface="Arial"/>
              </a:rPr>
              <a:t>●</a:t>
            </a:r>
            <a:r>
              <a:rPr lang="tr-TR" sz="2120">
                <a:solidFill>
                  <a:srgbClr val="4151CE"/>
                </a:solidFill>
                <a:latin typeface="Arial"/>
                <a:ea typeface="Arial"/>
                <a:cs typeface="Arial"/>
                <a:sym typeface="Arial"/>
              </a:rPr>
              <a:t> Ürün sorumluluğunu kabul eder.</a:t>
            </a:r>
            <a:endParaRPr sz="2120">
              <a:solidFill>
                <a:srgbClr val="4151CE"/>
              </a:solidFill>
              <a:latin typeface="Arial"/>
              <a:ea typeface="Arial"/>
              <a:cs typeface="Arial"/>
              <a:sym typeface="Arial"/>
            </a:endParaRPr>
          </a:p>
          <a:p>
            <a:pPr marL="540000" lvl="0" indent="-142875" algn="l" rtl="0">
              <a:lnSpc>
                <a:spcPct val="80000"/>
              </a:lnSpc>
              <a:spcBef>
                <a:spcPts val="0"/>
              </a:spcBef>
              <a:spcAft>
                <a:spcPts val="0"/>
              </a:spcAft>
              <a:buClr>
                <a:schemeClr val="dk1"/>
              </a:buClr>
              <a:buSzPts val="1018"/>
              <a:buFont typeface="Arial"/>
              <a:buNone/>
            </a:pPr>
            <a:r>
              <a:rPr lang="tr-TR" sz="2120">
                <a:solidFill>
                  <a:srgbClr val="E06666"/>
                </a:solidFill>
                <a:latin typeface="Arial"/>
                <a:ea typeface="Arial"/>
                <a:cs typeface="Arial"/>
                <a:sym typeface="Arial"/>
              </a:rPr>
              <a:t>●</a:t>
            </a:r>
            <a:r>
              <a:rPr lang="tr-TR" sz="2120">
                <a:solidFill>
                  <a:srgbClr val="4151CE"/>
                </a:solidFill>
                <a:latin typeface="Arial"/>
                <a:ea typeface="Arial"/>
                <a:cs typeface="Arial"/>
                <a:sym typeface="Arial"/>
              </a:rPr>
              <a:t> Karar verme yetkisine sahiptir.</a:t>
            </a:r>
            <a:endParaRPr sz="2120">
              <a:solidFill>
                <a:srgbClr val="4151CE"/>
              </a:solidFill>
              <a:latin typeface="Arial"/>
              <a:ea typeface="Arial"/>
              <a:cs typeface="Arial"/>
              <a:sym typeface="Arial"/>
            </a:endParaRPr>
          </a:p>
          <a:p>
            <a:pPr marL="540000" lvl="0" indent="-142875" algn="l" rtl="0">
              <a:lnSpc>
                <a:spcPct val="80000"/>
              </a:lnSpc>
              <a:spcBef>
                <a:spcPts val="0"/>
              </a:spcBef>
              <a:spcAft>
                <a:spcPts val="0"/>
              </a:spcAft>
              <a:buClr>
                <a:schemeClr val="dk1"/>
              </a:buClr>
              <a:buSzPts val="1018"/>
              <a:buNone/>
            </a:pPr>
            <a:r>
              <a:rPr lang="tr-TR" sz="2120">
                <a:solidFill>
                  <a:srgbClr val="E06666"/>
                </a:solidFill>
                <a:latin typeface="Arial"/>
                <a:ea typeface="Arial"/>
                <a:cs typeface="Arial"/>
                <a:sym typeface="Arial"/>
              </a:rPr>
              <a:t>●</a:t>
            </a:r>
            <a:r>
              <a:rPr lang="tr-TR" sz="2120">
                <a:solidFill>
                  <a:srgbClr val="4151CE"/>
                </a:solidFill>
                <a:latin typeface="Arial"/>
                <a:ea typeface="Arial"/>
                <a:cs typeface="Arial"/>
                <a:sym typeface="Arial"/>
              </a:rPr>
              <a:t> İş ve etki alanı yeterliliğine </a:t>
            </a:r>
            <a:endParaRPr sz="2120">
              <a:solidFill>
                <a:srgbClr val="4151CE"/>
              </a:solidFill>
              <a:latin typeface="Arial"/>
              <a:ea typeface="Arial"/>
              <a:cs typeface="Arial"/>
              <a:sym typeface="Arial"/>
            </a:endParaRPr>
          </a:p>
          <a:p>
            <a:pPr marL="540000" lvl="0" indent="-142875" algn="l" rtl="0">
              <a:lnSpc>
                <a:spcPct val="80000"/>
              </a:lnSpc>
              <a:spcBef>
                <a:spcPts val="0"/>
              </a:spcBef>
              <a:spcAft>
                <a:spcPts val="0"/>
              </a:spcAft>
              <a:buClr>
                <a:schemeClr val="dk1"/>
              </a:buClr>
              <a:buSzPts val="1018"/>
              <a:buNone/>
            </a:pPr>
            <a:r>
              <a:rPr lang="tr-TR" sz="2120">
                <a:solidFill>
                  <a:srgbClr val="4151CE"/>
                </a:solidFill>
                <a:latin typeface="Arial"/>
                <a:ea typeface="Arial"/>
                <a:cs typeface="Arial"/>
                <a:sym typeface="Arial"/>
              </a:rPr>
              <a:t>sahiptir.</a:t>
            </a:r>
            <a:endParaRPr sz="2120">
              <a:solidFill>
                <a:srgbClr val="4151CE"/>
              </a:solidFill>
              <a:latin typeface="Arial"/>
              <a:ea typeface="Arial"/>
              <a:cs typeface="Arial"/>
              <a:sym typeface="Arial"/>
            </a:endParaRPr>
          </a:p>
        </p:txBody>
      </p:sp>
      <p:pic>
        <p:nvPicPr>
          <p:cNvPr id="799" name="Google Shape;799;p108"/>
          <p:cNvPicPr preferRelativeResize="0"/>
          <p:nvPr/>
        </p:nvPicPr>
        <p:blipFill>
          <a:blip r:embed="rId4">
            <a:alphaModFix/>
          </a:blip>
          <a:stretch>
            <a:fillRect/>
          </a:stretch>
        </p:blipFill>
        <p:spPr>
          <a:xfrm>
            <a:off x="4844675" y="1348875"/>
            <a:ext cx="3827700" cy="3249300"/>
          </a:xfrm>
          <a:prstGeom prst="roundRect">
            <a:avLst>
              <a:gd name="adj" fmla="val 16667"/>
            </a:avLst>
          </a:prstGeom>
          <a:noFill/>
          <a:ln>
            <a:noFill/>
          </a:ln>
        </p:spPr>
      </p:pic>
      <p:sp>
        <p:nvSpPr>
          <p:cNvPr id="800" name="Google Shape;800;p108"/>
          <p:cNvSpPr txBox="1">
            <a:spLocks noGrp="1"/>
          </p:cNvSpPr>
          <p:nvPr>
            <p:ph type="title"/>
          </p:nvPr>
        </p:nvSpPr>
        <p:spPr>
          <a:xfrm>
            <a:off x="0" y="0"/>
            <a:ext cx="9144000" cy="1465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4200" b="1">
                <a:solidFill>
                  <a:srgbClr val="9225A5"/>
                </a:solidFill>
                <a:latin typeface="Arial"/>
                <a:ea typeface="Arial"/>
                <a:cs typeface="Arial"/>
                <a:sym typeface="Arial"/>
              </a:rPr>
              <a:t>AGILE METHODOLOGY</a:t>
            </a:r>
            <a:r>
              <a:rPr lang="tr-TR" sz="4760"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E46C0A"/>
                </a:solidFill>
                <a:latin typeface="Arial"/>
                <a:ea typeface="Arial"/>
                <a:cs typeface="Arial"/>
                <a:sym typeface="Arial"/>
              </a:rPr>
              <a:t>SCRUM TEAM</a:t>
            </a:r>
            <a:endParaRPr sz="2500" b="1">
              <a:solidFill>
                <a:srgbClr val="E46C0A"/>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4"/>
        <p:cNvGrpSpPr/>
        <p:nvPr/>
      </p:nvGrpSpPr>
      <p:grpSpPr>
        <a:xfrm>
          <a:off x="0" y="0"/>
          <a:ext cx="0" cy="0"/>
          <a:chOff x="0" y="0"/>
          <a:chExt cx="0" cy="0"/>
        </a:xfrm>
      </p:grpSpPr>
      <p:sp>
        <p:nvSpPr>
          <p:cNvPr id="805" name="Google Shape;805;p109"/>
          <p:cNvSpPr txBox="1">
            <a:spLocks noGrp="1"/>
          </p:cNvSpPr>
          <p:nvPr>
            <p:ph type="body" idx="1"/>
          </p:nvPr>
        </p:nvSpPr>
        <p:spPr>
          <a:xfrm>
            <a:off x="115675" y="1487700"/>
            <a:ext cx="8923800" cy="3234300"/>
          </a:xfrm>
          <a:prstGeom prst="rect">
            <a:avLst/>
          </a:prstGeom>
          <a:noFill/>
          <a:ln>
            <a:noFill/>
          </a:ln>
        </p:spPr>
        <p:txBody>
          <a:bodyPr spcFirstLastPara="1" wrap="square" lIns="91425" tIns="45700" rIns="91425" bIns="45700" anchor="t" anchorCtr="0">
            <a:normAutofit/>
          </a:bodyPr>
          <a:lstStyle/>
          <a:p>
            <a:pPr marL="540000" lvl="0" indent="-142875" algn="l" rtl="0">
              <a:lnSpc>
                <a:spcPct val="90000"/>
              </a:lnSpc>
              <a:spcBef>
                <a:spcPts val="0"/>
              </a:spcBef>
              <a:spcAft>
                <a:spcPts val="0"/>
              </a:spcAft>
              <a:buClr>
                <a:schemeClr val="dk1"/>
              </a:buClr>
              <a:buSzPts val="3200"/>
              <a:buNone/>
            </a:pPr>
            <a:r>
              <a:rPr lang="tr-TR" sz="2400" b="1">
                <a:solidFill>
                  <a:srgbClr val="7030A0"/>
                </a:solidFill>
                <a:latin typeface="Arial"/>
                <a:ea typeface="Arial"/>
                <a:cs typeface="Arial"/>
                <a:sym typeface="Arial"/>
              </a:rPr>
              <a:t>Product Owner Kim Değildir?</a:t>
            </a:r>
            <a:endParaRPr sz="2400" b="1">
              <a:solidFill>
                <a:srgbClr val="7030A0"/>
              </a:solidFill>
              <a:latin typeface="Arial"/>
              <a:ea typeface="Arial"/>
              <a:cs typeface="Arial"/>
              <a:sym typeface="Arial"/>
            </a:endParaRPr>
          </a:p>
          <a:p>
            <a:pPr marL="540000" lvl="0" indent="-142875" algn="l" rtl="0">
              <a:lnSpc>
                <a:spcPct val="90000"/>
              </a:lnSpc>
              <a:spcBef>
                <a:spcPts val="0"/>
              </a:spcBef>
              <a:spcAft>
                <a:spcPts val="0"/>
              </a:spcAft>
              <a:buClr>
                <a:schemeClr val="dk1"/>
              </a:buClr>
              <a:buSzPts val="1100"/>
              <a:buFont typeface="Arial"/>
              <a:buNone/>
            </a:pPr>
            <a:r>
              <a:rPr lang="tr-TR" sz="2200">
                <a:solidFill>
                  <a:srgbClr val="E06666"/>
                </a:solidFill>
                <a:latin typeface="Arial"/>
                <a:ea typeface="Arial"/>
                <a:cs typeface="Arial"/>
                <a:sym typeface="Arial"/>
              </a:rPr>
              <a:t>●</a:t>
            </a:r>
            <a:r>
              <a:rPr lang="tr-TR" sz="2200">
                <a:solidFill>
                  <a:srgbClr val="4151CE"/>
                </a:solidFill>
                <a:latin typeface="Arial"/>
                <a:ea typeface="Arial"/>
                <a:cs typeface="Arial"/>
                <a:sym typeface="Arial"/>
              </a:rPr>
              <a:t> Development Team’in ve Scrum’in</a:t>
            </a:r>
            <a:endParaRPr sz="2200">
              <a:solidFill>
                <a:srgbClr val="4151CE"/>
              </a:solidFill>
              <a:latin typeface="Arial"/>
              <a:ea typeface="Arial"/>
              <a:cs typeface="Arial"/>
              <a:sym typeface="Arial"/>
            </a:endParaRPr>
          </a:p>
          <a:p>
            <a:pPr marL="540000" lvl="0" indent="-142875" algn="l" rtl="0">
              <a:lnSpc>
                <a:spcPct val="90000"/>
              </a:lnSpc>
              <a:spcBef>
                <a:spcPts val="0"/>
              </a:spcBef>
              <a:spcAft>
                <a:spcPts val="0"/>
              </a:spcAft>
              <a:buClr>
                <a:schemeClr val="dk1"/>
              </a:buClr>
              <a:buSzPts val="1100"/>
              <a:buFont typeface="Arial"/>
              <a:buNone/>
            </a:pPr>
            <a:r>
              <a:rPr lang="tr-TR" sz="2200">
                <a:solidFill>
                  <a:srgbClr val="4151CE"/>
                </a:solidFill>
                <a:latin typeface="Arial"/>
                <a:ea typeface="Arial"/>
                <a:cs typeface="Arial"/>
                <a:sym typeface="Arial"/>
              </a:rPr>
              <a:t>yöneticisi değildir.</a:t>
            </a:r>
            <a:endParaRPr sz="2200">
              <a:solidFill>
                <a:srgbClr val="4151CE"/>
              </a:solidFill>
              <a:latin typeface="Arial"/>
              <a:ea typeface="Arial"/>
              <a:cs typeface="Arial"/>
              <a:sym typeface="Arial"/>
            </a:endParaRPr>
          </a:p>
          <a:p>
            <a:pPr marL="540000" lvl="0" indent="-142875" algn="l" rtl="0">
              <a:lnSpc>
                <a:spcPct val="90000"/>
              </a:lnSpc>
              <a:spcBef>
                <a:spcPts val="0"/>
              </a:spcBef>
              <a:spcAft>
                <a:spcPts val="0"/>
              </a:spcAft>
              <a:buClr>
                <a:schemeClr val="dk1"/>
              </a:buClr>
              <a:buSzPts val="1100"/>
              <a:buFont typeface="Arial"/>
              <a:buNone/>
            </a:pPr>
            <a:r>
              <a:rPr lang="tr-TR" sz="2200">
                <a:solidFill>
                  <a:srgbClr val="E06666"/>
                </a:solidFill>
                <a:latin typeface="Arial"/>
                <a:ea typeface="Arial"/>
                <a:cs typeface="Arial"/>
                <a:sym typeface="Arial"/>
              </a:rPr>
              <a:t>● </a:t>
            </a:r>
            <a:r>
              <a:rPr lang="tr-TR" sz="2200">
                <a:solidFill>
                  <a:srgbClr val="4151CE"/>
                </a:solidFill>
                <a:latin typeface="Arial"/>
                <a:ea typeface="Arial"/>
                <a:cs typeface="Arial"/>
                <a:sym typeface="Arial"/>
              </a:rPr>
              <a:t>Geliştirme Takımı teknik konularda</a:t>
            </a:r>
            <a:endParaRPr sz="2200">
              <a:solidFill>
                <a:srgbClr val="4151CE"/>
              </a:solidFill>
              <a:latin typeface="Arial"/>
              <a:ea typeface="Arial"/>
              <a:cs typeface="Arial"/>
              <a:sym typeface="Arial"/>
            </a:endParaRPr>
          </a:p>
          <a:p>
            <a:pPr marL="540000" lvl="0" indent="-142875" algn="l" rtl="0">
              <a:lnSpc>
                <a:spcPct val="90000"/>
              </a:lnSpc>
              <a:spcBef>
                <a:spcPts val="0"/>
              </a:spcBef>
              <a:spcAft>
                <a:spcPts val="0"/>
              </a:spcAft>
              <a:buClr>
                <a:schemeClr val="dk1"/>
              </a:buClr>
              <a:buSzPts val="1100"/>
              <a:buFont typeface="Arial"/>
              <a:buNone/>
            </a:pPr>
            <a:r>
              <a:rPr lang="tr-TR" sz="2200">
                <a:solidFill>
                  <a:srgbClr val="4151CE"/>
                </a:solidFill>
                <a:latin typeface="Arial"/>
                <a:ea typeface="Arial"/>
                <a:cs typeface="Arial"/>
                <a:sym typeface="Arial"/>
              </a:rPr>
              <a:t>kendi kendini yönetir.</a:t>
            </a:r>
            <a:endParaRPr sz="2200">
              <a:solidFill>
                <a:srgbClr val="4151CE"/>
              </a:solidFill>
              <a:latin typeface="Arial"/>
              <a:ea typeface="Arial"/>
              <a:cs typeface="Arial"/>
              <a:sym typeface="Arial"/>
            </a:endParaRPr>
          </a:p>
          <a:p>
            <a:pPr marL="540000" lvl="0" indent="-142875" algn="l" rtl="0">
              <a:lnSpc>
                <a:spcPct val="90000"/>
              </a:lnSpc>
              <a:spcBef>
                <a:spcPts val="0"/>
              </a:spcBef>
              <a:spcAft>
                <a:spcPts val="0"/>
              </a:spcAft>
              <a:buClr>
                <a:schemeClr val="dk1"/>
              </a:buClr>
              <a:buSzPts val="1100"/>
              <a:buFont typeface="Arial"/>
              <a:buNone/>
            </a:pPr>
            <a:r>
              <a:rPr lang="tr-TR" sz="2200">
                <a:solidFill>
                  <a:srgbClr val="E06666"/>
                </a:solidFill>
                <a:latin typeface="Arial"/>
                <a:ea typeface="Arial"/>
                <a:cs typeface="Arial"/>
                <a:sym typeface="Arial"/>
              </a:rPr>
              <a:t>● </a:t>
            </a:r>
            <a:r>
              <a:rPr lang="tr-TR" sz="2200">
                <a:solidFill>
                  <a:srgbClr val="4151CE"/>
                </a:solidFill>
                <a:latin typeface="Arial"/>
                <a:ea typeface="Arial"/>
                <a:cs typeface="Arial"/>
                <a:sym typeface="Arial"/>
              </a:rPr>
              <a:t>PO, teknik bir geçmişe sahip olabilir.</a:t>
            </a:r>
            <a:endParaRPr sz="2200">
              <a:solidFill>
                <a:srgbClr val="4151CE"/>
              </a:solidFill>
              <a:latin typeface="Arial"/>
              <a:ea typeface="Arial"/>
              <a:cs typeface="Arial"/>
              <a:sym typeface="Arial"/>
            </a:endParaRPr>
          </a:p>
          <a:p>
            <a:pPr marL="540000" lvl="0" indent="-142875" algn="l" rtl="0">
              <a:lnSpc>
                <a:spcPct val="90000"/>
              </a:lnSpc>
              <a:spcBef>
                <a:spcPts val="0"/>
              </a:spcBef>
              <a:spcAft>
                <a:spcPts val="0"/>
              </a:spcAft>
              <a:buClr>
                <a:schemeClr val="dk1"/>
              </a:buClr>
              <a:buSzPts val="1100"/>
              <a:buFont typeface="Arial"/>
              <a:buNone/>
            </a:pPr>
            <a:r>
              <a:rPr lang="tr-TR" sz="2200">
                <a:solidFill>
                  <a:srgbClr val="E06666"/>
                </a:solidFill>
                <a:latin typeface="Arial"/>
                <a:ea typeface="Arial"/>
                <a:cs typeface="Arial"/>
                <a:sym typeface="Arial"/>
              </a:rPr>
              <a:t>● </a:t>
            </a:r>
            <a:r>
              <a:rPr lang="tr-TR" sz="2200">
                <a:solidFill>
                  <a:srgbClr val="4151CE"/>
                </a:solidFill>
                <a:latin typeface="Arial"/>
                <a:ea typeface="Arial"/>
                <a:cs typeface="Arial"/>
                <a:sym typeface="Arial"/>
              </a:rPr>
              <a:t>Hangi işi kimin yapacağına</a:t>
            </a:r>
            <a:endParaRPr sz="2200">
              <a:solidFill>
                <a:srgbClr val="4151CE"/>
              </a:solidFill>
              <a:latin typeface="Arial"/>
              <a:ea typeface="Arial"/>
              <a:cs typeface="Arial"/>
              <a:sym typeface="Arial"/>
            </a:endParaRPr>
          </a:p>
          <a:p>
            <a:pPr marL="540000" lvl="0" indent="-142875" algn="l" rtl="0">
              <a:lnSpc>
                <a:spcPct val="90000"/>
              </a:lnSpc>
              <a:spcBef>
                <a:spcPts val="0"/>
              </a:spcBef>
              <a:spcAft>
                <a:spcPts val="0"/>
              </a:spcAft>
              <a:buClr>
                <a:schemeClr val="dk1"/>
              </a:buClr>
              <a:buSzPts val="1100"/>
              <a:buFont typeface="Arial"/>
              <a:buNone/>
            </a:pPr>
            <a:r>
              <a:rPr lang="tr-TR" sz="2200">
                <a:solidFill>
                  <a:srgbClr val="4151CE"/>
                </a:solidFill>
                <a:latin typeface="Arial"/>
                <a:ea typeface="Arial"/>
                <a:cs typeface="Arial"/>
                <a:sym typeface="Arial"/>
              </a:rPr>
              <a:t>karışamaz.</a:t>
            </a:r>
            <a:endParaRPr sz="2200">
              <a:solidFill>
                <a:srgbClr val="4151CE"/>
              </a:solidFill>
              <a:latin typeface="Arial"/>
              <a:ea typeface="Arial"/>
              <a:cs typeface="Arial"/>
              <a:sym typeface="Arial"/>
            </a:endParaRPr>
          </a:p>
          <a:p>
            <a:pPr marL="540000" lvl="0" indent="-142875" algn="l" rtl="0">
              <a:lnSpc>
                <a:spcPct val="90000"/>
              </a:lnSpc>
              <a:spcBef>
                <a:spcPts val="0"/>
              </a:spcBef>
              <a:spcAft>
                <a:spcPts val="0"/>
              </a:spcAft>
              <a:buClr>
                <a:schemeClr val="dk1"/>
              </a:buClr>
              <a:buSzPts val="1100"/>
              <a:buFont typeface="Arial"/>
              <a:buNone/>
            </a:pPr>
            <a:r>
              <a:rPr lang="tr-TR" sz="2200">
                <a:solidFill>
                  <a:srgbClr val="E06666"/>
                </a:solidFill>
                <a:latin typeface="Arial"/>
                <a:ea typeface="Arial"/>
                <a:cs typeface="Arial"/>
                <a:sym typeface="Arial"/>
              </a:rPr>
              <a:t>● </a:t>
            </a:r>
            <a:r>
              <a:rPr lang="tr-TR" sz="2200">
                <a:solidFill>
                  <a:srgbClr val="4151CE"/>
                </a:solidFill>
                <a:latin typeface="Arial"/>
                <a:ea typeface="Arial"/>
                <a:cs typeface="Arial"/>
                <a:sym typeface="Arial"/>
              </a:rPr>
              <a:t>PO, iş ve görev ataması yapamaz.</a:t>
            </a:r>
            <a:endParaRPr sz="2200">
              <a:solidFill>
                <a:srgbClr val="4151CE"/>
              </a:solidFill>
              <a:latin typeface="Arial"/>
              <a:ea typeface="Arial"/>
              <a:cs typeface="Arial"/>
              <a:sym typeface="Arial"/>
            </a:endParaRPr>
          </a:p>
          <a:p>
            <a:pPr marL="540000" lvl="0" indent="-142875" algn="l" rtl="0">
              <a:lnSpc>
                <a:spcPct val="90000"/>
              </a:lnSpc>
              <a:spcBef>
                <a:spcPts val="0"/>
              </a:spcBef>
              <a:spcAft>
                <a:spcPts val="0"/>
              </a:spcAft>
              <a:buClr>
                <a:schemeClr val="dk1"/>
              </a:buClr>
              <a:buSzPts val="1100"/>
              <a:buNone/>
            </a:pPr>
            <a:r>
              <a:rPr lang="tr-TR" sz="2200">
                <a:solidFill>
                  <a:srgbClr val="E06666"/>
                </a:solidFill>
                <a:latin typeface="Arial"/>
                <a:ea typeface="Arial"/>
                <a:cs typeface="Arial"/>
                <a:sym typeface="Arial"/>
              </a:rPr>
              <a:t>● </a:t>
            </a:r>
            <a:r>
              <a:rPr lang="tr-TR" sz="2200">
                <a:solidFill>
                  <a:srgbClr val="4151CE"/>
                </a:solidFill>
                <a:latin typeface="Arial"/>
                <a:ea typeface="Arial"/>
                <a:cs typeface="Arial"/>
                <a:sym typeface="Arial"/>
              </a:rPr>
              <a:t>İşin nasıl yapılacağına karışamaz!</a:t>
            </a:r>
            <a:endParaRPr sz="2200">
              <a:solidFill>
                <a:srgbClr val="4151CE"/>
              </a:solidFill>
              <a:latin typeface="Arial"/>
              <a:ea typeface="Arial"/>
              <a:cs typeface="Arial"/>
              <a:sym typeface="Arial"/>
            </a:endParaRPr>
          </a:p>
        </p:txBody>
      </p:sp>
      <p:pic>
        <p:nvPicPr>
          <p:cNvPr id="806" name="Google Shape;806;p109"/>
          <p:cNvPicPr preferRelativeResize="0"/>
          <p:nvPr/>
        </p:nvPicPr>
        <p:blipFill rotWithShape="1">
          <a:blip r:embed="rId4">
            <a:alphaModFix/>
          </a:blip>
          <a:srcRect l="19516" t="24459" r="19759"/>
          <a:stretch/>
        </p:blipFill>
        <p:spPr>
          <a:xfrm>
            <a:off x="5429475" y="1559813"/>
            <a:ext cx="3305100" cy="2887800"/>
          </a:xfrm>
          <a:prstGeom prst="roundRect">
            <a:avLst>
              <a:gd name="adj" fmla="val 16667"/>
            </a:avLst>
          </a:prstGeom>
          <a:noFill/>
          <a:ln>
            <a:noFill/>
          </a:ln>
        </p:spPr>
      </p:pic>
      <p:sp>
        <p:nvSpPr>
          <p:cNvPr id="807" name="Google Shape;807;p109"/>
          <p:cNvSpPr txBox="1">
            <a:spLocks noGrp="1"/>
          </p:cNvSpPr>
          <p:nvPr>
            <p:ph type="title"/>
          </p:nvPr>
        </p:nvSpPr>
        <p:spPr>
          <a:xfrm>
            <a:off x="0" y="0"/>
            <a:ext cx="9144000" cy="1465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4200" b="1">
                <a:solidFill>
                  <a:srgbClr val="9225A5"/>
                </a:solidFill>
                <a:latin typeface="Arial"/>
                <a:ea typeface="Arial"/>
                <a:cs typeface="Arial"/>
                <a:sym typeface="Arial"/>
              </a:rPr>
              <a:t>AGILE METHODOLOGY</a:t>
            </a:r>
            <a:r>
              <a:rPr lang="tr-TR" sz="4760"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E46C0A"/>
                </a:solidFill>
                <a:latin typeface="Arial"/>
                <a:ea typeface="Arial"/>
                <a:cs typeface="Arial"/>
                <a:sym typeface="Arial"/>
              </a:rPr>
              <a:t>SCRUM TEAM</a:t>
            </a:r>
            <a:endParaRPr sz="2500" b="1">
              <a:solidFill>
                <a:srgbClr val="E46C0A"/>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1"/>
        <p:cNvGrpSpPr/>
        <p:nvPr/>
      </p:nvGrpSpPr>
      <p:grpSpPr>
        <a:xfrm>
          <a:off x="0" y="0"/>
          <a:ext cx="0" cy="0"/>
          <a:chOff x="0" y="0"/>
          <a:chExt cx="0" cy="0"/>
        </a:xfrm>
      </p:grpSpPr>
      <p:sp>
        <p:nvSpPr>
          <p:cNvPr id="812" name="Google Shape;812;p110"/>
          <p:cNvSpPr txBox="1">
            <a:spLocks noGrp="1"/>
          </p:cNvSpPr>
          <p:nvPr>
            <p:ph type="body" idx="1"/>
          </p:nvPr>
        </p:nvSpPr>
        <p:spPr>
          <a:xfrm>
            <a:off x="115675" y="1349025"/>
            <a:ext cx="8923800" cy="3497100"/>
          </a:xfrm>
          <a:prstGeom prst="rect">
            <a:avLst/>
          </a:prstGeom>
          <a:noFill/>
          <a:ln>
            <a:noFill/>
          </a:ln>
        </p:spPr>
        <p:txBody>
          <a:bodyPr spcFirstLastPara="1" wrap="square" lIns="91425" tIns="45700" rIns="91425" bIns="45700" anchor="t" anchorCtr="0">
            <a:noAutofit/>
          </a:bodyPr>
          <a:lstStyle/>
          <a:p>
            <a:pPr marL="540000" marR="461643" lvl="0" indent="-142875" algn="just" rtl="0">
              <a:lnSpc>
                <a:spcPct val="80000"/>
              </a:lnSpc>
              <a:spcBef>
                <a:spcPts val="0"/>
              </a:spcBef>
              <a:spcAft>
                <a:spcPts val="0"/>
              </a:spcAft>
              <a:buClr>
                <a:schemeClr val="dk1"/>
              </a:buClr>
              <a:buSzPts val="935"/>
              <a:buFont typeface="Arial"/>
              <a:buNone/>
            </a:pPr>
            <a:r>
              <a:rPr lang="tr-TR" sz="2040">
                <a:solidFill>
                  <a:srgbClr val="E46C0A"/>
                </a:solidFill>
                <a:latin typeface="Arial"/>
                <a:ea typeface="Arial"/>
                <a:cs typeface="Arial"/>
                <a:sym typeface="Arial"/>
              </a:rPr>
              <a:t>     </a:t>
            </a:r>
            <a:r>
              <a:rPr lang="tr-TR" sz="2040" b="1">
                <a:solidFill>
                  <a:srgbClr val="E46C0A"/>
                </a:solidFill>
                <a:latin typeface="Arial"/>
                <a:ea typeface="Arial"/>
                <a:cs typeface="Arial"/>
                <a:sym typeface="Arial"/>
              </a:rPr>
              <a:t>2) Scrum Master</a:t>
            </a:r>
            <a:r>
              <a:rPr lang="tr-TR" sz="1954" b="1">
                <a:solidFill>
                  <a:srgbClr val="4151CE"/>
                </a:solidFill>
                <a:latin typeface="Arial"/>
                <a:ea typeface="Arial"/>
                <a:cs typeface="Arial"/>
                <a:sym typeface="Arial"/>
              </a:rPr>
              <a:t>:</a:t>
            </a:r>
            <a:r>
              <a:rPr lang="tr-TR" sz="1954">
                <a:solidFill>
                  <a:srgbClr val="4151CE"/>
                </a:solidFill>
                <a:latin typeface="Arial"/>
                <a:ea typeface="Arial"/>
                <a:cs typeface="Arial"/>
                <a:sym typeface="Arial"/>
              </a:rPr>
              <a:t> Scrum kurallarını, teorilerini ve pratiklerini iyi bilir ve takımın bu kuralları uygulamasından sorumlu kişidir. Takımın yöneticisi değildir. Takımı rahatsız eden, verimli çalışmalarını engelleyen durumları ortadan kaldırır.</a:t>
            </a:r>
            <a:endParaRPr sz="1954">
              <a:solidFill>
                <a:srgbClr val="4151CE"/>
              </a:solidFill>
              <a:latin typeface="Arial"/>
              <a:ea typeface="Arial"/>
              <a:cs typeface="Arial"/>
              <a:sym typeface="Arial"/>
            </a:endParaRPr>
          </a:p>
          <a:p>
            <a:pPr marL="89999" lvl="0" indent="-142875" algn="l" rtl="0">
              <a:lnSpc>
                <a:spcPct val="80000"/>
              </a:lnSpc>
              <a:spcBef>
                <a:spcPts val="0"/>
              </a:spcBef>
              <a:spcAft>
                <a:spcPts val="0"/>
              </a:spcAft>
              <a:buClr>
                <a:schemeClr val="dk1"/>
              </a:buClr>
              <a:buSzPts val="935"/>
              <a:buNone/>
            </a:pPr>
            <a:endParaRPr sz="1954">
              <a:latin typeface="Arial"/>
              <a:ea typeface="Arial"/>
              <a:cs typeface="Arial"/>
              <a:sym typeface="Arial"/>
            </a:endParaRPr>
          </a:p>
          <a:p>
            <a:pPr marL="89999" lvl="0" indent="-142875" algn="l" rtl="0">
              <a:lnSpc>
                <a:spcPct val="80000"/>
              </a:lnSpc>
              <a:spcBef>
                <a:spcPts val="0"/>
              </a:spcBef>
              <a:spcAft>
                <a:spcPts val="0"/>
              </a:spcAft>
              <a:buClr>
                <a:schemeClr val="dk1"/>
              </a:buClr>
              <a:buSzPts val="935"/>
              <a:buNone/>
            </a:pPr>
            <a:endParaRPr sz="1954">
              <a:latin typeface="Arial"/>
              <a:ea typeface="Arial"/>
              <a:cs typeface="Arial"/>
              <a:sym typeface="Arial"/>
            </a:endParaRPr>
          </a:p>
          <a:p>
            <a:pPr marL="89999" lvl="0" indent="-142875" algn="l" rtl="0">
              <a:lnSpc>
                <a:spcPct val="80000"/>
              </a:lnSpc>
              <a:spcBef>
                <a:spcPts val="0"/>
              </a:spcBef>
              <a:spcAft>
                <a:spcPts val="0"/>
              </a:spcAft>
              <a:buClr>
                <a:schemeClr val="dk1"/>
              </a:buClr>
              <a:buSzPts val="935"/>
              <a:buNone/>
            </a:pPr>
            <a:endParaRPr sz="1954">
              <a:latin typeface="Arial"/>
              <a:ea typeface="Arial"/>
              <a:cs typeface="Arial"/>
              <a:sym typeface="Arial"/>
            </a:endParaRPr>
          </a:p>
          <a:p>
            <a:pPr marL="89999" lvl="0" indent="-142875" algn="l" rtl="0">
              <a:lnSpc>
                <a:spcPct val="80000"/>
              </a:lnSpc>
              <a:spcBef>
                <a:spcPts val="0"/>
              </a:spcBef>
              <a:spcAft>
                <a:spcPts val="0"/>
              </a:spcAft>
              <a:buClr>
                <a:schemeClr val="dk1"/>
              </a:buClr>
              <a:buSzPts val="935"/>
              <a:buNone/>
            </a:pPr>
            <a:endParaRPr sz="1954">
              <a:latin typeface="Arial"/>
              <a:ea typeface="Arial"/>
              <a:cs typeface="Arial"/>
              <a:sym typeface="Arial"/>
            </a:endParaRPr>
          </a:p>
          <a:p>
            <a:pPr marL="89999" lvl="0" indent="-142875" algn="l" rtl="0">
              <a:lnSpc>
                <a:spcPct val="80000"/>
              </a:lnSpc>
              <a:spcBef>
                <a:spcPts val="0"/>
              </a:spcBef>
              <a:spcAft>
                <a:spcPts val="0"/>
              </a:spcAft>
              <a:buClr>
                <a:schemeClr val="dk1"/>
              </a:buClr>
              <a:buSzPts val="935"/>
              <a:buNone/>
            </a:pPr>
            <a:endParaRPr sz="1954">
              <a:latin typeface="Arial"/>
              <a:ea typeface="Arial"/>
              <a:cs typeface="Arial"/>
              <a:sym typeface="Arial"/>
            </a:endParaRPr>
          </a:p>
          <a:p>
            <a:pPr marL="89999" lvl="0" indent="-142875" algn="l" rtl="0">
              <a:lnSpc>
                <a:spcPct val="80000"/>
              </a:lnSpc>
              <a:spcBef>
                <a:spcPts val="0"/>
              </a:spcBef>
              <a:spcAft>
                <a:spcPts val="0"/>
              </a:spcAft>
              <a:buClr>
                <a:schemeClr val="dk1"/>
              </a:buClr>
              <a:buSzPts val="935"/>
              <a:buNone/>
            </a:pPr>
            <a:endParaRPr sz="1954">
              <a:latin typeface="Arial"/>
              <a:ea typeface="Arial"/>
              <a:cs typeface="Arial"/>
              <a:sym typeface="Arial"/>
            </a:endParaRPr>
          </a:p>
          <a:p>
            <a:pPr marL="89999" lvl="0" indent="-142875" algn="l" rtl="0">
              <a:lnSpc>
                <a:spcPct val="80000"/>
              </a:lnSpc>
              <a:spcBef>
                <a:spcPts val="0"/>
              </a:spcBef>
              <a:spcAft>
                <a:spcPts val="0"/>
              </a:spcAft>
              <a:buClr>
                <a:schemeClr val="dk1"/>
              </a:buClr>
              <a:buSzPts val="935"/>
              <a:buNone/>
            </a:pPr>
            <a:r>
              <a:rPr lang="tr-TR" sz="1954">
                <a:solidFill>
                  <a:srgbClr val="4151CE"/>
                </a:solidFill>
                <a:latin typeface="Arial"/>
                <a:ea typeface="Arial"/>
                <a:cs typeface="Arial"/>
                <a:sym typeface="Arial"/>
              </a:rPr>
              <a:t>    </a:t>
            </a:r>
            <a:endParaRPr sz="1954">
              <a:solidFill>
                <a:srgbClr val="4151CE"/>
              </a:solidFill>
              <a:latin typeface="Arial"/>
              <a:ea typeface="Arial"/>
              <a:cs typeface="Arial"/>
              <a:sym typeface="Arial"/>
            </a:endParaRPr>
          </a:p>
          <a:p>
            <a:pPr marL="540000" marR="461643" lvl="0" indent="-142875" algn="just" rtl="0">
              <a:lnSpc>
                <a:spcPct val="80000"/>
              </a:lnSpc>
              <a:spcBef>
                <a:spcPts val="0"/>
              </a:spcBef>
              <a:spcAft>
                <a:spcPts val="0"/>
              </a:spcAft>
              <a:buClr>
                <a:schemeClr val="dk1"/>
              </a:buClr>
              <a:buSzPts val="935"/>
              <a:buNone/>
            </a:pPr>
            <a:r>
              <a:rPr lang="tr-TR" sz="1954">
                <a:solidFill>
                  <a:srgbClr val="4151CE"/>
                </a:solidFill>
                <a:latin typeface="Arial"/>
                <a:ea typeface="Arial"/>
                <a:cs typeface="Arial"/>
                <a:sym typeface="Arial"/>
              </a:rPr>
              <a:t>      “Scrum Master, takımın Scrum değerlerine, pratiklerine ve kurallarına bağlı kalmasını garanti altına almakla sorumludur. Scrum Master, takımı ve organizasyonu Scrum’a adapte eder.”</a:t>
            </a:r>
            <a:endParaRPr sz="1954">
              <a:latin typeface="Arial"/>
              <a:ea typeface="Arial"/>
              <a:cs typeface="Arial"/>
              <a:sym typeface="Arial"/>
            </a:endParaRPr>
          </a:p>
        </p:txBody>
      </p:sp>
      <p:pic>
        <p:nvPicPr>
          <p:cNvPr id="813" name="Google Shape;813;p110"/>
          <p:cNvPicPr preferRelativeResize="0"/>
          <p:nvPr/>
        </p:nvPicPr>
        <p:blipFill>
          <a:blip r:embed="rId4">
            <a:alphaModFix/>
          </a:blip>
          <a:stretch>
            <a:fillRect/>
          </a:stretch>
        </p:blipFill>
        <p:spPr>
          <a:xfrm>
            <a:off x="2171675" y="2407325"/>
            <a:ext cx="4679100" cy="1499100"/>
          </a:xfrm>
          <a:prstGeom prst="roundRect">
            <a:avLst>
              <a:gd name="adj" fmla="val 16667"/>
            </a:avLst>
          </a:prstGeom>
          <a:noFill/>
          <a:ln>
            <a:noFill/>
          </a:ln>
        </p:spPr>
      </p:pic>
      <p:sp>
        <p:nvSpPr>
          <p:cNvPr id="814" name="Google Shape;814;p110"/>
          <p:cNvSpPr txBox="1">
            <a:spLocks noGrp="1"/>
          </p:cNvSpPr>
          <p:nvPr>
            <p:ph type="title"/>
          </p:nvPr>
        </p:nvSpPr>
        <p:spPr>
          <a:xfrm>
            <a:off x="0" y="0"/>
            <a:ext cx="9144000" cy="1465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4200" b="1">
                <a:solidFill>
                  <a:srgbClr val="9225A5"/>
                </a:solidFill>
                <a:latin typeface="Arial"/>
                <a:ea typeface="Arial"/>
                <a:cs typeface="Arial"/>
                <a:sym typeface="Arial"/>
              </a:rPr>
              <a:t>AGILE METHODOLOGY</a:t>
            </a:r>
            <a:r>
              <a:rPr lang="tr-TR" sz="4760"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E46C0A"/>
                </a:solidFill>
                <a:latin typeface="Arial"/>
                <a:ea typeface="Arial"/>
                <a:cs typeface="Arial"/>
                <a:sym typeface="Arial"/>
              </a:rPr>
              <a:t>SCRUM TEAM</a:t>
            </a:r>
            <a:endParaRPr sz="2500" b="1">
              <a:solidFill>
                <a:srgbClr val="E46C0A"/>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8"/>
        <p:cNvGrpSpPr/>
        <p:nvPr/>
      </p:nvGrpSpPr>
      <p:grpSpPr>
        <a:xfrm>
          <a:off x="0" y="0"/>
          <a:ext cx="0" cy="0"/>
          <a:chOff x="0" y="0"/>
          <a:chExt cx="0" cy="0"/>
        </a:xfrm>
      </p:grpSpPr>
      <p:sp>
        <p:nvSpPr>
          <p:cNvPr id="819" name="Google Shape;819;p111"/>
          <p:cNvSpPr txBox="1">
            <a:spLocks noGrp="1"/>
          </p:cNvSpPr>
          <p:nvPr>
            <p:ph type="body" idx="1"/>
          </p:nvPr>
        </p:nvSpPr>
        <p:spPr>
          <a:xfrm>
            <a:off x="115675" y="1348875"/>
            <a:ext cx="8923800" cy="3373200"/>
          </a:xfrm>
          <a:prstGeom prst="rect">
            <a:avLst/>
          </a:prstGeom>
          <a:noFill/>
          <a:ln>
            <a:noFill/>
          </a:ln>
        </p:spPr>
        <p:txBody>
          <a:bodyPr spcFirstLastPara="1" wrap="square" lIns="91425" tIns="45700" rIns="91425" bIns="45700" anchor="t" anchorCtr="0">
            <a:normAutofit/>
          </a:bodyPr>
          <a:lstStyle/>
          <a:p>
            <a:pPr marL="899999" lvl="0" indent="-142874" algn="l" rtl="0">
              <a:spcBef>
                <a:spcPts val="0"/>
              </a:spcBef>
              <a:spcAft>
                <a:spcPts val="0"/>
              </a:spcAft>
              <a:buClr>
                <a:schemeClr val="dk1"/>
              </a:buClr>
              <a:buSzPts val="3200"/>
              <a:buNone/>
            </a:pPr>
            <a:r>
              <a:rPr lang="tr-TR" sz="2500" b="1">
                <a:solidFill>
                  <a:srgbClr val="7030A0"/>
                </a:solidFill>
                <a:latin typeface="Arial"/>
                <a:ea typeface="Arial"/>
                <a:cs typeface="Arial"/>
                <a:sym typeface="Arial"/>
              </a:rPr>
              <a:t>Scrum Master Kimdir?</a:t>
            </a:r>
            <a:endParaRPr sz="2500" b="1">
              <a:solidFill>
                <a:srgbClr val="7030A0"/>
              </a:solidFill>
              <a:latin typeface="Arial"/>
              <a:ea typeface="Arial"/>
              <a:cs typeface="Arial"/>
              <a:sym typeface="Arial"/>
            </a:endParaRPr>
          </a:p>
          <a:p>
            <a:pPr marL="899999" lvl="0" indent="-142874" algn="l" rtl="0">
              <a:spcBef>
                <a:spcPts val="0"/>
              </a:spcBef>
              <a:spcAft>
                <a:spcPts val="0"/>
              </a:spcAft>
              <a:buClr>
                <a:schemeClr val="dk1"/>
              </a:buClr>
              <a:buSzPts val="1100"/>
              <a:buNone/>
            </a:pPr>
            <a:endParaRPr sz="2300">
              <a:solidFill>
                <a:srgbClr val="E06666"/>
              </a:solidFill>
              <a:latin typeface="Arial"/>
              <a:ea typeface="Arial"/>
              <a:cs typeface="Arial"/>
              <a:sym typeface="Arial"/>
            </a:endParaRPr>
          </a:p>
          <a:p>
            <a:pPr marL="899999" lvl="0" indent="-142874" algn="l" rtl="0">
              <a:spcBef>
                <a:spcPts val="0"/>
              </a:spcBef>
              <a:spcAft>
                <a:spcPts val="0"/>
              </a:spcAft>
              <a:buClr>
                <a:schemeClr val="dk1"/>
              </a:buClr>
              <a:buSzPts val="1100"/>
              <a:buFont typeface="Arial"/>
              <a:buNone/>
            </a:pPr>
            <a:r>
              <a:rPr lang="tr-TR" sz="2300">
                <a:solidFill>
                  <a:srgbClr val="E06666"/>
                </a:solidFill>
                <a:latin typeface="Arial"/>
                <a:ea typeface="Arial"/>
                <a:cs typeface="Arial"/>
                <a:sym typeface="Arial"/>
              </a:rPr>
              <a:t>● </a:t>
            </a:r>
            <a:r>
              <a:rPr lang="tr-TR" sz="2300">
                <a:solidFill>
                  <a:srgbClr val="4151CE"/>
                </a:solidFill>
                <a:latin typeface="Arial"/>
                <a:ea typeface="Arial"/>
                <a:cs typeface="Arial"/>
                <a:sym typeface="Arial"/>
              </a:rPr>
              <a:t>Scrum takımının üyesidir.</a:t>
            </a:r>
            <a:endParaRPr sz="2300">
              <a:solidFill>
                <a:srgbClr val="4151CE"/>
              </a:solidFill>
              <a:latin typeface="Arial"/>
              <a:ea typeface="Arial"/>
              <a:cs typeface="Arial"/>
              <a:sym typeface="Arial"/>
            </a:endParaRPr>
          </a:p>
          <a:p>
            <a:pPr marL="899999" lvl="0" indent="-142874" algn="l" rtl="0">
              <a:spcBef>
                <a:spcPts val="0"/>
              </a:spcBef>
              <a:spcAft>
                <a:spcPts val="0"/>
              </a:spcAft>
              <a:buClr>
                <a:schemeClr val="dk1"/>
              </a:buClr>
              <a:buSzPts val="1100"/>
              <a:buFont typeface="Arial"/>
              <a:buNone/>
            </a:pPr>
            <a:r>
              <a:rPr lang="tr-TR" sz="2300">
                <a:solidFill>
                  <a:srgbClr val="E06666"/>
                </a:solidFill>
                <a:latin typeface="Arial"/>
                <a:ea typeface="Arial"/>
                <a:cs typeface="Arial"/>
                <a:sym typeface="Arial"/>
              </a:rPr>
              <a:t>● </a:t>
            </a:r>
            <a:r>
              <a:rPr lang="tr-TR" sz="2300">
                <a:solidFill>
                  <a:srgbClr val="4151CE"/>
                </a:solidFill>
                <a:latin typeface="Arial"/>
                <a:ea typeface="Arial"/>
                <a:cs typeface="Arial"/>
                <a:sym typeface="Arial"/>
              </a:rPr>
              <a:t>İş birlikçidir.</a:t>
            </a:r>
            <a:endParaRPr sz="2300">
              <a:solidFill>
                <a:srgbClr val="4151CE"/>
              </a:solidFill>
              <a:latin typeface="Arial"/>
              <a:ea typeface="Arial"/>
              <a:cs typeface="Arial"/>
              <a:sym typeface="Arial"/>
            </a:endParaRPr>
          </a:p>
          <a:p>
            <a:pPr marL="899999" lvl="0" indent="-142874" algn="l" rtl="0">
              <a:spcBef>
                <a:spcPts val="0"/>
              </a:spcBef>
              <a:spcAft>
                <a:spcPts val="0"/>
              </a:spcAft>
              <a:buClr>
                <a:schemeClr val="dk1"/>
              </a:buClr>
              <a:buSzPts val="1100"/>
              <a:buFont typeface="Arial"/>
              <a:buNone/>
            </a:pPr>
            <a:r>
              <a:rPr lang="tr-TR" sz="2300">
                <a:solidFill>
                  <a:srgbClr val="E06666"/>
                </a:solidFill>
                <a:latin typeface="Arial"/>
                <a:ea typeface="Arial"/>
                <a:cs typeface="Arial"/>
                <a:sym typeface="Arial"/>
              </a:rPr>
              <a:t>● </a:t>
            </a:r>
            <a:r>
              <a:rPr lang="tr-TR" sz="2300">
                <a:solidFill>
                  <a:srgbClr val="4151CE"/>
                </a:solidFill>
                <a:latin typeface="Arial"/>
                <a:ea typeface="Arial"/>
                <a:cs typeface="Arial"/>
                <a:sym typeface="Arial"/>
              </a:rPr>
              <a:t>Koruyucudur.</a:t>
            </a:r>
            <a:endParaRPr sz="2300">
              <a:solidFill>
                <a:srgbClr val="4151CE"/>
              </a:solidFill>
              <a:latin typeface="Arial"/>
              <a:ea typeface="Arial"/>
              <a:cs typeface="Arial"/>
              <a:sym typeface="Arial"/>
            </a:endParaRPr>
          </a:p>
          <a:p>
            <a:pPr marL="899999" lvl="0" indent="-142874" algn="l" rtl="0">
              <a:spcBef>
                <a:spcPts val="0"/>
              </a:spcBef>
              <a:spcAft>
                <a:spcPts val="0"/>
              </a:spcAft>
              <a:buClr>
                <a:schemeClr val="dk1"/>
              </a:buClr>
              <a:buSzPts val="1100"/>
              <a:buFont typeface="Arial"/>
              <a:buNone/>
            </a:pPr>
            <a:r>
              <a:rPr lang="tr-TR" sz="2300">
                <a:solidFill>
                  <a:srgbClr val="E06666"/>
                </a:solidFill>
                <a:latin typeface="Arial"/>
                <a:ea typeface="Arial"/>
                <a:cs typeface="Arial"/>
                <a:sym typeface="Arial"/>
              </a:rPr>
              <a:t>● </a:t>
            </a:r>
            <a:r>
              <a:rPr lang="tr-TR" sz="2300">
                <a:solidFill>
                  <a:srgbClr val="4151CE"/>
                </a:solidFill>
                <a:latin typeface="Arial"/>
                <a:ea typeface="Arial"/>
                <a:cs typeface="Arial"/>
                <a:sym typeface="Arial"/>
              </a:rPr>
              <a:t>Yardımcıdır.</a:t>
            </a:r>
            <a:endParaRPr sz="2300">
              <a:solidFill>
                <a:srgbClr val="4151CE"/>
              </a:solidFill>
              <a:latin typeface="Arial"/>
              <a:ea typeface="Arial"/>
              <a:cs typeface="Arial"/>
              <a:sym typeface="Arial"/>
            </a:endParaRPr>
          </a:p>
          <a:p>
            <a:pPr marL="899999" lvl="0" indent="-142874" algn="l" rtl="0">
              <a:spcBef>
                <a:spcPts val="0"/>
              </a:spcBef>
              <a:spcAft>
                <a:spcPts val="0"/>
              </a:spcAft>
              <a:buClr>
                <a:schemeClr val="dk1"/>
              </a:buClr>
              <a:buSzPts val="1100"/>
              <a:buFont typeface="Arial"/>
              <a:buNone/>
            </a:pPr>
            <a:r>
              <a:rPr lang="tr-TR" sz="2300">
                <a:solidFill>
                  <a:srgbClr val="E06666"/>
                </a:solidFill>
                <a:latin typeface="Arial"/>
                <a:ea typeface="Arial"/>
                <a:cs typeface="Arial"/>
                <a:sym typeface="Arial"/>
              </a:rPr>
              <a:t>● </a:t>
            </a:r>
            <a:r>
              <a:rPr lang="tr-TR" sz="2300">
                <a:solidFill>
                  <a:srgbClr val="4151CE"/>
                </a:solidFill>
                <a:latin typeface="Arial"/>
                <a:ea typeface="Arial"/>
                <a:cs typeface="Arial"/>
                <a:sym typeface="Arial"/>
              </a:rPr>
              <a:t>Problem çözücüdür.</a:t>
            </a:r>
            <a:endParaRPr sz="2300">
              <a:solidFill>
                <a:srgbClr val="4151CE"/>
              </a:solidFill>
              <a:latin typeface="Arial"/>
              <a:ea typeface="Arial"/>
              <a:cs typeface="Arial"/>
              <a:sym typeface="Arial"/>
            </a:endParaRPr>
          </a:p>
          <a:p>
            <a:pPr marL="899999" lvl="0" indent="-142874" algn="l" rtl="0">
              <a:spcBef>
                <a:spcPts val="0"/>
              </a:spcBef>
              <a:spcAft>
                <a:spcPts val="0"/>
              </a:spcAft>
              <a:buClr>
                <a:schemeClr val="dk1"/>
              </a:buClr>
              <a:buSzPts val="1100"/>
              <a:buFont typeface="Arial"/>
              <a:buNone/>
            </a:pPr>
            <a:r>
              <a:rPr lang="tr-TR" sz="2300">
                <a:solidFill>
                  <a:srgbClr val="E06666"/>
                </a:solidFill>
                <a:latin typeface="Arial"/>
                <a:ea typeface="Arial"/>
                <a:cs typeface="Arial"/>
                <a:sym typeface="Arial"/>
              </a:rPr>
              <a:t>● </a:t>
            </a:r>
            <a:r>
              <a:rPr lang="tr-TR" sz="2300">
                <a:solidFill>
                  <a:srgbClr val="4151CE"/>
                </a:solidFill>
                <a:latin typeface="Arial"/>
                <a:ea typeface="Arial"/>
                <a:cs typeface="Arial"/>
                <a:sym typeface="Arial"/>
              </a:rPr>
              <a:t>Kararlı ve ulaşılabilirdir.</a:t>
            </a:r>
            <a:endParaRPr sz="2300">
              <a:solidFill>
                <a:srgbClr val="4151CE"/>
              </a:solidFill>
              <a:latin typeface="Arial"/>
              <a:ea typeface="Arial"/>
              <a:cs typeface="Arial"/>
              <a:sym typeface="Arial"/>
            </a:endParaRPr>
          </a:p>
          <a:p>
            <a:pPr marL="899999" lvl="0" indent="-142874" algn="l" rtl="0">
              <a:spcBef>
                <a:spcPts val="0"/>
              </a:spcBef>
              <a:spcAft>
                <a:spcPts val="0"/>
              </a:spcAft>
              <a:buClr>
                <a:schemeClr val="dk1"/>
              </a:buClr>
              <a:buSzPts val="1100"/>
              <a:buFont typeface="Arial"/>
              <a:buNone/>
            </a:pPr>
            <a:r>
              <a:rPr lang="tr-TR" sz="2300">
                <a:solidFill>
                  <a:srgbClr val="E06666"/>
                </a:solidFill>
                <a:latin typeface="Arial"/>
                <a:ea typeface="Arial"/>
                <a:cs typeface="Arial"/>
                <a:sym typeface="Arial"/>
              </a:rPr>
              <a:t>● </a:t>
            </a:r>
            <a:r>
              <a:rPr lang="tr-TR" sz="2300">
                <a:solidFill>
                  <a:srgbClr val="4151CE"/>
                </a:solidFill>
                <a:latin typeface="Arial"/>
                <a:ea typeface="Arial"/>
                <a:cs typeface="Arial"/>
                <a:sym typeface="Arial"/>
              </a:rPr>
              <a:t>Bilgilidir.</a:t>
            </a:r>
            <a:endParaRPr sz="2300">
              <a:solidFill>
                <a:srgbClr val="4151CE"/>
              </a:solidFill>
              <a:latin typeface="Arial"/>
              <a:ea typeface="Arial"/>
              <a:cs typeface="Arial"/>
              <a:sym typeface="Arial"/>
            </a:endParaRPr>
          </a:p>
          <a:p>
            <a:pPr marL="342900" lvl="0" indent="-139700" algn="l" rtl="0">
              <a:spcBef>
                <a:spcPts val="0"/>
              </a:spcBef>
              <a:spcAft>
                <a:spcPts val="0"/>
              </a:spcAft>
              <a:buClr>
                <a:schemeClr val="dk1"/>
              </a:buClr>
              <a:buSzPts val="3200"/>
              <a:buNone/>
            </a:pPr>
            <a:endParaRPr sz="2300">
              <a:latin typeface="Arial"/>
              <a:ea typeface="Arial"/>
              <a:cs typeface="Arial"/>
              <a:sym typeface="Arial"/>
            </a:endParaRPr>
          </a:p>
        </p:txBody>
      </p:sp>
      <p:pic>
        <p:nvPicPr>
          <p:cNvPr id="820" name="Google Shape;820;p111"/>
          <p:cNvPicPr preferRelativeResize="0"/>
          <p:nvPr/>
        </p:nvPicPr>
        <p:blipFill rotWithShape="1">
          <a:blip r:embed="rId4">
            <a:alphaModFix/>
          </a:blip>
          <a:srcRect t="9371"/>
          <a:stretch/>
        </p:blipFill>
        <p:spPr>
          <a:xfrm>
            <a:off x="4899798" y="1348876"/>
            <a:ext cx="3246600" cy="3137700"/>
          </a:xfrm>
          <a:prstGeom prst="round2DiagRect">
            <a:avLst>
              <a:gd name="adj1" fmla="val 16667"/>
              <a:gd name="adj2" fmla="val 0"/>
            </a:avLst>
          </a:prstGeom>
          <a:noFill/>
          <a:ln>
            <a:noFill/>
          </a:ln>
        </p:spPr>
      </p:pic>
      <p:sp>
        <p:nvSpPr>
          <p:cNvPr id="821" name="Google Shape;821;p111"/>
          <p:cNvSpPr txBox="1">
            <a:spLocks noGrp="1"/>
          </p:cNvSpPr>
          <p:nvPr>
            <p:ph type="title"/>
          </p:nvPr>
        </p:nvSpPr>
        <p:spPr>
          <a:xfrm>
            <a:off x="0" y="0"/>
            <a:ext cx="9144000" cy="1465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90"/>
              <a:buFont typeface="Arial"/>
              <a:buNone/>
            </a:pPr>
            <a:r>
              <a:rPr lang="tr-TR" sz="4200" b="1">
                <a:solidFill>
                  <a:srgbClr val="9225A5"/>
                </a:solidFill>
                <a:latin typeface="Arial"/>
                <a:ea typeface="Arial"/>
                <a:cs typeface="Arial"/>
                <a:sym typeface="Arial"/>
              </a:rPr>
              <a:t>AGILE METHODOLOGY</a:t>
            </a:r>
            <a:r>
              <a:rPr lang="tr-TR" sz="4760" b="1">
                <a:solidFill>
                  <a:srgbClr val="9225A5"/>
                </a:solidFill>
              </a:rPr>
              <a:t> </a:t>
            </a:r>
            <a:r>
              <a:rPr lang="tr-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marL="0" lvl="0" indent="0" algn="ctr" rtl="0">
              <a:spcBef>
                <a:spcPts val="0"/>
              </a:spcBef>
              <a:spcAft>
                <a:spcPts val="0"/>
              </a:spcAft>
              <a:buClr>
                <a:schemeClr val="dk1"/>
              </a:buClr>
              <a:buSzPts val="990"/>
              <a:buFont typeface="Arial"/>
              <a:buNone/>
            </a:pPr>
            <a:r>
              <a:rPr lang="tr-TR" sz="2500" b="1">
                <a:solidFill>
                  <a:srgbClr val="E46C0A"/>
                </a:solidFill>
                <a:latin typeface="Arial"/>
                <a:ea typeface="Arial"/>
                <a:cs typeface="Arial"/>
                <a:sym typeface="Arial"/>
              </a:rPr>
              <a:t>SCRUM TEAM</a:t>
            </a:r>
            <a:endParaRPr sz="2500" b="1">
              <a:solidFill>
                <a:srgbClr val="E46C0A"/>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is Teması">
  <a:themeElements>
    <a:clrScheme name="Ofis">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8540</Words>
  <Application>Microsoft Office PowerPoint</Application>
  <PresentationFormat>Ekran Gösterisi (16:9)</PresentationFormat>
  <Paragraphs>1099</Paragraphs>
  <Slides>133</Slides>
  <Notes>133</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133</vt:i4>
      </vt:variant>
    </vt:vector>
  </HeadingPairs>
  <TitlesOfParts>
    <vt:vector size="140" baseType="lpstr">
      <vt:lpstr>Arial</vt:lpstr>
      <vt:lpstr>Times New Roman</vt:lpstr>
      <vt:lpstr>Roboto</vt:lpstr>
      <vt:lpstr>Roboto Thin</vt:lpstr>
      <vt:lpstr>Calibri</vt:lpstr>
      <vt:lpstr>Georgia</vt:lpstr>
      <vt:lpstr>Ofis Teması</vt:lpstr>
      <vt:lpstr>SDLC</vt:lpstr>
      <vt:lpstr>SDLC NEDİR?</vt:lpstr>
      <vt:lpstr>PowerPoint Sunusu</vt:lpstr>
      <vt:lpstr>software (yazılım)</vt:lpstr>
      <vt:lpstr>NEDEN SDLC ?</vt:lpstr>
      <vt:lpstr>NEDEN SDLC ?</vt:lpstr>
      <vt:lpstr>NEDEN SDLC ?</vt:lpstr>
      <vt:lpstr>NEDEN SDLC ?</vt:lpstr>
      <vt:lpstr>Software Hatalarının Sonuçları</vt:lpstr>
      <vt:lpstr>Software Hatalarının Sonuçları</vt:lpstr>
      <vt:lpstr>Software Hatalarının Sonuçları</vt:lpstr>
      <vt:lpstr>Software Hatalarının Sonuçları</vt:lpstr>
      <vt:lpstr>Software Hatalarının Sonuçları</vt:lpstr>
      <vt:lpstr>NEDEN SDLC ?</vt:lpstr>
      <vt:lpstr>NEDEN SDLC ?</vt:lpstr>
      <vt:lpstr>NEDEN SDLC ?</vt:lpstr>
      <vt:lpstr>NEDEN SDLC ?</vt:lpstr>
      <vt:lpstr>NEDEN SDLC ?</vt:lpstr>
      <vt:lpstr>SOFTWARE DEVELOPMENT PHASES (yazılım geliştirme aşamaları)</vt:lpstr>
      <vt:lpstr>SOFTWARE DEVELOPMENT PHASES (yazılım geliştirme aşamaları)</vt:lpstr>
      <vt:lpstr>SOFTWARE DEVELOPMENT PHASES (yazılım geliştirme aşamaları)</vt:lpstr>
      <vt:lpstr>SOFTWARE DEVELOPMENT PHASES (yazılım geliştirme aşamaları)</vt:lpstr>
      <vt:lpstr>SOFTWARE DEVELOPMENT PHASES (yazılım geliştirme aşamaları)</vt:lpstr>
      <vt:lpstr>SOFTWARE DEVELOPMENT PHASES (yazılım geliştirme aşamaları)</vt:lpstr>
      <vt:lpstr>SOFTWARE DEVELOPMENT PHASES (yazılım geliştirme aşamaları)</vt:lpstr>
      <vt:lpstr>SOFTWARE DEVELOPMENT PHASES (yazılım geliştirme aşamaları)</vt:lpstr>
      <vt:lpstr>SDLC TEAM</vt:lpstr>
      <vt:lpstr>SDLC TEAM</vt:lpstr>
      <vt:lpstr>SDLC TEAM</vt:lpstr>
      <vt:lpstr>SDLC TEAM</vt:lpstr>
      <vt:lpstr>SDLC TEAM</vt:lpstr>
      <vt:lpstr>SDLC TEAM</vt:lpstr>
      <vt:lpstr>Bugün Neler Öğrendik?</vt:lpstr>
      <vt:lpstr>Bugün Neler Öğrendik?</vt:lpstr>
      <vt:lpstr>Bugün Neler Öğrendik?</vt:lpstr>
      <vt:lpstr>Geçen Ders Neler Öğrendik?</vt:lpstr>
      <vt:lpstr>Geçen Ders Neler Öğrendik?</vt:lpstr>
      <vt:lpstr>Phases of the Software Development Life Cycle</vt:lpstr>
      <vt:lpstr>Software Development Life Cycle</vt:lpstr>
      <vt:lpstr>Software Development Life Cycle</vt:lpstr>
      <vt:lpstr>Software Development Life Cycle</vt:lpstr>
      <vt:lpstr>Software Development Life Cycle</vt:lpstr>
      <vt:lpstr>Software Development Life Cycle</vt:lpstr>
      <vt:lpstr>SDLC PHASES</vt:lpstr>
      <vt:lpstr>SDLC PHASES</vt:lpstr>
      <vt:lpstr>SDLC PHASES</vt:lpstr>
      <vt:lpstr>SDLC PHASES</vt:lpstr>
      <vt:lpstr>SDLC PHASES</vt:lpstr>
      <vt:lpstr>ÖRNEK TEST</vt:lpstr>
      <vt:lpstr>SDLC PHASES</vt:lpstr>
      <vt:lpstr>SDLC MODELLERİ</vt:lpstr>
      <vt:lpstr>WATERFALL METODOLOGY (şelale)</vt:lpstr>
      <vt:lpstr>WATERFALL METODOLOGY (şelale)</vt:lpstr>
      <vt:lpstr>WATERFALL METODOLOGY (şelale)</vt:lpstr>
      <vt:lpstr>WATERFALL METODOLOGY (şelale)</vt:lpstr>
      <vt:lpstr>WATERFALL METODOLOGY (şelale)</vt:lpstr>
      <vt:lpstr>WATERFALL METODOLOGY (şelale)</vt:lpstr>
      <vt:lpstr>WATERFALL METODOLOGY (şelale)</vt:lpstr>
      <vt:lpstr>WATERFALL METODOLOGY (şelale)</vt:lpstr>
      <vt:lpstr>Bugün Neler Öğrendik?</vt:lpstr>
      <vt:lpstr>Bugün Neler Öğrendik?</vt:lpstr>
      <vt:lpstr>Geçen Ders Neler Öğrendik?</vt:lpstr>
      <vt:lpstr>Geçen Ders Neler Öğrendik?</vt:lpstr>
      <vt:lpstr>Geçen Ders Neler Öğrendik?</vt:lpstr>
      <vt:lpstr>AGILE PROCESS</vt:lpstr>
      <vt:lpstr>AGILE METHODOLOGY (çevik)</vt:lpstr>
      <vt:lpstr>AGILE METHODOLOGY (çevik)</vt:lpstr>
      <vt:lpstr>AGILE METHODOLOGY (çevik)</vt:lpstr>
      <vt:lpstr>AGILE METHODOLOGY (çevik)</vt:lpstr>
      <vt:lpstr>AGILE METHODOLOGY (çevik)</vt:lpstr>
      <vt:lpstr>Agile Manifesto</vt:lpstr>
      <vt:lpstr>AGILE METHODOLOGY (çevik)</vt:lpstr>
      <vt:lpstr>AGILE METHODOLOGY (çevik)</vt:lpstr>
      <vt:lpstr>AGILE METHODOLOGY (çevik)</vt:lpstr>
      <vt:lpstr>AGILE METHODOLOGY (çevik)</vt:lpstr>
      <vt:lpstr>AGILE METHODOLOGY (çevik) Agile Prensipleri</vt:lpstr>
      <vt:lpstr>AGILE METHODOLOGY (çevik) Agile Prensipleri</vt:lpstr>
      <vt:lpstr>AGILE METHODOLOGY (çevik) Agile Prensipleri</vt:lpstr>
      <vt:lpstr>AGILE METHODOLOGY (çevik) Agile Prensipleri</vt:lpstr>
      <vt:lpstr>AGILE METHODOLOGY (çevik) Agile Prensipleri</vt:lpstr>
      <vt:lpstr>AGILE METHODOLOGY (çevik) Agile Prensipleri</vt:lpstr>
      <vt:lpstr>AGILE METHODOLOGY (çevik) Agile Prensipleri</vt:lpstr>
      <vt:lpstr>AGILE METHODOLOGY (çevik) Agile Prensipleri</vt:lpstr>
      <vt:lpstr>AGILE METHODOLOGY (çevik) Agile Prensipleri</vt:lpstr>
      <vt:lpstr>AGILE METHODOLOGY (çevik) Agile Prensipleri</vt:lpstr>
      <vt:lpstr>AGILE METHODOLOGY (çevik) Agile Prensipleri</vt:lpstr>
      <vt:lpstr>AGILE METHODOLOGY (çevik) Agile Prensipleri</vt:lpstr>
      <vt:lpstr>AGILE METHODOLOGY (çevik)</vt:lpstr>
      <vt:lpstr>AGILE METHODOLOGY (çevik) SCRUM</vt:lpstr>
      <vt:lpstr>AGILE METHODOLOGY (çevik) SCRUM</vt:lpstr>
      <vt:lpstr>AGILE METHODOLOGY (çevik) SCRUM</vt:lpstr>
      <vt:lpstr>AGILE METHODOLOGY (çevik) SCRUM TEAM</vt:lpstr>
      <vt:lpstr>AGILE METHODOLOGY (çevik) SCRUM TEAM</vt:lpstr>
      <vt:lpstr>AGILE METHODOLOGY (çevik) SCRUM TEAM</vt:lpstr>
      <vt:lpstr>AGILE METHODOLOGY (çevik) SCRUM TEAM</vt:lpstr>
      <vt:lpstr>AGILE METHODOLOGY (çevik) SCRUM TEAM</vt:lpstr>
      <vt:lpstr>AGILE METHODOLOGY (çevik) SCRUM TEAM</vt:lpstr>
      <vt:lpstr>AGILE METHODOLOGY (çevik) SCRUM TEAM</vt:lpstr>
      <vt:lpstr>AGILE METHODOLOGY (çevik) SCRUM TEAM</vt:lpstr>
      <vt:lpstr>AGILE METHODOLOGY (çevik) SCRUM TEAM</vt:lpstr>
      <vt:lpstr>AGILE METHODOLOGY (çevik) SCRUM TEAM</vt:lpstr>
      <vt:lpstr>AGILE METHODOLOGY (çevik) SCRUM TEAM</vt:lpstr>
      <vt:lpstr>AGILE METHODOLOGY (çevik) SCRUM TEAM</vt:lpstr>
      <vt:lpstr>AGILE METHODOLOGY (çevik) SCRUM TEAM</vt:lpstr>
      <vt:lpstr>SCRUM PROJE YÖNETİM SÜRECİ Bütünü Oluşturan Parçalar    </vt:lpstr>
      <vt:lpstr>SCRUM PROJE YÖNETİM SÜRECİ Süreci Oluşturan Parçalar SCRUM    </vt:lpstr>
      <vt:lpstr>SCRUM PROJE YÖNETİM SÜRECİ Süreci Oluşturan Parçalar SPRINT    </vt:lpstr>
      <vt:lpstr>AGILE METHODOLOGY (çevik)  SCRUM  Toplantılar</vt:lpstr>
      <vt:lpstr>AGILE METHODOLOGY (çevik)  SCRUM  Toplantılar</vt:lpstr>
      <vt:lpstr>AGILE METHODOLOGY (çevik)  SCRUM  Toplantılar / Sprint Planning</vt:lpstr>
      <vt:lpstr>AGILE METHODOLOGY (çevik)  SCRUM  Toplantılar / Sprint Planning</vt:lpstr>
      <vt:lpstr>AGILE METHODOLOGY (çevik)  SCRUM  Toplantılar / Daily Scrum</vt:lpstr>
      <vt:lpstr>AGILE METHODOLOGY (çevik)  SCRUM  Toplantılar / Daily Scrum</vt:lpstr>
      <vt:lpstr>AGILE METHODOLOGY (çevik)  SCRUM  Toplantılar / Daily Scrum</vt:lpstr>
      <vt:lpstr>AGILE METHODOLOGY (çevik)  SCRUM  Toplantılar / Sprint Review</vt:lpstr>
      <vt:lpstr>AGILE METHODOLOGY (çevik)  SCRUM  Toplantılar / Sprint Review</vt:lpstr>
      <vt:lpstr>AGILE METHODOLOGY (çevik)  SCRUM  Toplantılar / Sprint Retrospective</vt:lpstr>
      <vt:lpstr>SCRUM PROJE YÖNETİM SÜRECİ Ürünü Oluşturan Parçalar      </vt:lpstr>
      <vt:lpstr>SCRUM PROJE YÖNETİM SÜRECİ Ürünü Oluşturan Parçalar Product Backlog     </vt:lpstr>
      <vt:lpstr>SCRUM PROJE YÖNETİM SÜRECİ Ürünü Oluşturan Parçalar Product Backlog     </vt:lpstr>
      <vt:lpstr>SCRUM PROJE YÖNETİM SÜRECİ Ürünü Oluşturan Parçalar Sprint Backlog     </vt:lpstr>
      <vt:lpstr>SCRUM PROJE YÖNETİM SÜRECİ Ürünü Oluşturan Parçalar Features, Epics, User Stories, Task</vt:lpstr>
      <vt:lpstr>SCRUM PROJE YÖNETİM SÜRECİ Ürünü Oluşturan Parçalar Features, Epics, User Stories, Task</vt:lpstr>
      <vt:lpstr>SCRUM PROJE YÖNETİM SÜRECİ Ürünü Oluşturan Parçalar Features, Epics, User Stories, Task</vt:lpstr>
      <vt:lpstr>SCRUM PROJE YÖNETİM SÜRECİ Ürünü Oluşturan Parçalar Features, Epics, User Stories, Task</vt:lpstr>
      <vt:lpstr>SCRUM PROJE YÖNETİM SÜRECİ Ürünü Oluşturan Parçalar User Stories vs. Epics</vt:lpstr>
      <vt:lpstr>PowerPoint Sunusu</vt:lpstr>
      <vt:lpstr>SCRUM PROJE YÖNETİM SÜRECİ Ürünü Oluşturan Parçalar User Story</vt:lpstr>
      <vt:lpstr>SCRUM PROJE YÖNETİM SÜRECİ Ürünü Oluşturan Parçalar User Story</vt:lpstr>
      <vt:lpstr>SCRUM PROJE YÖNETİM SÜRECİ Ürünü Oluşturan Parçalar User Story</vt:lpstr>
      <vt:lpstr>SCRUM PROJE YÖNETİM SÜRECİ Ürünü Oluşturan Parçalar User Story</vt:lpstr>
      <vt:lpstr>SCRUM PROJE YÖNETİM SÜRECİ Ürünü Oluşturan Parçalar Takim Kapasitesi ve Puanlama</vt:lpstr>
      <vt:lpstr>SCRUM PROJE YÖNETİM SÜRECİ Ürünü Oluşturan Parçalar Takim Kapasitesi ve Puanlama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SDLC</dc:title>
  <cp:lastModifiedBy>Asremir</cp:lastModifiedBy>
  <cp:revision>1</cp:revision>
  <dcterms:modified xsi:type="dcterms:W3CDTF">2023-02-04T21:16:14Z</dcterms:modified>
</cp:coreProperties>
</file>